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93455" r:id="rId5"/>
  </p:sldMasterIdLst>
  <p:sldIdLst>
    <p:sldId id="258" r:id="rId6"/>
    <p:sldId id="257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4" r:id="rId22"/>
    <p:sldId id="275" r:id="rId23"/>
    <p:sldId id="276" r:id="rId24"/>
    <p:sldId id="277" r:id="rId25"/>
    <p:sldId id="278" r:id="rId26"/>
    <p:sldId id="282" r:id="rId27"/>
    <p:sldId id="279" r:id="rId28"/>
    <p:sldId id="280" r:id="rId29"/>
    <p:sldId id="281" r:id="rId30"/>
    <p:sldId id="283" r:id="rId31"/>
    <p:sldId id="284" r:id="rId32"/>
    <p:sldId id="285" r:id="rId33"/>
    <p:sldId id="286" r:id="rId34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Estilo Médio 2 - Ênfase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853" autoAdjust="0"/>
    <p:restoredTop sz="94660"/>
  </p:normalViewPr>
  <p:slideViewPr>
    <p:cSldViewPr snapToGrid="0" snapToObjects="1">
      <p:cViewPr varScale="1">
        <p:scale>
          <a:sx n="118" d="100"/>
          <a:sy n="118" d="100"/>
        </p:scale>
        <p:origin x="-390" y="-90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49" d="100"/>
        <a:sy n="149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34" Type="http://schemas.openxmlformats.org/officeDocument/2006/relationships/slide" Target="slides/slide29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slide" Target="slides/slide28.xml"/><Relationship Id="rId38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slide" Target="slides/slide24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slide" Target="slides/slide27.xml"/><Relationship Id="rId37" Type="http://schemas.openxmlformats.org/officeDocument/2006/relationships/theme" Target="theme/theme1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viewProps" Target="viewProp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slide" Target="slides/slide26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09781C0-259B-4FEF-8243-83CCB664DE46}" type="doc">
      <dgm:prSet loTypeId="urn:microsoft.com/office/officeart/2005/8/layout/cycle4#1" loCatId="relationship" qsTypeId="urn:microsoft.com/office/officeart/2005/8/quickstyle/simple1" qsCatId="simple" csTypeId="urn:microsoft.com/office/officeart/2005/8/colors/colorful1#1" csCatId="colorful" phldr="1"/>
      <dgm:spPr/>
      <dgm:t>
        <a:bodyPr/>
        <a:lstStyle/>
        <a:p>
          <a:endParaRPr lang="en-US"/>
        </a:p>
      </dgm:t>
    </dgm:pt>
    <dgm:pt modelId="{190F10EE-8225-4563-9745-FA95324B2624}">
      <dgm:prSet phldrT="[Texto]"/>
      <dgm:spPr/>
      <dgm:t>
        <a:bodyPr/>
        <a:lstStyle/>
        <a:p>
          <a:r>
            <a:rPr lang="en-US" b="1" noProof="0" dirty="0" smtClean="0"/>
            <a:t>City Vision</a:t>
          </a:r>
          <a:endParaRPr lang="en-US" b="1" noProof="0" dirty="0"/>
        </a:p>
      </dgm:t>
    </dgm:pt>
    <dgm:pt modelId="{CB9E4D8A-28BA-41B1-BC78-3A6B7C80C536}" type="parTrans" cxnId="{CA9029D9-2C40-44F7-B6BF-7E981638881C}">
      <dgm:prSet/>
      <dgm:spPr/>
      <dgm:t>
        <a:bodyPr/>
        <a:lstStyle/>
        <a:p>
          <a:endParaRPr lang="en-US" b="1"/>
        </a:p>
      </dgm:t>
    </dgm:pt>
    <dgm:pt modelId="{5669A89F-58B4-4C11-8BE2-D4BD186537CE}" type="sibTrans" cxnId="{CA9029D9-2C40-44F7-B6BF-7E981638881C}">
      <dgm:prSet/>
      <dgm:spPr/>
      <dgm:t>
        <a:bodyPr/>
        <a:lstStyle/>
        <a:p>
          <a:endParaRPr lang="en-US" b="1"/>
        </a:p>
      </dgm:t>
    </dgm:pt>
    <dgm:pt modelId="{501A222A-F198-4154-9215-390F3B6AF802}">
      <dgm:prSet phldrT="[Texto]"/>
      <dgm:spPr/>
      <dgm:t>
        <a:bodyPr/>
        <a:lstStyle/>
        <a:p>
          <a:r>
            <a:rPr lang="en-US" b="1" noProof="0" dirty="0" smtClean="0"/>
            <a:t>Enablement Platform</a:t>
          </a:r>
          <a:endParaRPr lang="en-US" b="1" noProof="0" dirty="0"/>
        </a:p>
      </dgm:t>
    </dgm:pt>
    <dgm:pt modelId="{61D1D6A2-DCB1-41A4-9D6C-3F06EF319D93}" type="parTrans" cxnId="{41F407DA-A836-429D-8E73-7DB6674DA859}">
      <dgm:prSet/>
      <dgm:spPr/>
      <dgm:t>
        <a:bodyPr/>
        <a:lstStyle/>
        <a:p>
          <a:endParaRPr lang="en-US" b="1"/>
        </a:p>
      </dgm:t>
    </dgm:pt>
    <dgm:pt modelId="{AA74EE9E-5F54-4F93-9DFD-645F10DDD07B}" type="sibTrans" cxnId="{41F407DA-A836-429D-8E73-7DB6674DA859}">
      <dgm:prSet/>
      <dgm:spPr/>
      <dgm:t>
        <a:bodyPr/>
        <a:lstStyle/>
        <a:p>
          <a:endParaRPr lang="en-US" b="1"/>
        </a:p>
      </dgm:t>
    </dgm:pt>
    <dgm:pt modelId="{7C867BE5-7F5A-41AA-9CE7-C7F51B3F9132}">
      <dgm:prSet phldrT="[Texto]"/>
      <dgm:spPr/>
      <dgm:t>
        <a:bodyPr/>
        <a:lstStyle/>
        <a:p>
          <a:r>
            <a:rPr lang="en-US" b="1" noProof="0" dirty="0" smtClean="0"/>
            <a:t>Results and Metrics</a:t>
          </a:r>
          <a:endParaRPr lang="en-US" b="1" noProof="0" dirty="0"/>
        </a:p>
      </dgm:t>
    </dgm:pt>
    <dgm:pt modelId="{DE0C5C79-B11C-487B-B486-05F1146B6E25}" type="parTrans" cxnId="{E7F98FCB-DA3C-41D6-AE19-EDE3B4EAA02E}">
      <dgm:prSet/>
      <dgm:spPr/>
      <dgm:t>
        <a:bodyPr/>
        <a:lstStyle/>
        <a:p>
          <a:endParaRPr lang="en-US" b="1"/>
        </a:p>
      </dgm:t>
    </dgm:pt>
    <dgm:pt modelId="{7763C9FB-B59E-4CF2-899E-D31A1EF67746}" type="sibTrans" cxnId="{E7F98FCB-DA3C-41D6-AE19-EDE3B4EAA02E}">
      <dgm:prSet/>
      <dgm:spPr/>
      <dgm:t>
        <a:bodyPr/>
        <a:lstStyle/>
        <a:p>
          <a:endParaRPr lang="en-US" b="1"/>
        </a:p>
      </dgm:t>
    </dgm:pt>
    <dgm:pt modelId="{26F5996E-30BB-4686-AB61-6688DD6AA3DD}">
      <dgm:prSet phldrT="[Texto]"/>
      <dgm:spPr/>
      <dgm:t>
        <a:bodyPr/>
        <a:lstStyle/>
        <a:p>
          <a:r>
            <a:rPr lang="en-US" b="1" noProof="0" dirty="0" smtClean="0"/>
            <a:t>Digital Services Catalog</a:t>
          </a:r>
          <a:endParaRPr lang="en-US" b="1" noProof="0" dirty="0"/>
        </a:p>
      </dgm:t>
    </dgm:pt>
    <dgm:pt modelId="{0645B2A4-CD69-495B-9EC2-93ACE37CE62C}" type="sibTrans" cxnId="{DA6A5390-8DCB-4130-85BC-1128BF3299E8}">
      <dgm:prSet/>
      <dgm:spPr/>
      <dgm:t>
        <a:bodyPr/>
        <a:lstStyle/>
        <a:p>
          <a:endParaRPr lang="en-US" b="1"/>
        </a:p>
      </dgm:t>
    </dgm:pt>
    <dgm:pt modelId="{DAA36169-F9D9-4ECE-B1C6-AF462F977CAE}" type="parTrans" cxnId="{DA6A5390-8DCB-4130-85BC-1128BF3299E8}">
      <dgm:prSet/>
      <dgm:spPr/>
      <dgm:t>
        <a:bodyPr/>
        <a:lstStyle/>
        <a:p>
          <a:endParaRPr lang="en-US" b="1"/>
        </a:p>
      </dgm:t>
    </dgm:pt>
    <dgm:pt modelId="{3881CC0C-D5CC-4FD7-BFAA-8B1B2B574D9C}" type="pres">
      <dgm:prSet presAssocID="{B09781C0-259B-4FEF-8243-83CCB664DE46}" presName="cycleMatrixDiagram" presStyleCnt="0">
        <dgm:presLayoutVars>
          <dgm:chMax val="1"/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7F281CF6-3E44-4520-9ECE-2AE4DA8EECB7}" type="pres">
      <dgm:prSet presAssocID="{B09781C0-259B-4FEF-8243-83CCB664DE46}" presName="children" presStyleCnt="0"/>
      <dgm:spPr/>
      <dgm:t>
        <a:bodyPr/>
        <a:lstStyle/>
        <a:p>
          <a:endParaRPr lang="en-US"/>
        </a:p>
      </dgm:t>
    </dgm:pt>
    <dgm:pt modelId="{C02D28E3-418B-41D6-8A90-1B82A7291384}" type="pres">
      <dgm:prSet presAssocID="{B09781C0-259B-4FEF-8243-83CCB664DE46}" presName="childPlaceholder" presStyleCnt="0"/>
      <dgm:spPr/>
      <dgm:t>
        <a:bodyPr/>
        <a:lstStyle/>
        <a:p>
          <a:endParaRPr lang="en-US"/>
        </a:p>
      </dgm:t>
    </dgm:pt>
    <dgm:pt modelId="{7A5B4271-93DA-41DF-B874-8EC76285B128}" type="pres">
      <dgm:prSet presAssocID="{B09781C0-259B-4FEF-8243-83CCB664DE46}" presName="circle" presStyleCnt="0"/>
      <dgm:spPr/>
      <dgm:t>
        <a:bodyPr/>
        <a:lstStyle/>
        <a:p>
          <a:endParaRPr lang="en-US"/>
        </a:p>
      </dgm:t>
    </dgm:pt>
    <dgm:pt modelId="{9D6C908C-9A39-4EF5-864D-E18FD2361E37}" type="pres">
      <dgm:prSet presAssocID="{B09781C0-259B-4FEF-8243-83CCB664DE46}" presName="quadrant1" presStyleLbl="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88A78A5-CF46-43E2-9BC7-4B668F21725D}" type="pres">
      <dgm:prSet presAssocID="{B09781C0-259B-4FEF-8243-83CCB664DE46}" presName="quadrant2" presStyleLbl="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BFBC59A-854E-4FCB-902B-4CA5E6D38041}" type="pres">
      <dgm:prSet presAssocID="{B09781C0-259B-4FEF-8243-83CCB664DE46}" presName="quadrant3" presStyleLbl="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103DC09-8A82-4396-9676-9CE11BC85E60}" type="pres">
      <dgm:prSet presAssocID="{B09781C0-259B-4FEF-8243-83CCB664DE46}" presName="quadrant4" presStyleLbl="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74587B9-E0BC-48A9-8645-DDE80A096363}" type="pres">
      <dgm:prSet presAssocID="{B09781C0-259B-4FEF-8243-83CCB664DE46}" presName="quadrantPlaceholder" presStyleCnt="0"/>
      <dgm:spPr/>
      <dgm:t>
        <a:bodyPr/>
        <a:lstStyle/>
        <a:p>
          <a:endParaRPr lang="en-US"/>
        </a:p>
      </dgm:t>
    </dgm:pt>
    <dgm:pt modelId="{F683936D-93A4-4EB1-BC08-43A8982A123D}" type="pres">
      <dgm:prSet presAssocID="{B09781C0-259B-4FEF-8243-83CCB664DE46}" presName="center1" presStyleLbl="fgShp" presStyleIdx="0" presStyleCnt="2"/>
      <dgm:spPr/>
      <dgm:t>
        <a:bodyPr/>
        <a:lstStyle/>
        <a:p>
          <a:endParaRPr lang="en-US"/>
        </a:p>
      </dgm:t>
    </dgm:pt>
    <dgm:pt modelId="{82B6FC88-A5FE-4BF2-BB8D-CD759737F300}" type="pres">
      <dgm:prSet presAssocID="{B09781C0-259B-4FEF-8243-83CCB664DE46}" presName="center2" presStyleLbl="fgShp" presStyleIdx="1" presStyleCnt="2"/>
      <dgm:spPr/>
      <dgm:t>
        <a:bodyPr/>
        <a:lstStyle/>
        <a:p>
          <a:endParaRPr lang="en-US"/>
        </a:p>
      </dgm:t>
    </dgm:pt>
  </dgm:ptLst>
  <dgm:cxnLst>
    <dgm:cxn modelId="{548EB453-17C0-448E-AFFD-9D7A692EB84E}" type="presOf" srcId="{26F5996E-30BB-4686-AB61-6688DD6AA3DD}" destId="{9BFBC59A-854E-4FCB-902B-4CA5E6D38041}" srcOrd="0" destOrd="0" presId="urn:microsoft.com/office/officeart/2005/8/layout/cycle4#1"/>
    <dgm:cxn modelId="{80756DDF-950D-41F9-94A8-B3A3D0292363}" type="presOf" srcId="{B09781C0-259B-4FEF-8243-83CCB664DE46}" destId="{3881CC0C-D5CC-4FD7-BFAA-8B1B2B574D9C}" srcOrd="0" destOrd="0" presId="urn:microsoft.com/office/officeart/2005/8/layout/cycle4#1"/>
    <dgm:cxn modelId="{ED7FAA3B-F37D-46C3-B9C7-BE07DDB64A49}" type="presOf" srcId="{190F10EE-8225-4563-9745-FA95324B2624}" destId="{9D6C908C-9A39-4EF5-864D-E18FD2361E37}" srcOrd="0" destOrd="0" presId="urn:microsoft.com/office/officeart/2005/8/layout/cycle4#1"/>
    <dgm:cxn modelId="{E7F98FCB-DA3C-41D6-AE19-EDE3B4EAA02E}" srcId="{B09781C0-259B-4FEF-8243-83CCB664DE46}" destId="{7C867BE5-7F5A-41AA-9CE7-C7F51B3F9132}" srcOrd="3" destOrd="0" parTransId="{DE0C5C79-B11C-487B-B486-05F1146B6E25}" sibTransId="{7763C9FB-B59E-4CF2-899E-D31A1EF67746}"/>
    <dgm:cxn modelId="{41F407DA-A836-429D-8E73-7DB6674DA859}" srcId="{B09781C0-259B-4FEF-8243-83CCB664DE46}" destId="{501A222A-F198-4154-9215-390F3B6AF802}" srcOrd="1" destOrd="0" parTransId="{61D1D6A2-DCB1-41A4-9D6C-3F06EF319D93}" sibTransId="{AA74EE9E-5F54-4F93-9DFD-645F10DDD07B}"/>
    <dgm:cxn modelId="{FDCE8ACA-A09F-42FC-AE35-2042107654E9}" type="presOf" srcId="{7C867BE5-7F5A-41AA-9CE7-C7F51B3F9132}" destId="{B103DC09-8A82-4396-9676-9CE11BC85E60}" srcOrd="0" destOrd="0" presId="urn:microsoft.com/office/officeart/2005/8/layout/cycle4#1"/>
    <dgm:cxn modelId="{CF7FE82A-1255-4CDE-A52C-6AD769B825C5}" type="presOf" srcId="{501A222A-F198-4154-9215-390F3B6AF802}" destId="{A88A78A5-CF46-43E2-9BC7-4B668F21725D}" srcOrd="0" destOrd="0" presId="urn:microsoft.com/office/officeart/2005/8/layout/cycle4#1"/>
    <dgm:cxn modelId="{DA6A5390-8DCB-4130-85BC-1128BF3299E8}" srcId="{B09781C0-259B-4FEF-8243-83CCB664DE46}" destId="{26F5996E-30BB-4686-AB61-6688DD6AA3DD}" srcOrd="2" destOrd="0" parTransId="{DAA36169-F9D9-4ECE-B1C6-AF462F977CAE}" sibTransId="{0645B2A4-CD69-495B-9EC2-93ACE37CE62C}"/>
    <dgm:cxn modelId="{CA9029D9-2C40-44F7-B6BF-7E981638881C}" srcId="{B09781C0-259B-4FEF-8243-83CCB664DE46}" destId="{190F10EE-8225-4563-9745-FA95324B2624}" srcOrd="0" destOrd="0" parTransId="{CB9E4D8A-28BA-41B1-BC78-3A6B7C80C536}" sibTransId="{5669A89F-58B4-4C11-8BE2-D4BD186537CE}"/>
    <dgm:cxn modelId="{66F895E4-D7BE-40C4-B8E7-CDD615CC9B9F}" type="presParOf" srcId="{3881CC0C-D5CC-4FD7-BFAA-8B1B2B574D9C}" destId="{7F281CF6-3E44-4520-9ECE-2AE4DA8EECB7}" srcOrd="0" destOrd="0" presId="urn:microsoft.com/office/officeart/2005/8/layout/cycle4#1"/>
    <dgm:cxn modelId="{68DE02DE-F2D9-40F6-8884-D0130284EFD5}" type="presParOf" srcId="{7F281CF6-3E44-4520-9ECE-2AE4DA8EECB7}" destId="{C02D28E3-418B-41D6-8A90-1B82A7291384}" srcOrd="0" destOrd="0" presId="urn:microsoft.com/office/officeart/2005/8/layout/cycle4#1"/>
    <dgm:cxn modelId="{AED31571-9762-41CD-AEC1-0A8FE69D267E}" type="presParOf" srcId="{3881CC0C-D5CC-4FD7-BFAA-8B1B2B574D9C}" destId="{7A5B4271-93DA-41DF-B874-8EC76285B128}" srcOrd="1" destOrd="0" presId="urn:microsoft.com/office/officeart/2005/8/layout/cycle4#1"/>
    <dgm:cxn modelId="{4C896BB6-BFE9-4440-9084-FE306413C5B1}" type="presParOf" srcId="{7A5B4271-93DA-41DF-B874-8EC76285B128}" destId="{9D6C908C-9A39-4EF5-864D-E18FD2361E37}" srcOrd="0" destOrd="0" presId="urn:microsoft.com/office/officeart/2005/8/layout/cycle4#1"/>
    <dgm:cxn modelId="{287E9247-3D35-4049-96CB-490F960BB532}" type="presParOf" srcId="{7A5B4271-93DA-41DF-B874-8EC76285B128}" destId="{A88A78A5-CF46-43E2-9BC7-4B668F21725D}" srcOrd="1" destOrd="0" presId="urn:microsoft.com/office/officeart/2005/8/layout/cycle4#1"/>
    <dgm:cxn modelId="{D634E015-FE43-41F3-AFF2-CB6CCB8603B7}" type="presParOf" srcId="{7A5B4271-93DA-41DF-B874-8EC76285B128}" destId="{9BFBC59A-854E-4FCB-902B-4CA5E6D38041}" srcOrd="2" destOrd="0" presId="urn:microsoft.com/office/officeart/2005/8/layout/cycle4#1"/>
    <dgm:cxn modelId="{9699C4F7-9FE1-4A82-B633-A9CE5C67F6EB}" type="presParOf" srcId="{7A5B4271-93DA-41DF-B874-8EC76285B128}" destId="{B103DC09-8A82-4396-9676-9CE11BC85E60}" srcOrd="3" destOrd="0" presId="urn:microsoft.com/office/officeart/2005/8/layout/cycle4#1"/>
    <dgm:cxn modelId="{3640C051-9E30-4E71-93B6-06EC07BF7ED1}" type="presParOf" srcId="{7A5B4271-93DA-41DF-B874-8EC76285B128}" destId="{174587B9-E0BC-48A9-8645-DDE80A096363}" srcOrd="4" destOrd="0" presId="urn:microsoft.com/office/officeart/2005/8/layout/cycle4#1"/>
    <dgm:cxn modelId="{93ABA157-69D3-498D-9FC3-F950F92FF7CD}" type="presParOf" srcId="{3881CC0C-D5CC-4FD7-BFAA-8B1B2B574D9C}" destId="{F683936D-93A4-4EB1-BC08-43A8982A123D}" srcOrd="2" destOrd="0" presId="urn:microsoft.com/office/officeart/2005/8/layout/cycle4#1"/>
    <dgm:cxn modelId="{7776726D-398D-4750-B5A4-2509CC7083C0}" type="presParOf" srcId="{3881CC0C-D5CC-4FD7-BFAA-8B1B2B574D9C}" destId="{82B6FC88-A5FE-4BF2-BB8D-CD759737F300}" srcOrd="3" destOrd="0" presId="urn:microsoft.com/office/officeart/2005/8/layout/cycle4#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D6C908C-9A39-4EF5-864D-E18FD2361E37}">
      <dsp:nvSpPr>
        <dsp:cNvPr id="0" name=""/>
        <dsp:cNvSpPr/>
      </dsp:nvSpPr>
      <dsp:spPr>
        <a:xfrm>
          <a:off x="1184977" y="206796"/>
          <a:ext cx="1570928" cy="1570928"/>
        </a:xfrm>
        <a:prstGeom prst="pieWedg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noProof="0" dirty="0" smtClean="0"/>
            <a:t>City Vision</a:t>
          </a:r>
          <a:endParaRPr lang="en-US" sz="1400" b="1" kern="1200" noProof="0" dirty="0"/>
        </a:p>
      </dsp:txBody>
      <dsp:txXfrm>
        <a:off x="1645091" y="666910"/>
        <a:ext cx="1110814" cy="1110814"/>
      </dsp:txXfrm>
    </dsp:sp>
    <dsp:sp modelId="{A88A78A5-CF46-43E2-9BC7-4B668F21725D}">
      <dsp:nvSpPr>
        <dsp:cNvPr id="0" name=""/>
        <dsp:cNvSpPr/>
      </dsp:nvSpPr>
      <dsp:spPr>
        <a:xfrm rot="5400000">
          <a:off x="2828465" y="206796"/>
          <a:ext cx="1570928" cy="1570928"/>
        </a:xfrm>
        <a:prstGeom prst="pieWedg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noProof="0" dirty="0" smtClean="0"/>
            <a:t>Enablement Platform</a:t>
          </a:r>
          <a:endParaRPr lang="en-US" sz="1400" b="1" kern="1200" noProof="0" dirty="0"/>
        </a:p>
      </dsp:txBody>
      <dsp:txXfrm rot="-5400000">
        <a:off x="2828465" y="666910"/>
        <a:ext cx="1110814" cy="1110814"/>
      </dsp:txXfrm>
    </dsp:sp>
    <dsp:sp modelId="{9BFBC59A-854E-4FCB-902B-4CA5E6D38041}">
      <dsp:nvSpPr>
        <dsp:cNvPr id="0" name=""/>
        <dsp:cNvSpPr/>
      </dsp:nvSpPr>
      <dsp:spPr>
        <a:xfrm rot="10800000">
          <a:off x="2828465" y="1850285"/>
          <a:ext cx="1570928" cy="1570928"/>
        </a:xfrm>
        <a:prstGeom prst="pieWedg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noProof="0" dirty="0" smtClean="0"/>
            <a:t>Digital Services Catalog</a:t>
          </a:r>
          <a:endParaRPr lang="en-US" sz="1400" b="1" kern="1200" noProof="0" dirty="0"/>
        </a:p>
      </dsp:txBody>
      <dsp:txXfrm rot="10800000">
        <a:off x="2828465" y="1850285"/>
        <a:ext cx="1110814" cy="1110814"/>
      </dsp:txXfrm>
    </dsp:sp>
    <dsp:sp modelId="{B103DC09-8A82-4396-9676-9CE11BC85E60}">
      <dsp:nvSpPr>
        <dsp:cNvPr id="0" name=""/>
        <dsp:cNvSpPr/>
      </dsp:nvSpPr>
      <dsp:spPr>
        <a:xfrm rot="16200000">
          <a:off x="1184977" y="1850285"/>
          <a:ext cx="1570928" cy="1570928"/>
        </a:xfrm>
        <a:prstGeom prst="pieWedg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noProof="0" dirty="0" smtClean="0"/>
            <a:t>Results and Metrics</a:t>
          </a:r>
          <a:endParaRPr lang="en-US" sz="1400" b="1" kern="1200" noProof="0" dirty="0"/>
        </a:p>
      </dsp:txBody>
      <dsp:txXfrm rot="5400000">
        <a:off x="1645091" y="1850285"/>
        <a:ext cx="1110814" cy="1110814"/>
      </dsp:txXfrm>
    </dsp:sp>
    <dsp:sp modelId="{F683936D-93A4-4EB1-BC08-43A8982A123D}">
      <dsp:nvSpPr>
        <dsp:cNvPr id="0" name=""/>
        <dsp:cNvSpPr/>
      </dsp:nvSpPr>
      <dsp:spPr>
        <a:xfrm>
          <a:off x="2520991" y="1487484"/>
          <a:ext cx="542387" cy="471641"/>
        </a:xfrm>
        <a:prstGeom prst="circularArrow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2B6FC88-A5FE-4BF2-BB8D-CD759737F300}">
      <dsp:nvSpPr>
        <dsp:cNvPr id="0" name=""/>
        <dsp:cNvSpPr/>
      </dsp:nvSpPr>
      <dsp:spPr>
        <a:xfrm rot="10800000">
          <a:off x="2520991" y="1668884"/>
          <a:ext cx="542387" cy="471641"/>
        </a:xfrm>
        <a:prstGeom prst="circularArrow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4#1">
  <dgm:title val=""/>
  <dgm:desc val=""/>
  <dgm:catLst>
    <dgm:cat type="relationship" pri="26000"/>
    <dgm:cat type="cycle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cycleMatrixDiagram">
    <dgm:varLst>
      <dgm:chMax val="1"/>
      <dgm:dir/>
      <dgm:animLvl val="lvl"/>
      <dgm:resizeHandles val="exact"/>
    </dgm:varLst>
    <dgm:alg type="composite">
      <dgm:param type="ar" val="1.3"/>
    </dgm:alg>
    <dgm:shape xmlns:r="http://schemas.openxmlformats.org/officeDocument/2006/relationships" r:blip="">
      <dgm:adjLst/>
    </dgm:shape>
    <dgm:presOf/>
    <dgm:constrLst>
      <dgm:constr type="w" for="ch" forName="children" refType="w"/>
      <dgm:constr type="h" for="ch" forName="children" refType="w" refFor="ch" refForName="children" fact="0.77"/>
      <dgm:constr type="ctrX" for="ch" forName="children" refType="w" fact="0.5"/>
      <dgm:constr type="ctrY" for="ch" forName="children" refType="h" fact="0.5"/>
      <dgm:constr type="w" for="ch" forName="circle" refType="w"/>
      <dgm:constr type="h" for="ch" forName="circle" refType="h"/>
      <dgm:constr type="ctrX" for="ch" forName="circle" refType="w" fact="0.5"/>
      <dgm:constr type="ctrY" for="ch" forName="circle" refType="h" fact="0.5"/>
      <dgm:constr type="w" for="ch" forName="center1" refType="w" fact="0.115"/>
      <dgm:constr type="h" for="ch" forName="center1" refType="w" fact="0.1"/>
      <dgm:constr type="ctrX" for="ch" forName="center1" refType="w" fact="0.5"/>
      <dgm:constr type="ctrY" for="ch" forName="center1" refType="h" fact="0.475"/>
      <dgm:constr type="w" for="ch" forName="center2" refType="w" fact="0.115"/>
      <dgm:constr type="h" for="ch" forName="center2" refType="w" fact="0.1"/>
      <dgm:constr type="ctrX" for="ch" forName="center2" refType="w" fact="0.5"/>
      <dgm:constr type="ctrY" for="ch" forName="center2" refType="h" fact="0.525"/>
    </dgm:constrLst>
    <dgm:ruleLst/>
    <dgm:choose name="Name0">
      <dgm:if name="Name1" axis="ch" ptType="node" func="cnt" op="gte" val="1">
        <dgm:layoutNode name="children">
          <dgm:alg type="composite">
            <dgm:param type="ar" val="1.3"/>
          </dgm:alg>
          <dgm:shape xmlns:r="http://schemas.openxmlformats.org/officeDocument/2006/relationships" r:blip="">
            <dgm:adjLst/>
          </dgm:shape>
          <dgm:presOf/>
          <dgm:choose name="Name2">
            <dgm:if name="Name3" func="var" arg="dir" op="equ" val="norm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l" for="ch" forName="child1group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r" for="ch" forName="child2group" refType="w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r" for="ch" forName="child3group" refType="w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l" for="ch" forName="child4group"/>
              </dgm:constrLst>
            </dgm:if>
            <dgm:else name="Name4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r" for="ch" forName="child1group" refType="w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l" for="ch" forName="child2group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l" for="ch" forName="child3group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r" for="ch" forName="child4group" refType="w"/>
              </dgm:constrLst>
            </dgm:else>
          </dgm:choose>
          <dgm:ruleLst/>
          <dgm:choose name="Name5">
            <dgm:if name="Name6" axis="ch ch" ptType="node node" st="1 1" cnt="1 0" func="cnt" op="gte" val="1">
              <dgm:layoutNode name="child1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7">
                  <dgm:if name="Name8" func="var" arg="dir" op="equ" val="norm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l" for="ch" forName="child1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l" for="ch" forName="child1Text"/>
                    </dgm:constrLst>
                  </dgm:if>
                  <dgm:else name="Name9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r" for="ch" forName="child1" refType="w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r" for="ch" forName="child1Text" refType="w"/>
                    </dgm:constrLst>
                  </dgm:else>
                </dgm:choose>
                <dgm:ruleLst/>
                <dgm:layoutNode name="child1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1 1" cnt="1 0"/>
                  <dgm:constrLst/>
                  <dgm:ruleLst/>
                </dgm:layoutNode>
                <dgm:layoutNode name="child1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1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0"/>
          </dgm:choose>
          <dgm:choose name="Name11">
            <dgm:if name="Name12" axis="ch ch" ptType="node node" st="2 1" cnt="1 0" func="cnt" op="gte" val="1">
              <dgm:layoutNode name="child2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choose name="Name13">
                  <dgm:if name="Name14" func="var" arg="dir" op="equ" val="norm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r" for="ch" forName="child2" refType="w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r" for="ch" forName="child2Text" refType="w"/>
                    </dgm:constrLst>
                  </dgm:if>
                  <dgm:else name="Name15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l" for="ch" forName="child2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l" for="ch" forName="child2Text"/>
                    </dgm:constrLst>
                  </dgm:else>
                </dgm:choose>
                <dgm:ruleLst/>
                <dgm:layoutNode name="child2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2 1" cnt="1 0"/>
                  <dgm:constrLst/>
                  <dgm:ruleLst/>
                </dgm:layoutNode>
                <dgm:layoutNode name="child2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2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6"/>
          </dgm:choose>
          <dgm:choose name="Name17">
            <dgm:if name="Name18" axis="ch ch" ptType="node node" st="3 1" cnt="1 0" func="cnt" op="gte" val="1">
              <dgm:layoutNode name="child3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19">
                  <dgm:if name="Name20" func="var" arg="dir" op="equ" val="norm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r" for="ch" forName="child3" refType="w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r" for="ch" forName="child3Text" refType="w"/>
                    </dgm:constrLst>
                  </dgm:if>
                  <dgm:else name="Name21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l" for="ch" forName="child3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l" for="ch" forName="child3Text"/>
                    </dgm:constrLst>
                  </dgm:else>
                </dgm:choose>
                <dgm:ruleLst/>
                <dgm:layoutNode name="child3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3 1" cnt="1 0"/>
                  <dgm:constrLst/>
                  <dgm:ruleLst/>
                </dgm:layoutNode>
                <dgm:layoutNode name="child3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3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2"/>
          </dgm:choose>
          <dgm:choose name="Name23">
            <dgm:if name="Name24" axis="ch ch" ptType="node node" st="4 1" cnt="1 0" func="cnt" op="gte" val="1">
              <dgm:layoutNode name="child4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25">
                  <dgm:if name="Name26" func="var" arg="dir" op="equ" val="norm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l" for="ch" forName="child4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l" for="ch" forName="child4Text"/>
                    </dgm:constrLst>
                  </dgm:if>
                  <dgm:else name="Name27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r" for="ch" forName="child4" refType="w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r" for="ch" forName="child4Text" refType="w"/>
                    </dgm:constrLst>
                  </dgm:else>
                </dgm:choose>
                <dgm:ruleLst/>
                <dgm:layoutNode name="child4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4 1" cnt="1 0"/>
                  <dgm:constrLst/>
                  <dgm:ruleLst/>
                </dgm:layoutNode>
                <dgm:layoutNode name="child4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4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8"/>
          </dgm:choose>
          <dgm:layoutNode name="child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ircle">
          <dgm:alg type="composite">
            <dgm:param type="ar" val="1"/>
          </dgm:alg>
          <dgm:shape xmlns:r="http://schemas.openxmlformats.org/officeDocument/2006/relationships" r:blip="">
            <dgm:adjLst/>
          </dgm:shape>
          <dgm:presOf/>
          <dgm:choose name="Name29">
            <dgm:if name="Name30" func="var" arg="dir" op="equ" val="norm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r" for="ch" forName="quadrant1" refType="w" fact="0.5"/>
                <dgm:constr type="rOff" for="ch" forName="quadrant1" refType="w" fact="-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l" for="ch" forName="quadrant2" refType="w" fact="0.5"/>
                <dgm:constr type="lOff" for="ch" forName="quadrant2" refType="w" fact="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l" for="ch" forName="quadrant3" refType="w" fact="0.5"/>
                <dgm:constr type="lOff" for="ch" forName="quadrant3" refType="w" fact="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r" for="ch" forName="quadrant4" refType="w" fact="0.5"/>
                <dgm:constr type="rOff" for="ch" forName="quadrant4" refType="w" fact="-0.01"/>
              </dgm:constrLst>
            </dgm:if>
            <dgm:else name="Name31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l" for="ch" forName="quadrant1" refType="w" fact="0.5"/>
                <dgm:constr type="lOff" for="ch" forName="quadrant1" refType="w" fact="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r" for="ch" forName="quadrant2" refType="w" fact="0.5"/>
                <dgm:constr type="rOff" for="ch" forName="quadrant2" refType="w" fact="-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r" for="ch" forName="quadrant3" refType="w" fact="0.5"/>
                <dgm:constr type="rOff" for="ch" forName="quadrant3" refType="w" fact="-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l" for="ch" forName="quadrant4" refType="w" fact="0.5"/>
                <dgm:constr type="lOff" for="ch" forName="quadrant4" refType="w" fact="0.01"/>
              </dgm:constrLst>
            </dgm:else>
          </dgm:choose>
          <dgm:ruleLst/>
          <dgm:layoutNode name="quadrant1" styleLbl="node1">
            <dgm:varLst>
              <dgm:chMax val="1"/>
              <dgm:bulletEnabled val="1"/>
            </dgm:varLst>
            <dgm:alg type="tx"/>
            <dgm:choose name="Name32">
              <dgm:if name="Name33" func="var" arg="dir" op="equ" val="norm">
                <dgm:shape xmlns:r="http://schemas.openxmlformats.org/officeDocument/2006/relationships" type="pieWedge" r:blip="">
                  <dgm:adjLst/>
                </dgm:shape>
              </dgm:if>
              <dgm:else name="Name34">
                <dgm:shape xmlns:r="http://schemas.openxmlformats.org/officeDocument/2006/relationships" rot="90" type="pieWedge" r:blip="">
                  <dgm:adjLst/>
                </dgm:shape>
              </dgm:else>
            </dgm:choose>
            <dgm:presOf axis="ch" ptType="node" cnt="1"/>
            <dgm:constrLst/>
            <dgm:ruleLst>
              <dgm:rule type="primFontSz" val="5" fact="NaN" max="NaN"/>
            </dgm:ruleLst>
          </dgm:layoutNode>
          <dgm:layoutNode name="quadrant2" styleLbl="node1">
            <dgm:varLst>
              <dgm:chMax val="1"/>
              <dgm:bulletEnabled val="1"/>
            </dgm:varLst>
            <dgm:alg type="tx"/>
            <dgm:choose name="Name35">
              <dgm:if name="Name36" func="var" arg="dir" op="equ" val="norm">
                <dgm:shape xmlns:r="http://schemas.openxmlformats.org/officeDocument/2006/relationships" rot="90" type="pieWedge" r:blip="">
                  <dgm:adjLst/>
                </dgm:shape>
              </dgm:if>
              <dgm:else name="Name37">
                <dgm:shape xmlns:r="http://schemas.openxmlformats.org/officeDocument/2006/relationships" type="pieWedge" r:blip="">
                  <dgm:adjLst/>
                </dgm:shape>
              </dgm:else>
            </dgm:choose>
            <dgm:presOf axis="ch" ptType="node" st="2" cnt="1"/>
            <dgm:constrLst/>
            <dgm:ruleLst>
              <dgm:rule type="primFontSz" val="5" fact="NaN" max="NaN"/>
            </dgm:ruleLst>
          </dgm:layoutNode>
          <dgm:layoutNode name="quadrant3" styleLbl="node1">
            <dgm:varLst>
              <dgm:chMax val="1"/>
              <dgm:bulletEnabled val="1"/>
            </dgm:varLst>
            <dgm:alg type="tx"/>
            <dgm:choose name="Name38">
              <dgm:if name="Name39" func="var" arg="dir" op="equ" val="norm">
                <dgm:shape xmlns:r="http://schemas.openxmlformats.org/officeDocument/2006/relationships" rot="180" type="pieWedge" r:blip="">
                  <dgm:adjLst/>
                </dgm:shape>
              </dgm:if>
              <dgm:else name="Name40">
                <dgm:shape xmlns:r="http://schemas.openxmlformats.org/officeDocument/2006/relationships" rot="270" type="pieWedge" r:blip="">
                  <dgm:adjLst/>
                </dgm:shape>
              </dgm:else>
            </dgm:choose>
            <dgm:presOf axis="ch" ptType="node" st="3" cnt="1"/>
            <dgm:constrLst/>
            <dgm:ruleLst>
              <dgm:rule type="primFontSz" val="5" fact="NaN" max="NaN"/>
            </dgm:ruleLst>
          </dgm:layoutNode>
          <dgm:layoutNode name="quadrant4" styleLbl="node1">
            <dgm:varLst>
              <dgm:chMax val="1"/>
              <dgm:bulletEnabled val="1"/>
            </dgm:varLst>
            <dgm:alg type="tx"/>
            <dgm:choose name="Name41">
              <dgm:if name="Name42" func="var" arg="dir" op="equ" val="norm">
                <dgm:shape xmlns:r="http://schemas.openxmlformats.org/officeDocument/2006/relationships" rot="270" type="pieWedge" r:blip="">
                  <dgm:adjLst/>
                </dgm:shape>
              </dgm:if>
              <dgm:else name="Name43">
                <dgm:shape xmlns:r="http://schemas.openxmlformats.org/officeDocument/2006/relationships" rot="180" type="pieWedge" r:blip="">
                  <dgm:adjLst/>
                </dgm:shape>
              </dgm:else>
            </dgm:choose>
            <dgm:presOf axis="ch" ptType="node" st="4" cnt="1"/>
            <dgm:constrLst/>
            <dgm:ruleLst>
              <dgm:rule type="primFontSz" val="5" fact="NaN" max="NaN"/>
            </dgm:ruleLst>
          </dgm:layoutNode>
          <dgm:layoutNode name="quadrant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enter1" styleLbl="fgShp">
          <dgm:alg type="sp"/>
          <dgm:choose name="Name44">
            <dgm:if name="Name45" func="var" arg="dir" op="equ" val="norm">
              <dgm:shape xmlns:r="http://schemas.openxmlformats.org/officeDocument/2006/relationships" type="circularArrow" r:blip="" zOrderOff="16">
                <dgm:adjLst/>
              </dgm:shape>
            </dgm:if>
            <dgm:else name="Name46">
              <dgm:shape xmlns:r="http://schemas.openxmlformats.org/officeDocument/2006/relationships" rot="180" type="leftCircularArrow" r:blip="" zOrderOff="16">
                <dgm:adjLst/>
              </dgm:shape>
            </dgm:else>
          </dgm:choose>
          <dgm:presOf/>
          <dgm:constrLst/>
          <dgm:ruleLst/>
        </dgm:layoutNode>
        <dgm:layoutNode name="center2" styleLbl="fgShp">
          <dgm:alg type="sp"/>
          <dgm:choose name="Name47">
            <dgm:if name="Name48" func="var" arg="dir" op="equ" val="norm">
              <dgm:shape xmlns:r="http://schemas.openxmlformats.org/officeDocument/2006/relationships" rot="180" type="circularArrow" r:blip="" zOrderOff="16">
                <dgm:adjLst/>
              </dgm:shape>
            </dgm:if>
            <dgm:else name="Name49">
              <dgm:shape xmlns:r="http://schemas.openxmlformats.org/officeDocument/2006/relationships" type="leftCircularArrow" r:blip="" zOrderOff="16">
                <dgm:adjLst/>
              </dgm:shape>
            </dgm:else>
          </dgm:choose>
          <dgm:presOf/>
          <dgm:constrLst/>
          <dgm:ruleLst/>
        </dgm:layoutNode>
      </dgm:if>
      <dgm:else name="Name50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DB3CC-F982-40F9-8DD6-BCC9AFBF44BD}" type="datetime1">
              <a:rPr lang="en-US" smtClean="0"/>
              <a:pPr/>
              <a:t>11/1/2015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88E988-FB04-AB4E-BE5A-59F242AF7F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83514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t>11/1/2015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33172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t>11/1/2015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79964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  <a:lvl2pPr>
              <a:defRPr>
                <a:solidFill>
                  <a:schemeClr val="accent1"/>
                </a:solidFill>
              </a:defRPr>
            </a:lvl2pPr>
            <a:lvl3pPr>
              <a:defRPr>
                <a:solidFill>
                  <a:schemeClr val="accent1"/>
                </a:solidFill>
              </a:defRPr>
            </a:lvl3pPr>
            <a:lvl4pPr>
              <a:defRPr>
                <a:solidFill>
                  <a:schemeClr val="accent1"/>
                </a:solidFill>
              </a:defRPr>
            </a:lvl4pPr>
            <a:lvl5pPr>
              <a:defRPr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t>11/1/2015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03822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9E7B99-7C3F-4BC3-B7B8-7E1F8C620B24}" type="datetime1">
              <a:rPr lang="en-US" smtClean="0"/>
              <a:pPr/>
              <a:t>11/1/2015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AF2B4D-6B12-4EDF-87BB-2B55CECB661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23948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t>11/1/2015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05946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t>11/1/2015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68244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t>11/1/2015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47129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t>11/1/2015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92246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t>11/1/2015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latinLnBrk="0" hangingPunct="1"/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chemeClr val="accent3">
                  <a:shade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82203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t>11/1/2015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59831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0800" y="205979"/>
            <a:ext cx="60960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C2560D-EC28-3B41-86E8-18F1CE0113B4}" type="datetimeFigureOut">
              <a:rPr lang="en-US" smtClean="0"/>
              <a:t>11/1/2015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66355A-084C-D24E-9AD2-7E4FC41EA6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38435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456" r:id="rId1"/>
    <p:sldLayoutId id="2147493457" r:id="rId2"/>
    <p:sldLayoutId id="2147493458" r:id="rId3"/>
    <p:sldLayoutId id="2147493459" r:id="rId4"/>
    <p:sldLayoutId id="2147493460" r:id="rId5"/>
    <p:sldLayoutId id="2147493461" r:id="rId6"/>
    <p:sldLayoutId id="2147493462" r:id="rId7"/>
    <p:sldLayoutId id="2147493463" r:id="rId8"/>
    <p:sldLayoutId id="2147493464" r:id="rId9"/>
    <p:sldLayoutId id="2147493465" r:id="rId10"/>
    <p:sldLayoutId id="2147493466" r:id="rId11"/>
  </p:sldLayoutIdLst>
  <p:txStyles>
    <p:titleStyle>
      <a:lvl1pPr algn="r" defTabSz="457200" rtl="0" eaLnBrk="1" latinLnBrk="0" hangingPunct="1">
        <a:spcBef>
          <a:spcPct val="0"/>
        </a:spcBef>
        <a:buNone/>
        <a:defRPr sz="3600" kern="1200">
          <a:solidFill>
            <a:schemeClr val="tx2"/>
          </a:solidFill>
          <a:latin typeface="Arial Rounded MT Bold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accent1"/>
          </a:solidFill>
          <a:latin typeface="Arial Rounded MT Bold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accent1"/>
          </a:solidFill>
          <a:latin typeface="Arial Rounded MT Bold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accent1"/>
          </a:solidFill>
          <a:latin typeface="Arial Rounded MT Bold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accent1"/>
          </a:solidFill>
          <a:latin typeface="Arial Rounded MT Bold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accent1"/>
          </a:solidFill>
          <a:latin typeface="Arial Rounded MT Bold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7.jpeg"/><Relationship Id="rId4" Type="http://schemas.openxmlformats.org/officeDocument/2006/relationships/image" Target="../media/image20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tags" Target="../tags/tag8.xml"/><Relationship Id="rId13" Type="http://schemas.openxmlformats.org/officeDocument/2006/relationships/tags" Target="../tags/tag13.xml"/><Relationship Id="rId3" Type="http://schemas.openxmlformats.org/officeDocument/2006/relationships/tags" Target="../tags/tag3.xml"/><Relationship Id="rId7" Type="http://schemas.openxmlformats.org/officeDocument/2006/relationships/tags" Target="../tags/tag7.xml"/><Relationship Id="rId12" Type="http://schemas.openxmlformats.org/officeDocument/2006/relationships/tags" Target="../tags/tag12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tags" Target="../tags/tag6.xml"/><Relationship Id="rId11" Type="http://schemas.openxmlformats.org/officeDocument/2006/relationships/tags" Target="../tags/tag11.xml"/><Relationship Id="rId5" Type="http://schemas.openxmlformats.org/officeDocument/2006/relationships/tags" Target="../tags/tag5.xml"/><Relationship Id="rId15" Type="http://schemas.openxmlformats.org/officeDocument/2006/relationships/image" Target="../media/image23.png"/><Relationship Id="rId10" Type="http://schemas.openxmlformats.org/officeDocument/2006/relationships/tags" Target="../tags/tag10.xml"/><Relationship Id="rId4" Type="http://schemas.openxmlformats.org/officeDocument/2006/relationships/tags" Target="../tags/tag4.xml"/><Relationship Id="rId9" Type="http://schemas.openxmlformats.org/officeDocument/2006/relationships/tags" Target="../tags/tag9.xml"/><Relationship Id="rId14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3" Type="http://schemas.openxmlformats.org/officeDocument/2006/relationships/image" Target="../media/image25.png"/><Relationship Id="rId7" Type="http://schemas.openxmlformats.org/officeDocument/2006/relationships/image" Target="../media/image29.jpe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8.png"/><Relationship Id="rId11" Type="http://schemas.openxmlformats.org/officeDocument/2006/relationships/image" Target="../media/image11.png"/><Relationship Id="rId5" Type="http://schemas.openxmlformats.org/officeDocument/2006/relationships/image" Target="../media/image27.png"/><Relationship Id="rId10" Type="http://schemas.openxmlformats.org/officeDocument/2006/relationships/image" Target="../media/image32.jpeg"/><Relationship Id="rId4" Type="http://schemas.openxmlformats.org/officeDocument/2006/relationships/image" Target="../media/image26.png"/><Relationship Id="rId9" Type="http://schemas.openxmlformats.org/officeDocument/2006/relationships/image" Target="../media/image31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12" Type="http://schemas.openxmlformats.org/officeDocument/2006/relationships/image" Target="../media/image13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11" Type="http://schemas.openxmlformats.org/officeDocument/2006/relationships/image" Target="../media/image12.gif"/><Relationship Id="rId5" Type="http://schemas.openxmlformats.org/officeDocument/2006/relationships/image" Target="../media/image6.png"/><Relationship Id="rId10" Type="http://schemas.openxmlformats.org/officeDocument/2006/relationships/image" Target="../media/image11.png"/><Relationship Id="rId4" Type="http://schemas.openxmlformats.org/officeDocument/2006/relationships/image" Target="../media/image5.png"/><Relationship Id="rId9" Type="http://schemas.openxmlformats.org/officeDocument/2006/relationships/image" Target="../media/image10.gif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7" Type="http://schemas.openxmlformats.org/officeDocument/2006/relationships/image" Target="../media/image12.gif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7.png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9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342900" y="2893219"/>
            <a:ext cx="3860800" cy="1102519"/>
          </a:xfrm>
        </p:spPr>
        <p:txBody>
          <a:bodyPr>
            <a:normAutofit/>
          </a:bodyPr>
          <a:lstStyle/>
          <a:p>
            <a:pPr algn="l"/>
            <a:r>
              <a:rPr lang="en-US" dirty="0" smtClean="0">
                <a:latin typeface="Arial Rounded MT Bold"/>
                <a:cs typeface="Arial Rounded MT Bold"/>
              </a:rPr>
              <a:t>Smart Cities</a:t>
            </a:r>
            <a:endParaRPr lang="en-US" dirty="0">
              <a:latin typeface="Arial Rounded MT Bold"/>
              <a:cs typeface="Arial Rounded MT Bold"/>
            </a:endParaRP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342900" y="3976688"/>
            <a:ext cx="6400800" cy="1314450"/>
          </a:xfrm>
        </p:spPr>
        <p:txBody>
          <a:bodyPr/>
          <a:lstStyle/>
          <a:p>
            <a:pPr algn="l"/>
            <a:r>
              <a:rPr lang="en-US" dirty="0"/>
              <a:t>Fast Building Environment for Value Generation</a:t>
            </a:r>
            <a:endParaRPr lang="en-US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716323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City Vision</a:t>
            </a:r>
            <a:endParaRPr lang="en-US" dirty="0"/>
          </a:p>
        </p:txBody>
      </p:sp>
      <p:sp>
        <p:nvSpPr>
          <p:cNvPr id="37" name="Espaço Reservado para Texto 1"/>
          <p:cNvSpPr txBox="1">
            <a:spLocks/>
          </p:cNvSpPr>
          <p:nvPr/>
        </p:nvSpPr>
        <p:spPr>
          <a:xfrm>
            <a:off x="2590800" y="1092455"/>
            <a:ext cx="6337300" cy="42864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2000" dirty="0" smtClean="0">
                <a:solidFill>
                  <a:schemeClr val="accent6"/>
                </a:solidFill>
              </a:rPr>
              <a:t>Step 1 – Value Proposition Generation</a:t>
            </a:r>
            <a:endParaRPr lang="en-US" sz="2000" dirty="0">
              <a:solidFill>
                <a:schemeClr val="accent6"/>
              </a:solidFill>
            </a:endParaRPr>
          </a:p>
        </p:txBody>
      </p:sp>
      <p:pic>
        <p:nvPicPr>
          <p:cNvPr id="3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57" r="3892"/>
          <a:stretch/>
        </p:blipFill>
        <p:spPr bwMode="auto">
          <a:xfrm>
            <a:off x="620644" y="3778543"/>
            <a:ext cx="1210491" cy="7633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9" name="CaixaDeTexto 38"/>
          <p:cNvSpPr txBox="1"/>
          <p:nvPr/>
        </p:nvSpPr>
        <p:spPr>
          <a:xfrm>
            <a:off x="112991" y="4487809"/>
            <a:ext cx="222579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5"/>
                </a:solidFill>
              </a:rPr>
              <a:t>Business Model Canvas as Tool</a:t>
            </a:r>
            <a:endParaRPr lang="en-US" sz="1200" dirty="0">
              <a:solidFill>
                <a:schemeClr val="accent5"/>
              </a:solidFill>
            </a:endParaRPr>
          </a:p>
        </p:txBody>
      </p:sp>
      <p:grpSp>
        <p:nvGrpSpPr>
          <p:cNvPr id="82" name="Grupo 81"/>
          <p:cNvGrpSpPr/>
          <p:nvPr/>
        </p:nvGrpSpPr>
        <p:grpSpPr>
          <a:xfrm>
            <a:off x="323554" y="1811444"/>
            <a:ext cx="8496892" cy="2191173"/>
            <a:chOff x="333828" y="1933787"/>
            <a:chExt cx="8496892" cy="2191173"/>
          </a:xfrm>
        </p:grpSpPr>
        <p:grpSp>
          <p:nvGrpSpPr>
            <p:cNvPr id="40" name="Grupo 39"/>
            <p:cNvGrpSpPr/>
            <p:nvPr/>
          </p:nvGrpSpPr>
          <p:grpSpPr>
            <a:xfrm>
              <a:off x="333828" y="1933787"/>
              <a:ext cx="8496892" cy="1540087"/>
              <a:chOff x="333828" y="2030680"/>
              <a:chExt cx="8496892" cy="1540087"/>
            </a:xfrm>
          </p:grpSpPr>
          <p:sp>
            <p:nvSpPr>
              <p:cNvPr id="41" name="Fluxograma: Dados 40"/>
              <p:cNvSpPr/>
              <p:nvPr/>
            </p:nvSpPr>
            <p:spPr>
              <a:xfrm>
                <a:off x="333828" y="2030680"/>
                <a:ext cx="2160000" cy="612000"/>
              </a:xfrm>
              <a:prstGeom prst="flowChartInputOutput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600" b="1" dirty="0" smtClean="0"/>
                  <a:t>City Context Survey</a:t>
                </a:r>
                <a:endParaRPr lang="en-US" sz="1600" b="1" dirty="0"/>
              </a:p>
            </p:txBody>
          </p:sp>
          <p:sp>
            <p:nvSpPr>
              <p:cNvPr id="42" name="Fluxograma: Dados 41"/>
              <p:cNvSpPr/>
              <p:nvPr/>
            </p:nvSpPr>
            <p:spPr>
              <a:xfrm>
                <a:off x="333828" y="2958767"/>
                <a:ext cx="2160000" cy="612000"/>
              </a:xfrm>
              <a:prstGeom prst="flowChartInputOutput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600" b="1" dirty="0" smtClean="0"/>
                  <a:t>Customers Information</a:t>
                </a:r>
                <a:endParaRPr lang="en-US" sz="1600" b="1" dirty="0"/>
              </a:p>
            </p:txBody>
          </p:sp>
          <p:sp>
            <p:nvSpPr>
              <p:cNvPr id="43" name="Fluxograma: Processo 42"/>
              <p:cNvSpPr/>
              <p:nvPr/>
            </p:nvSpPr>
            <p:spPr>
              <a:xfrm>
                <a:off x="2944948" y="2443527"/>
                <a:ext cx="1620000" cy="612000"/>
              </a:xfrm>
              <a:prstGeom prst="flowChartProcess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 smtClean="0"/>
                  <a:t>Value Proposition</a:t>
                </a:r>
                <a:endParaRPr lang="en-US" dirty="0"/>
              </a:p>
            </p:txBody>
          </p:sp>
          <p:cxnSp>
            <p:nvCxnSpPr>
              <p:cNvPr id="44" name="Conector angulado 43"/>
              <p:cNvCxnSpPr>
                <a:stCxn id="41" idx="5"/>
                <a:endCxn id="43" idx="1"/>
              </p:cNvCxnSpPr>
              <p:nvPr/>
            </p:nvCxnSpPr>
            <p:spPr>
              <a:xfrm>
                <a:off x="2277828" y="2336680"/>
                <a:ext cx="667120" cy="412847"/>
              </a:xfrm>
              <a:prstGeom prst="bentConnector3">
                <a:avLst/>
              </a:prstGeom>
              <a:ln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Conector angulado 44"/>
              <p:cNvCxnSpPr>
                <a:stCxn id="42" idx="5"/>
                <a:endCxn id="43" idx="1"/>
              </p:cNvCxnSpPr>
              <p:nvPr/>
            </p:nvCxnSpPr>
            <p:spPr>
              <a:xfrm flipV="1">
                <a:off x="2277828" y="2749527"/>
                <a:ext cx="667120" cy="515240"/>
              </a:xfrm>
              <a:prstGeom prst="bentConnector3">
                <a:avLst/>
              </a:prstGeom>
              <a:ln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6" name="Retângulo de cantos arredondados 45"/>
              <p:cNvSpPr/>
              <p:nvPr/>
            </p:nvSpPr>
            <p:spPr>
              <a:xfrm>
                <a:off x="4987834" y="2443527"/>
                <a:ext cx="1620000" cy="612000"/>
              </a:xfrm>
              <a:prstGeom prst="roundRect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 smtClean="0"/>
                  <a:t>Actions and </a:t>
                </a:r>
                <a:r>
                  <a:rPr lang="en-US" dirty="0" err="1" smtClean="0"/>
                  <a:t>HowTo’s</a:t>
                </a:r>
                <a:endParaRPr lang="en-US" dirty="0"/>
              </a:p>
            </p:txBody>
          </p:sp>
          <p:sp>
            <p:nvSpPr>
              <p:cNvPr id="47" name="Fluxograma: Vários documentos 46"/>
              <p:cNvSpPr/>
              <p:nvPr/>
            </p:nvSpPr>
            <p:spPr>
              <a:xfrm>
                <a:off x="7030720" y="2389527"/>
                <a:ext cx="1800000" cy="720000"/>
              </a:xfrm>
              <a:prstGeom prst="flowChartMultidocument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 smtClean="0"/>
                  <a:t>Expected Results</a:t>
                </a:r>
                <a:endParaRPr lang="en-US" dirty="0"/>
              </a:p>
            </p:txBody>
          </p:sp>
          <p:cxnSp>
            <p:nvCxnSpPr>
              <p:cNvPr id="48" name="Conector de seta reta 47"/>
              <p:cNvCxnSpPr>
                <a:stCxn id="43" idx="3"/>
                <a:endCxn id="46" idx="1"/>
              </p:cNvCxnSpPr>
              <p:nvPr/>
            </p:nvCxnSpPr>
            <p:spPr>
              <a:xfrm>
                <a:off x="4564948" y="2749527"/>
                <a:ext cx="422886" cy="0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Conector de seta reta 48"/>
              <p:cNvCxnSpPr>
                <a:stCxn id="46" idx="3"/>
                <a:endCxn id="47" idx="1"/>
              </p:cNvCxnSpPr>
              <p:nvPr/>
            </p:nvCxnSpPr>
            <p:spPr>
              <a:xfrm>
                <a:off x="6607834" y="2749527"/>
                <a:ext cx="422886" cy="0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50" name="Fluxograma: Conector fora de página 49"/>
            <p:cNvSpPr/>
            <p:nvPr/>
          </p:nvSpPr>
          <p:spPr>
            <a:xfrm>
              <a:off x="6918105" y="3586480"/>
              <a:ext cx="1774896" cy="538480"/>
            </a:xfrm>
            <a:prstGeom prst="flowChartOffpageConnector">
              <a:avLst/>
            </a:prstGeom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b="1" dirty="0" smtClean="0"/>
                <a:t>Smart Indicators</a:t>
              </a:r>
            </a:p>
            <a:p>
              <a:pPr algn="ctr"/>
              <a:r>
                <a:rPr lang="en-US" sz="1400" b="1" dirty="0" smtClean="0"/>
                <a:t>Definition</a:t>
              </a:r>
              <a:endParaRPr lang="en-US" sz="1400" b="1" dirty="0"/>
            </a:p>
          </p:txBody>
        </p:sp>
        <p:sp>
          <p:nvSpPr>
            <p:cNvPr id="51" name="Fluxograma: Conector fora de página 50"/>
            <p:cNvSpPr/>
            <p:nvPr/>
          </p:nvSpPr>
          <p:spPr>
            <a:xfrm>
              <a:off x="4910386" y="3586480"/>
              <a:ext cx="1774896" cy="538480"/>
            </a:xfrm>
            <a:prstGeom prst="flowChartOffpageConnector">
              <a:avLst/>
            </a:prstGeom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b="1" dirty="0" smtClean="0"/>
                <a:t>Solution Offering</a:t>
              </a:r>
            </a:p>
            <a:p>
              <a:pPr algn="ctr"/>
              <a:r>
                <a:rPr lang="en-US" sz="1400" b="1" dirty="0" smtClean="0"/>
                <a:t>Selection</a:t>
              </a:r>
              <a:endParaRPr lang="en-US" sz="1400" b="1" dirty="0"/>
            </a:p>
          </p:txBody>
        </p:sp>
        <p:cxnSp>
          <p:nvCxnSpPr>
            <p:cNvPr id="52" name="Conector de seta reta 51"/>
            <p:cNvCxnSpPr>
              <a:stCxn id="47" idx="2"/>
              <a:endCxn id="50" idx="0"/>
            </p:cNvCxnSpPr>
            <p:nvPr/>
          </p:nvCxnSpPr>
          <p:spPr>
            <a:xfrm>
              <a:off x="7805553" y="2985367"/>
              <a:ext cx="0" cy="601113"/>
            </a:xfrm>
            <a:prstGeom prst="straightConnector1">
              <a:avLst/>
            </a:prstGeom>
            <a:ln>
              <a:prstDash val="sysDash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Conector de seta reta 52"/>
            <p:cNvCxnSpPr>
              <a:stCxn id="46" idx="2"/>
              <a:endCxn id="51" idx="0"/>
            </p:cNvCxnSpPr>
            <p:nvPr/>
          </p:nvCxnSpPr>
          <p:spPr>
            <a:xfrm>
              <a:off x="5797834" y="2958634"/>
              <a:ext cx="0" cy="627846"/>
            </a:xfrm>
            <a:prstGeom prst="straightConnector1">
              <a:avLst/>
            </a:prstGeom>
            <a:ln>
              <a:prstDash val="sysDash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3" name="Grupo 82"/>
          <p:cNvGrpSpPr/>
          <p:nvPr/>
        </p:nvGrpSpPr>
        <p:grpSpPr>
          <a:xfrm>
            <a:off x="497141" y="885157"/>
            <a:ext cx="1015223" cy="432000"/>
            <a:chOff x="957665" y="1605282"/>
            <a:chExt cx="7034335" cy="3144773"/>
          </a:xfrm>
        </p:grpSpPr>
        <p:grpSp>
          <p:nvGrpSpPr>
            <p:cNvPr id="84" name="Grupo 31"/>
            <p:cNvGrpSpPr/>
            <p:nvPr/>
          </p:nvGrpSpPr>
          <p:grpSpPr>
            <a:xfrm>
              <a:off x="1152000" y="2709668"/>
              <a:ext cx="6840000" cy="936002"/>
              <a:chOff x="1305344" y="3265841"/>
              <a:chExt cx="6962357" cy="1045122"/>
            </a:xfrm>
          </p:grpSpPr>
          <p:sp>
            <p:nvSpPr>
              <p:cNvPr id="97" name="AutoShape 9"/>
              <p:cNvSpPr>
                <a:spLocks noChangeArrowheads="1"/>
              </p:cNvSpPr>
              <p:nvPr/>
            </p:nvSpPr>
            <p:spPr bwMode="auto">
              <a:xfrm>
                <a:off x="6219322" y="3265843"/>
                <a:ext cx="2048379" cy="1045120"/>
              </a:xfrm>
              <a:prstGeom prst="homePlate">
                <a:avLst>
                  <a:gd name="adj" fmla="val 26518"/>
                </a:avLst>
              </a:prstGeom>
              <a:solidFill>
                <a:srgbClr val="EAEAEA"/>
              </a:solidFill>
              <a:ln w="9525">
                <a:solidFill>
                  <a:srgbClr val="C0C0C0"/>
                </a:solidFill>
                <a:miter lim="800000"/>
                <a:headEnd/>
                <a:tailEnd/>
              </a:ln>
            </p:spPr>
            <p:txBody>
              <a:bodyPr wrap="none" lIns="0" tIns="0" rIns="0" bIns="0" anchor="ctr"/>
              <a:lstStyle/>
              <a:p>
                <a:pPr eaLnBrk="0" hangingPunct="0"/>
                <a:endParaRPr lang="en-US" sz="900" b="0"/>
              </a:p>
            </p:txBody>
          </p:sp>
          <p:sp>
            <p:nvSpPr>
              <p:cNvPr id="98" name="AutoShape 9"/>
              <p:cNvSpPr>
                <a:spLocks noChangeArrowheads="1"/>
              </p:cNvSpPr>
              <p:nvPr/>
            </p:nvSpPr>
            <p:spPr bwMode="auto">
              <a:xfrm>
                <a:off x="4437692" y="3265842"/>
                <a:ext cx="2061079" cy="1045120"/>
              </a:xfrm>
              <a:prstGeom prst="homePlate">
                <a:avLst>
                  <a:gd name="adj" fmla="val 26518"/>
                </a:avLst>
              </a:prstGeom>
              <a:solidFill>
                <a:srgbClr val="EAEAEA"/>
              </a:solidFill>
              <a:ln w="9525">
                <a:solidFill>
                  <a:srgbClr val="C0C0C0"/>
                </a:solidFill>
                <a:miter lim="800000"/>
                <a:headEnd/>
                <a:tailEnd/>
              </a:ln>
            </p:spPr>
            <p:txBody>
              <a:bodyPr wrap="none" lIns="0" tIns="0" rIns="0" bIns="0" anchor="ctr"/>
              <a:lstStyle/>
              <a:p>
                <a:pPr eaLnBrk="0" hangingPunct="0"/>
                <a:endParaRPr lang="en-US" sz="900" b="0"/>
              </a:p>
            </p:txBody>
          </p:sp>
          <p:grpSp>
            <p:nvGrpSpPr>
              <p:cNvPr id="99" name="Group 16"/>
              <p:cNvGrpSpPr>
                <a:grpSpLocks/>
              </p:cNvGrpSpPr>
              <p:nvPr/>
            </p:nvGrpSpPr>
            <p:grpSpPr bwMode="auto">
              <a:xfrm>
                <a:off x="6279192" y="3584069"/>
                <a:ext cx="395288" cy="363538"/>
                <a:chOff x="383" y="2981"/>
                <a:chExt cx="409" cy="415"/>
              </a:xfrm>
            </p:grpSpPr>
            <p:sp>
              <p:nvSpPr>
                <p:cNvPr id="109" name="AutoShape 17"/>
                <p:cNvSpPr>
                  <a:spLocks noChangeArrowheads="1"/>
                </p:cNvSpPr>
                <p:nvPr/>
              </p:nvSpPr>
              <p:spPr bwMode="auto">
                <a:xfrm>
                  <a:off x="420" y="3198"/>
                  <a:ext cx="372" cy="198"/>
                </a:xfrm>
                <a:prstGeom prst="curvedUpArrow">
                  <a:avLst>
                    <a:gd name="adj1" fmla="val 37576"/>
                    <a:gd name="adj2" fmla="val 75152"/>
                    <a:gd name="adj3" fmla="val 33333"/>
                  </a:avLst>
                </a:prstGeom>
                <a:solidFill>
                  <a:srgbClr val="EAEAEA"/>
                </a:solidFill>
                <a:ln w="3175">
                  <a:solidFill>
                    <a:srgbClr val="969696"/>
                  </a:solidFill>
                  <a:miter lim="800000"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endParaRPr lang="en-US" sz="900"/>
                </a:p>
              </p:txBody>
            </p:sp>
            <p:sp>
              <p:nvSpPr>
                <p:cNvPr id="110" name="AutoShape 18"/>
                <p:cNvSpPr>
                  <a:spLocks noChangeArrowheads="1"/>
                </p:cNvSpPr>
                <p:nvPr/>
              </p:nvSpPr>
              <p:spPr bwMode="auto">
                <a:xfrm flipH="1" flipV="1">
                  <a:off x="383" y="2981"/>
                  <a:ext cx="372" cy="198"/>
                </a:xfrm>
                <a:prstGeom prst="curvedUpArrow">
                  <a:avLst>
                    <a:gd name="adj1" fmla="val 37576"/>
                    <a:gd name="adj2" fmla="val 75152"/>
                    <a:gd name="adj3" fmla="val 33333"/>
                  </a:avLst>
                </a:prstGeom>
                <a:solidFill>
                  <a:srgbClr val="EAEAEA"/>
                </a:solidFill>
                <a:ln w="3175">
                  <a:solidFill>
                    <a:srgbClr val="969696"/>
                  </a:solidFill>
                  <a:miter lim="800000"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endParaRPr lang="en-US" sz="900"/>
                </a:p>
              </p:txBody>
            </p:sp>
          </p:grpSp>
          <p:grpSp>
            <p:nvGrpSpPr>
              <p:cNvPr id="100" name="Grupo 28"/>
              <p:cNvGrpSpPr/>
              <p:nvPr/>
            </p:nvGrpSpPr>
            <p:grpSpPr>
              <a:xfrm>
                <a:off x="2709500" y="3265841"/>
                <a:ext cx="2016223" cy="1045120"/>
                <a:chOff x="2709500" y="3265841"/>
                <a:chExt cx="2016223" cy="1045120"/>
              </a:xfrm>
            </p:grpSpPr>
            <p:sp>
              <p:nvSpPr>
                <p:cNvPr id="102" name="AutoShape 9"/>
                <p:cNvSpPr>
                  <a:spLocks noChangeArrowheads="1"/>
                </p:cNvSpPr>
                <p:nvPr/>
              </p:nvSpPr>
              <p:spPr bwMode="auto">
                <a:xfrm>
                  <a:off x="2709500" y="3265841"/>
                  <a:ext cx="2016223" cy="1045120"/>
                </a:xfrm>
                <a:prstGeom prst="homePlate">
                  <a:avLst>
                    <a:gd name="adj" fmla="val 26518"/>
                  </a:avLst>
                </a:prstGeom>
                <a:solidFill>
                  <a:srgbClr val="EAEAEA"/>
                </a:solidFill>
                <a:ln w="9525">
                  <a:solidFill>
                    <a:srgbClr val="C0C0C0"/>
                  </a:solidFill>
                  <a:miter lim="800000"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eaLnBrk="0" hangingPunct="0"/>
                  <a:endParaRPr lang="en-US" sz="900" b="0"/>
                </a:p>
              </p:txBody>
            </p:sp>
            <p:sp>
              <p:nvSpPr>
                <p:cNvPr id="103" name="Text Box 30"/>
                <p:cNvSpPr txBox="1">
                  <a:spLocks noChangeArrowheads="1"/>
                </p:cNvSpPr>
                <p:nvPr/>
              </p:nvSpPr>
              <p:spPr bwMode="auto">
                <a:xfrm>
                  <a:off x="3611299" y="3630673"/>
                  <a:ext cx="930276" cy="154645"/>
                </a:xfrm>
                <a:prstGeom prst="rect">
                  <a:avLst/>
                </a:prstGeom>
                <a:solidFill>
                  <a:srgbClr val="EAEAE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lIns="0" tIns="0" rIns="0" bIns="0">
                  <a:spAutoFit/>
                </a:bodyPr>
                <a:lstStyle>
                  <a:lvl1pPr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  <a:ea typeface="Gulim" charset="0"/>
                      <a:cs typeface="Gulim" charset="0"/>
                    </a:defRPr>
                  </a:lvl1pPr>
                  <a:lvl2pPr marL="742950" indent="-28575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  <a:ea typeface="Gulim" charset="0"/>
                      <a:cs typeface="Gulim" charset="0"/>
                    </a:defRPr>
                  </a:lvl2pPr>
                  <a:lvl3pPr marL="11430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  <a:ea typeface="Gulim" charset="0"/>
                      <a:cs typeface="Gulim" charset="0"/>
                    </a:defRPr>
                  </a:lvl3pPr>
                  <a:lvl4pPr marL="16002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  <a:ea typeface="Gulim" charset="0"/>
                      <a:cs typeface="Gulim" charset="0"/>
                    </a:defRPr>
                  </a:lvl4pPr>
                  <a:lvl5pPr marL="20574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  <a:ea typeface="Gulim" charset="0"/>
                      <a:cs typeface="Gulim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  <a:ea typeface="Gulim" charset="0"/>
                      <a:cs typeface="Gulim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  <a:ea typeface="Gulim" charset="0"/>
                      <a:cs typeface="Gulim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  <a:ea typeface="Gulim" charset="0"/>
                      <a:cs typeface="Gulim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  <a:ea typeface="Gulim" charset="0"/>
                      <a:cs typeface="Gulim" charset="0"/>
                    </a:defRPr>
                  </a:lvl9pPr>
                </a:lstStyle>
                <a:p>
                  <a:endParaRPr lang="en-US" sz="900"/>
                </a:p>
              </p:txBody>
            </p:sp>
            <p:cxnSp>
              <p:nvCxnSpPr>
                <p:cNvPr id="104" name="Straight Connector 18"/>
                <p:cNvCxnSpPr>
                  <a:endCxn id="102" idx="3"/>
                </p:cNvCxnSpPr>
                <p:nvPr/>
              </p:nvCxnSpPr>
              <p:spPr>
                <a:xfrm flipV="1">
                  <a:off x="3033536" y="3788401"/>
                  <a:ext cx="1692187" cy="14315"/>
                </a:xfrm>
                <a:prstGeom prst="line">
                  <a:avLst/>
                </a:prstGeom>
                <a:ln w="3175" cmpd="sng">
                  <a:solidFill>
                    <a:schemeClr val="bg1">
                      <a:lumMod val="75000"/>
                    </a:schemeClr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05" name="AutoShape 29"/>
                <p:cNvSpPr>
                  <a:spLocks noChangeArrowheads="1"/>
                </p:cNvSpPr>
                <p:nvPr/>
              </p:nvSpPr>
              <p:spPr bwMode="auto">
                <a:xfrm>
                  <a:off x="3152135" y="3622693"/>
                  <a:ext cx="254000" cy="100013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969696"/>
                </a:solidFill>
                <a:ln w="9525">
                  <a:solidFill>
                    <a:srgbClr val="5F5F5F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sz="900"/>
                </a:p>
              </p:txBody>
            </p:sp>
            <p:sp>
              <p:nvSpPr>
                <p:cNvPr id="106" name="AutoShape 30"/>
                <p:cNvSpPr>
                  <a:spLocks noChangeArrowheads="1"/>
                </p:cNvSpPr>
                <p:nvPr/>
              </p:nvSpPr>
              <p:spPr bwMode="auto">
                <a:xfrm flipV="1">
                  <a:off x="3153723" y="3882721"/>
                  <a:ext cx="254000" cy="100012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DDDDDD"/>
                </a:solidFill>
                <a:ln w="9525">
                  <a:solidFill>
                    <a:srgbClr val="5F5F5F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sz="900"/>
                </a:p>
              </p:txBody>
            </p:sp>
            <p:sp>
              <p:nvSpPr>
                <p:cNvPr id="107" name="AutoShape 31"/>
                <p:cNvSpPr>
                  <a:spLocks noChangeArrowheads="1"/>
                </p:cNvSpPr>
                <p:nvPr/>
              </p:nvSpPr>
              <p:spPr bwMode="auto">
                <a:xfrm>
                  <a:off x="4271323" y="3622694"/>
                  <a:ext cx="254000" cy="100012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DDDDDD"/>
                </a:solidFill>
                <a:ln w="9525">
                  <a:solidFill>
                    <a:srgbClr val="5F5F5F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sz="900"/>
                </a:p>
              </p:txBody>
            </p:sp>
            <p:sp>
              <p:nvSpPr>
                <p:cNvPr id="108" name="AutoShape 32"/>
                <p:cNvSpPr>
                  <a:spLocks noChangeArrowheads="1"/>
                </p:cNvSpPr>
                <p:nvPr/>
              </p:nvSpPr>
              <p:spPr bwMode="auto">
                <a:xfrm flipV="1">
                  <a:off x="4272910" y="3882720"/>
                  <a:ext cx="254000" cy="100013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969696"/>
                </a:solidFill>
                <a:ln w="9525">
                  <a:solidFill>
                    <a:srgbClr val="5F5F5F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sz="900"/>
                </a:p>
              </p:txBody>
            </p:sp>
          </p:grpSp>
          <p:sp>
            <p:nvSpPr>
              <p:cNvPr id="101" name="AutoShape 9"/>
              <p:cNvSpPr>
                <a:spLocks noChangeArrowheads="1"/>
              </p:cNvSpPr>
              <p:nvPr/>
            </p:nvSpPr>
            <p:spPr bwMode="auto">
              <a:xfrm>
                <a:off x="1305344" y="3265842"/>
                <a:ext cx="1692187" cy="1045121"/>
              </a:xfrm>
              <a:prstGeom prst="homePlate">
                <a:avLst>
                  <a:gd name="adj" fmla="val 26518"/>
                </a:avLst>
              </a:prstGeom>
              <a:solidFill>
                <a:srgbClr val="EAEAEA"/>
              </a:solidFill>
              <a:ln w="9525">
                <a:solidFill>
                  <a:srgbClr val="C0C0C0"/>
                </a:solidFill>
                <a:miter lim="800000"/>
                <a:headEnd/>
                <a:tailEnd/>
              </a:ln>
            </p:spPr>
            <p:txBody>
              <a:bodyPr wrap="none" lIns="0" tIns="0" rIns="0" bIns="0" anchor="ctr"/>
              <a:lstStyle/>
              <a:p>
                <a:pPr algn="ctr" eaLnBrk="0" hangingPunct="0"/>
                <a:endParaRPr lang="en-US" sz="1600" b="1" dirty="0"/>
              </a:p>
            </p:txBody>
          </p:sp>
        </p:grpSp>
        <p:grpSp>
          <p:nvGrpSpPr>
            <p:cNvPr id="85" name="Grupo 84"/>
            <p:cNvGrpSpPr/>
            <p:nvPr/>
          </p:nvGrpSpPr>
          <p:grpSpPr>
            <a:xfrm>
              <a:off x="957665" y="1605282"/>
              <a:ext cx="7034334" cy="432000"/>
              <a:chOff x="957665" y="1300482"/>
              <a:chExt cx="5946893" cy="432000"/>
            </a:xfrm>
          </p:grpSpPr>
          <p:sp>
            <p:nvSpPr>
              <p:cNvPr id="95" name="Pentágono 94"/>
              <p:cNvSpPr/>
              <p:nvPr/>
            </p:nvSpPr>
            <p:spPr>
              <a:xfrm>
                <a:off x="1178305" y="1300482"/>
                <a:ext cx="5726253" cy="432000"/>
              </a:xfrm>
              <a:prstGeom prst="homePlate">
                <a:avLst/>
              </a:prstGeom>
              <a:solidFill>
                <a:schemeClr val="accent2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20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96" name="Elipse 95"/>
              <p:cNvSpPr/>
              <p:nvPr/>
            </p:nvSpPr>
            <p:spPr>
              <a:xfrm>
                <a:off x="957665" y="1336482"/>
                <a:ext cx="304347" cy="360000"/>
              </a:xfrm>
              <a:prstGeom prst="ellipse">
                <a:avLst/>
              </a:prstGeom>
              <a:solidFill>
                <a:srgbClr val="0070C0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</p:grpSp>
        <p:grpSp>
          <p:nvGrpSpPr>
            <p:cNvPr id="86" name="Grupo 85"/>
            <p:cNvGrpSpPr/>
            <p:nvPr/>
          </p:nvGrpSpPr>
          <p:grpSpPr>
            <a:xfrm>
              <a:off x="2322476" y="2160583"/>
              <a:ext cx="5669523" cy="432000"/>
              <a:chOff x="2582435" y="3602851"/>
              <a:chExt cx="4763245" cy="432000"/>
            </a:xfrm>
          </p:grpSpPr>
          <p:sp>
            <p:nvSpPr>
              <p:cNvPr id="93" name="Pentágono 92"/>
              <p:cNvSpPr/>
              <p:nvPr/>
            </p:nvSpPr>
            <p:spPr>
              <a:xfrm>
                <a:off x="2774287" y="3602851"/>
                <a:ext cx="4571393" cy="432000"/>
              </a:xfrm>
              <a:prstGeom prst="homePlate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94" name="Elipse 93"/>
              <p:cNvSpPr/>
              <p:nvPr/>
            </p:nvSpPr>
            <p:spPr>
              <a:xfrm>
                <a:off x="2582435" y="3638851"/>
                <a:ext cx="302454" cy="360000"/>
              </a:xfrm>
              <a:prstGeom prst="ellipse">
                <a:avLst/>
              </a:prstGeom>
              <a:solidFill>
                <a:srgbClr val="0070C0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</p:grpSp>
        <p:grpSp>
          <p:nvGrpSpPr>
            <p:cNvPr id="87" name="Grupo 86"/>
            <p:cNvGrpSpPr/>
            <p:nvPr/>
          </p:nvGrpSpPr>
          <p:grpSpPr>
            <a:xfrm>
              <a:off x="2241333" y="3813811"/>
              <a:ext cx="2880211" cy="461327"/>
              <a:chOff x="2322476" y="1889300"/>
              <a:chExt cx="2880211" cy="461327"/>
            </a:xfrm>
          </p:grpSpPr>
          <p:sp>
            <p:nvSpPr>
              <p:cNvPr id="91" name="Pentágono 90"/>
              <p:cNvSpPr/>
              <p:nvPr/>
            </p:nvSpPr>
            <p:spPr>
              <a:xfrm>
                <a:off x="2531478" y="1918627"/>
                <a:ext cx="2671209" cy="432000"/>
              </a:xfrm>
              <a:prstGeom prst="homePlate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92" name="Elipse 91"/>
              <p:cNvSpPr/>
              <p:nvPr/>
            </p:nvSpPr>
            <p:spPr>
              <a:xfrm>
                <a:off x="2322476" y="1889300"/>
                <a:ext cx="360000" cy="360000"/>
              </a:xfrm>
              <a:prstGeom prst="ellipse">
                <a:avLst/>
              </a:prstGeom>
              <a:solidFill>
                <a:srgbClr val="0070C0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</p:grpSp>
        <p:grpSp>
          <p:nvGrpSpPr>
            <p:cNvPr id="88" name="Grupo 87"/>
            <p:cNvGrpSpPr/>
            <p:nvPr/>
          </p:nvGrpSpPr>
          <p:grpSpPr>
            <a:xfrm>
              <a:off x="3830623" y="4318055"/>
              <a:ext cx="4161377" cy="432000"/>
              <a:chOff x="3830623" y="4196135"/>
              <a:chExt cx="4161377" cy="432000"/>
            </a:xfrm>
          </p:grpSpPr>
          <p:sp>
            <p:nvSpPr>
              <p:cNvPr id="89" name="Pentágono 88"/>
              <p:cNvSpPr/>
              <p:nvPr/>
            </p:nvSpPr>
            <p:spPr>
              <a:xfrm>
                <a:off x="4067414" y="4196135"/>
                <a:ext cx="3924586" cy="432000"/>
              </a:xfrm>
              <a:prstGeom prst="homePlate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90" name="Elipse 89"/>
              <p:cNvSpPr/>
              <p:nvPr/>
            </p:nvSpPr>
            <p:spPr>
              <a:xfrm>
                <a:off x="3830623" y="4232135"/>
                <a:ext cx="360000" cy="360000"/>
              </a:xfrm>
              <a:prstGeom prst="ellipse">
                <a:avLst/>
              </a:prstGeom>
              <a:solidFill>
                <a:srgbClr val="0070C0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008355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City Vision</a:t>
            </a:r>
            <a:endParaRPr lang="en-US" dirty="0"/>
          </a:p>
        </p:txBody>
      </p:sp>
      <p:sp>
        <p:nvSpPr>
          <p:cNvPr id="3" name="Espaço Reservado para Texto 1"/>
          <p:cNvSpPr txBox="1">
            <a:spLocks/>
          </p:cNvSpPr>
          <p:nvPr/>
        </p:nvSpPr>
        <p:spPr>
          <a:xfrm>
            <a:off x="2987040" y="797815"/>
            <a:ext cx="5941060" cy="42864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800" dirty="0" smtClean="0">
                <a:solidFill>
                  <a:schemeClr val="accent6"/>
                </a:solidFill>
              </a:rPr>
              <a:t>ANTEL Innovation Neighborhood Case</a:t>
            </a:r>
            <a:endParaRPr lang="en-US" sz="1800" dirty="0">
              <a:solidFill>
                <a:schemeClr val="accent6"/>
              </a:solidFill>
            </a:endParaRPr>
          </a:p>
        </p:txBody>
      </p:sp>
      <p:pic>
        <p:nvPicPr>
          <p:cNvPr id="4" name="Picture 13" descr="http://jzatl9bhu31rarj15x610nk9.wpengine.netdna-cdn.com/wp-content/uploads/2014/09/antel-logo-300x12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7082" y="900096"/>
            <a:ext cx="1327868" cy="5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5" descr="C:\Users\wtavares\Desktop\IoPT2015\BI_rec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800" y="3023539"/>
            <a:ext cx="1734432" cy="16971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8" descr="C:\Users\wtavares\AppData\Local\Temp\ScreenClip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3521" y="1440096"/>
            <a:ext cx="6979773" cy="28575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9" descr="C:\Users\wtavares\AppData\Local\Temp\ScreenClip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7682" y="1175657"/>
            <a:ext cx="4781233" cy="36957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Seta para a direita 7"/>
          <p:cNvSpPr/>
          <p:nvPr/>
        </p:nvSpPr>
        <p:spPr>
          <a:xfrm>
            <a:off x="1687761" y="1930400"/>
            <a:ext cx="365760" cy="254000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00711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City Vision</a:t>
            </a:r>
            <a:endParaRPr lang="en-US" dirty="0"/>
          </a:p>
        </p:txBody>
      </p:sp>
      <p:sp>
        <p:nvSpPr>
          <p:cNvPr id="3" name="Espaço Reservado para Texto 1"/>
          <p:cNvSpPr txBox="1">
            <a:spLocks/>
          </p:cNvSpPr>
          <p:nvPr/>
        </p:nvSpPr>
        <p:spPr>
          <a:xfrm>
            <a:off x="3210560" y="919735"/>
            <a:ext cx="5717540" cy="42864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2000" smtClean="0">
                <a:solidFill>
                  <a:schemeClr val="accent6"/>
                </a:solidFill>
              </a:rPr>
              <a:t>Águas de São Pedro Case</a:t>
            </a:r>
            <a:endParaRPr lang="en-US" sz="2000" dirty="0">
              <a:solidFill>
                <a:schemeClr val="accent6"/>
              </a:solidFill>
            </a:endParaRPr>
          </a:p>
        </p:txBody>
      </p:sp>
      <p:pic>
        <p:nvPicPr>
          <p:cNvPr id="4" name="Picture 8" descr="http://jzatl9bhu31rarj15x610nk9.wpengine.netdna-cdn.com/wp-content/uploads/2015/02/Telefonica-Logo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1909" y="1013522"/>
            <a:ext cx="1728651" cy="532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3" descr="C:\Users\wtavares\Desktop\IoPT2015\Value Proposition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1975" y="1849120"/>
            <a:ext cx="8020050" cy="1790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D:\ISPM Cloud\OneDrive - ISPM Serviços\TM Forum\Smart Cities\IoPT Live15\AdSP\AdSP Case Study - Images\VP_Better Education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048" y="1922235"/>
            <a:ext cx="8432800" cy="27435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11" descr="D:\Tácira\Cidades\AdSP-NG\Recebido\adsp_logo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0738" y="919735"/>
            <a:ext cx="845911" cy="7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366439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City Vision</a:t>
            </a:r>
            <a:endParaRPr lang="en-US" dirty="0"/>
          </a:p>
        </p:txBody>
      </p:sp>
      <p:sp>
        <p:nvSpPr>
          <p:cNvPr id="3" name="Espaço Reservado para Texto 1"/>
          <p:cNvSpPr txBox="1">
            <a:spLocks/>
          </p:cNvSpPr>
          <p:nvPr/>
        </p:nvSpPr>
        <p:spPr>
          <a:xfrm>
            <a:off x="283029" y="1072135"/>
            <a:ext cx="8645071" cy="42864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2000" dirty="0" smtClean="0">
                <a:solidFill>
                  <a:schemeClr val="accent6"/>
                </a:solidFill>
              </a:rPr>
              <a:t>Step 1 – Open Data Strategy</a:t>
            </a:r>
            <a:endParaRPr lang="en-US" sz="2000" dirty="0">
              <a:solidFill>
                <a:schemeClr val="accent6"/>
              </a:solidFill>
            </a:endParaRPr>
          </a:p>
        </p:txBody>
      </p:sp>
      <p:grpSp>
        <p:nvGrpSpPr>
          <p:cNvPr id="4" name="Grupo 3"/>
          <p:cNvGrpSpPr/>
          <p:nvPr/>
        </p:nvGrpSpPr>
        <p:grpSpPr>
          <a:xfrm>
            <a:off x="597988" y="1796887"/>
            <a:ext cx="7723784" cy="2789246"/>
            <a:chOff x="597988" y="1310314"/>
            <a:chExt cx="7723784" cy="2789246"/>
          </a:xfrm>
        </p:grpSpPr>
        <p:sp>
          <p:nvSpPr>
            <p:cNvPr id="5" name="Fluxograma: Processo 4"/>
            <p:cNvSpPr/>
            <p:nvPr/>
          </p:nvSpPr>
          <p:spPr>
            <a:xfrm>
              <a:off x="597988" y="1310314"/>
              <a:ext cx="1620000" cy="612000"/>
            </a:xfrm>
            <a:prstGeom prst="flowChartProcess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Identify Data Sets</a:t>
              </a:r>
              <a:endParaRPr lang="en-US" dirty="0"/>
            </a:p>
          </p:txBody>
        </p:sp>
        <p:sp>
          <p:nvSpPr>
            <p:cNvPr id="6" name="Fluxograma: Vários documentos 5"/>
            <p:cNvSpPr/>
            <p:nvPr/>
          </p:nvSpPr>
          <p:spPr>
            <a:xfrm>
              <a:off x="4487604" y="2202068"/>
              <a:ext cx="1800000" cy="720000"/>
            </a:xfrm>
            <a:prstGeom prst="flowChartMultidocumen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Open Data Sets</a:t>
              </a:r>
              <a:endParaRPr lang="en-US" dirty="0"/>
            </a:p>
          </p:txBody>
        </p:sp>
        <p:sp>
          <p:nvSpPr>
            <p:cNvPr id="7" name="Fluxograma: Conector fora de página 6"/>
            <p:cNvSpPr/>
            <p:nvPr/>
          </p:nvSpPr>
          <p:spPr>
            <a:xfrm>
              <a:off x="5998236" y="3561080"/>
              <a:ext cx="1774896" cy="538480"/>
            </a:xfrm>
            <a:prstGeom prst="flowChartOffpageConnector">
              <a:avLst/>
            </a:prstGeom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b="1" dirty="0" smtClean="0"/>
                <a:t>Smart Indicators</a:t>
              </a:r>
            </a:p>
            <a:p>
              <a:pPr algn="ctr"/>
              <a:r>
                <a:rPr lang="en-US" sz="1400" b="1" dirty="0" smtClean="0"/>
                <a:t>Definition</a:t>
              </a:r>
              <a:endParaRPr lang="en-US" sz="1400" b="1" dirty="0"/>
            </a:p>
          </p:txBody>
        </p:sp>
        <p:sp>
          <p:nvSpPr>
            <p:cNvPr id="8" name="Fluxograma: Conector fora de página 7"/>
            <p:cNvSpPr/>
            <p:nvPr/>
          </p:nvSpPr>
          <p:spPr>
            <a:xfrm>
              <a:off x="3602548" y="3561080"/>
              <a:ext cx="1774896" cy="538480"/>
            </a:xfrm>
            <a:prstGeom prst="flowChartOffpageConnector">
              <a:avLst/>
            </a:prstGeom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b="1" dirty="0" smtClean="0"/>
                <a:t>Enablement Platform</a:t>
              </a:r>
              <a:endParaRPr lang="en-US" sz="1400" b="1" dirty="0"/>
            </a:p>
          </p:txBody>
        </p:sp>
        <p:sp>
          <p:nvSpPr>
            <p:cNvPr id="9" name="Fluxograma: Processo 8"/>
            <p:cNvSpPr/>
            <p:nvPr/>
          </p:nvSpPr>
          <p:spPr>
            <a:xfrm>
              <a:off x="597988" y="2256068"/>
              <a:ext cx="1620000" cy="612000"/>
            </a:xfrm>
            <a:prstGeom prst="flowChartProcess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Name Sponsors</a:t>
              </a:r>
              <a:endParaRPr lang="en-US" dirty="0"/>
            </a:p>
          </p:txBody>
        </p:sp>
        <p:sp>
          <p:nvSpPr>
            <p:cNvPr id="10" name="Fluxograma: Processo 9"/>
            <p:cNvSpPr/>
            <p:nvPr/>
          </p:nvSpPr>
          <p:spPr>
            <a:xfrm>
              <a:off x="2540268" y="2256068"/>
              <a:ext cx="1620000" cy="612000"/>
            </a:xfrm>
            <a:prstGeom prst="flowChartProcess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City Regulations</a:t>
              </a:r>
              <a:endParaRPr lang="en-US" dirty="0"/>
            </a:p>
          </p:txBody>
        </p:sp>
        <p:sp>
          <p:nvSpPr>
            <p:cNvPr id="11" name="Retângulo de cantos arredondados 10"/>
            <p:cNvSpPr/>
            <p:nvPr/>
          </p:nvSpPr>
          <p:spPr>
            <a:xfrm>
              <a:off x="6701772" y="2256068"/>
              <a:ext cx="1620000" cy="612000"/>
            </a:xfrm>
            <a:prstGeom prst="roundRect">
              <a:avLst/>
            </a:prstGeom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Promote </a:t>
              </a:r>
              <a:r>
                <a:rPr lang="en-US" dirty="0" err="1" smtClean="0"/>
                <a:t>Hackatons</a:t>
              </a:r>
              <a:endParaRPr lang="en-US" dirty="0"/>
            </a:p>
          </p:txBody>
        </p:sp>
        <p:sp>
          <p:nvSpPr>
            <p:cNvPr id="12" name="Retângulo de cantos arredondados 11"/>
            <p:cNvSpPr/>
            <p:nvPr/>
          </p:nvSpPr>
          <p:spPr>
            <a:xfrm>
              <a:off x="4701437" y="1310314"/>
              <a:ext cx="1620000" cy="612000"/>
            </a:xfrm>
            <a:prstGeom prst="roundRect">
              <a:avLst/>
            </a:prstGeom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err="1" smtClean="0"/>
                <a:t>Croudsourcing</a:t>
              </a:r>
              <a:endParaRPr lang="en-US" dirty="0"/>
            </a:p>
          </p:txBody>
        </p:sp>
        <p:cxnSp>
          <p:nvCxnSpPr>
            <p:cNvPr id="13" name="Conector de seta reta 12"/>
            <p:cNvCxnSpPr>
              <a:stCxn id="5" idx="2"/>
              <a:endCxn id="9" idx="0"/>
            </p:cNvCxnSpPr>
            <p:nvPr/>
          </p:nvCxnSpPr>
          <p:spPr>
            <a:xfrm>
              <a:off x="1407988" y="1922314"/>
              <a:ext cx="0" cy="333754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Conector de seta reta 13"/>
            <p:cNvCxnSpPr>
              <a:stCxn id="9" idx="3"/>
              <a:endCxn id="10" idx="1"/>
            </p:cNvCxnSpPr>
            <p:nvPr/>
          </p:nvCxnSpPr>
          <p:spPr>
            <a:xfrm>
              <a:off x="2217988" y="2562068"/>
              <a:ext cx="322280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Conector de seta reta 14"/>
            <p:cNvCxnSpPr>
              <a:stCxn id="10" idx="3"/>
              <a:endCxn id="6" idx="1"/>
            </p:cNvCxnSpPr>
            <p:nvPr/>
          </p:nvCxnSpPr>
          <p:spPr>
            <a:xfrm>
              <a:off x="4160268" y="2562068"/>
              <a:ext cx="327336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Conector de seta reta 15"/>
            <p:cNvCxnSpPr>
              <a:stCxn id="12" idx="2"/>
              <a:endCxn id="6" idx="0"/>
            </p:cNvCxnSpPr>
            <p:nvPr/>
          </p:nvCxnSpPr>
          <p:spPr>
            <a:xfrm>
              <a:off x="5511437" y="1922314"/>
              <a:ext cx="0" cy="279754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Conector de seta reta 16"/>
            <p:cNvCxnSpPr>
              <a:stCxn id="6" idx="3"/>
              <a:endCxn id="11" idx="1"/>
            </p:cNvCxnSpPr>
            <p:nvPr/>
          </p:nvCxnSpPr>
          <p:spPr>
            <a:xfrm>
              <a:off x="6287604" y="2562068"/>
              <a:ext cx="414168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Conector angulado 17"/>
            <p:cNvCxnSpPr>
              <a:stCxn id="6" idx="2"/>
              <a:endCxn id="8" idx="0"/>
            </p:cNvCxnSpPr>
            <p:nvPr/>
          </p:nvCxnSpPr>
          <p:spPr>
            <a:xfrm rot="5400000">
              <a:off x="4543078" y="2841720"/>
              <a:ext cx="666279" cy="772441"/>
            </a:xfrm>
            <a:prstGeom prst="bentConnector3">
              <a:avLst/>
            </a:prstGeom>
            <a:ln>
              <a:prstDash val="sysDash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Conector angulado 18"/>
            <p:cNvCxnSpPr>
              <a:stCxn id="6" idx="2"/>
              <a:endCxn id="7" idx="0"/>
            </p:cNvCxnSpPr>
            <p:nvPr/>
          </p:nvCxnSpPr>
          <p:spPr>
            <a:xfrm rot="16200000" flipH="1">
              <a:off x="5740921" y="2416316"/>
              <a:ext cx="666279" cy="1623247"/>
            </a:xfrm>
            <a:prstGeom prst="bentConnector3">
              <a:avLst/>
            </a:prstGeom>
            <a:ln>
              <a:prstDash val="sysDash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Conector angulado 19"/>
            <p:cNvCxnSpPr>
              <a:stCxn id="11" idx="2"/>
              <a:endCxn id="7" idx="0"/>
            </p:cNvCxnSpPr>
            <p:nvPr/>
          </p:nvCxnSpPr>
          <p:spPr>
            <a:xfrm rot="5400000">
              <a:off x="6852222" y="2901530"/>
              <a:ext cx="693012" cy="626088"/>
            </a:xfrm>
            <a:prstGeom prst="bentConnector3">
              <a:avLst/>
            </a:prstGeom>
            <a:ln>
              <a:prstDash val="sysDash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9" name="Grupo 48"/>
          <p:cNvGrpSpPr/>
          <p:nvPr/>
        </p:nvGrpSpPr>
        <p:grpSpPr>
          <a:xfrm>
            <a:off x="497141" y="885157"/>
            <a:ext cx="1015223" cy="432000"/>
            <a:chOff x="957665" y="1605282"/>
            <a:chExt cx="7034335" cy="3144773"/>
          </a:xfrm>
        </p:grpSpPr>
        <p:grpSp>
          <p:nvGrpSpPr>
            <p:cNvPr id="50" name="Grupo 31"/>
            <p:cNvGrpSpPr/>
            <p:nvPr/>
          </p:nvGrpSpPr>
          <p:grpSpPr>
            <a:xfrm>
              <a:off x="1152000" y="2709668"/>
              <a:ext cx="6840000" cy="936002"/>
              <a:chOff x="1305344" y="3265841"/>
              <a:chExt cx="6962357" cy="1045122"/>
            </a:xfrm>
          </p:grpSpPr>
          <p:sp>
            <p:nvSpPr>
              <p:cNvPr id="63" name="AutoShape 9"/>
              <p:cNvSpPr>
                <a:spLocks noChangeArrowheads="1"/>
              </p:cNvSpPr>
              <p:nvPr/>
            </p:nvSpPr>
            <p:spPr bwMode="auto">
              <a:xfrm>
                <a:off x="6219322" y="3265843"/>
                <a:ext cx="2048379" cy="1045120"/>
              </a:xfrm>
              <a:prstGeom prst="homePlate">
                <a:avLst>
                  <a:gd name="adj" fmla="val 26518"/>
                </a:avLst>
              </a:prstGeom>
              <a:solidFill>
                <a:srgbClr val="EAEAEA"/>
              </a:solidFill>
              <a:ln w="9525">
                <a:solidFill>
                  <a:srgbClr val="C0C0C0"/>
                </a:solidFill>
                <a:miter lim="800000"/>
                <a:headEnd/>
                <a:tailEnd/>
              </a:ln>
            </p:spPr>
            <p:txBody>
              <a:bodyPr wrap="none" lIns="0" tIns="0" rIns="0" bIns="0" anchor="ctr"/>
              <a:lstStyle/>
              <a:p>
                <a:pPr eaLnBrk="0" hangingPunct="0"/>
                <a:endParaRPr lang="en-US" sz="900" b="0"/>
              </a:p>
            </p:txBody>
          </p:sp>
          <p:sp>
            <p:nvSpPr>
              <p:cNvPr id="64" name="AutoShape 9"/>
              <p:cNvSpPr>
                <a:spLocks noChangeArrowheads="1"/>
              </p:cNvSpPr>
              <p:nvPr/>
            </p:nvSpPr>
            <p:spPr bwMode="auto">
              <a:xfrm>
                <a:off x="4437692" y="3265842"/>
                <a:ext cx="2061079" cy="1045120"/>
              </a:xfrm>
              <a:prstGeom prst="homePlate">
                <a:avLst>
                  <a:gd name="adj" fmla="val 26518"/>
                </a:avLst>
              </a:prstGeom>
              <a:solidFill>
                <a:srgbClr val="EAEAEA"/>
              </a:solidFill>
              <a:ln w="9525">
                <a:solidFill>
                  <a:srgbClr val="C0C0C0"/>
                </a:solidFill>
                <a:miter lim="800000"/>
                <a:headEnd/>
                <a:tailEnd/>
              </a:ln>
            </p:spPr>
            <p:txBody>
              <a:bodyPr wrap="none" lIns="0" tIns="0" rIns="0" bIns="0" anchor="ctr"/>
              <a:lstStyle/>
              <a:p>
                <a:pPr eaLnBrk="0" hangingPunct="0"/>
                <a:endParaRPr lang="en-US" sz="900" b="0"/>
              </a:p>
            </p:txBody>
          </p:sp>
          <p:grpSp>
            <p:nvGrpSpPr>
              <p:cNvPr id="65" name="Group 16"/>
              <p:cNvGrpSpPr>
                <a:grpSpLocks/>
              </p:cNvGrpSpPr>
              <p:nvPr/>
            </p:nvGrpSpPr>
            <p:grpSpPr bwMode="auto">
              <a:xfrm>
                <a:off x="6279192" y="3584069"/>
                <a:ext cx="395288" cy="363538"/>
                <a:chOff x="383" y="2981"/>
                <a:chExt cx="409" cy="415"/>
              </a:xfrm>
            </p:grpSpPr>
            <p:sp>
              <p:nvSpPr>
                <p:cNvPr id="75" name="AutoShape 17"/>
                <p:cNvSpPr>
                  <a:spLocks noChangeArrowheads="1"/>
                </p:cNvSpPr>
                <p:nvPr/>
              </p:nvSpPr>
              <p:spPr bwMode="auto">
                <a:xfrm>
                  <a:off x="420" y="3198"/>
                  <a:ext cx="372" cy="198"/>
                </a:xfrm>
                <a:prstGeom prst="curvedUpArrow">
                  <a:avLst>
                    <a:gd name="adj1" fmla="val 37576"/>
                    <a:gd name="adj2" fmla="val 75152"/>
                    <a:gd name="adj3" fmla="val 33333"/>
                  </a:avLst>
                </a:prstGeom>
                <a:solidFill>
                  <a:srgbClr val="EAEAEA"/>
                </a:solidFill>
                <a:ln w="3175">
                  <a:solidFill>
                    <a:srgbClr val="969696"/>
                  </a:solidFill>
                  <a:miter lim="800000"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endParaRPr lang="en-US" sz="900"/>
                </a:p>
              </p:txBody>
            </p:sp>
            <p:sp>
              <p:nvSpPr>
                <p:cNvPr id="76" name="AutoShape 18"/>
                <p:cNvSpPr>
                  <a:spLocks noChangeArrowheads="1"/>
                </p:cNvSpPr>
                <p:nvPr/>
              </p:nvSpPr>
              <p:spPr bwMode="auto">
                <a:xfrm flipH="1" flipV="1">
                  <a:off x="383" y="2981"/>
                  <a:ext cx="372" cy="198"/>
                </a:xfrm>
                <a:prstGeom prst="curvedUpArrow">
                  <a:avLst>
                    <a:gd name="adj1" fmla="val 37576"/>
                    <a:gd name="adj2" fmla="val 75152"/>
                    <a:gd name="adj3" fmla="val 33333"/>
                  </a:avLst>
                </a:prstGeom>
                <a:solidFill>
                  <a:srgbClr val="EAEAEA"/>
                </a:solidFill>
                <a:ln w="3175">
                  <a:solidFill>
                    <a:srgbClr val="969696"/>
                  </a:solidFill>
                  <a:miter lim="800000"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endParaRPr lang="en-US" sz="900"/>
                </a:p>
              </p:txBody>
            </p:sp>
          </p:grpSp>
          <p:grpSp>
            <p:nvGrpSpPr>
              <p:cNvPr id="66" name="Grupo 28"/>
              <p:cNvGrpSpPr/>
              <p:nvPr/>
            </p:nvGrpSpPr>
            <p:grpSpPr>
              <a:xfrm>
                <a:off x="2709500" y="3265841"/>
                <a:ext cx="2016223" cy="1045120"/>
                <a:chOff x="2709500" y="3265841"/>
                <a:chExt cx="2016223" cy="1045120"/>
              </a:xfrm>
            </p:grpSpPr>
            <p:sp>
              <p:nvSpPr>
                <p:cNvPr id="68" name="AutoShape 9"/>
                <p:cNvSpPr>
                  <a:spLocks noChangeArrowheads="1"/>
                </p:cNvSpPr>
                <p:nvPr/>
              </p:nvSpPr>
              <p:spPr bwMode="auto">
                <a:xfrm>
                  <a:off x="2709500" y="3265841"/>
                  <a:ext cx="2016223" cy="1045120"/>
                </a:xfrm>
                <a:prstGeom prst="homePlate">
                  <a:avLst>
                    <a:gd name="adj" fmla="val 26518"/>
                  </a:avLst>
                </a:prstGeom>
                <a:solidFill>
                  <a:srgbClr val="EAEAEA"/>
                </a:solidFill>
                <a:ln w="9525">
                  <a:solidFill>
                    <a:srgbClr val="C0C0C0"/>
                  </a:solidFill>
                  <a:miter lim="800000"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eaLnBrk="0" hangingPunct="0"/>
                  <a:endParaRPr lang="en-US" sz="900" b="0"/>
                </a:p>
              </p:txBody>
            </p:sp>
            <p:sp>
              <p:nvSpPr>
                <p:cNvPr id="69" name="Text Box 30"/>
                <p:cNvSpPr txBox="1">
                  <a:spLocks noChangeArrowheads="1"/>
                </p:cNvSpPr>
                <p:nvPr/>
              </p:nvSpPr>
              <p:spPr bwMode="auto">
                <a:xfrm>
                  <a:off x="3611299" y="3630673"/>
                  <a:ext cx="930276" cy="154645"/>
                </a:xfrm>
                <a:prstGeom prst="rect">
                  <a:avLst/>
                </a:prstGeom>
                <a:solidFill>
                  <a:srgbClr val="EAEAE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lIns="0" tIns="0" rIns="0" bIns="0">
                  <a:spAutoFit/>
                </a:bodyPr>
                <a:lstStyle>
                  <a:lvl1pPr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  <a:ea typeface="Gulim" charset="0"/>
                      <a:cs typeface="Gulim" charset="0"/>
                    </a:defRPr>
                  </a:lvl1pPr>
                  <a:lvl2pPr marL="742950" indent="-28575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  <a:ea typeface="Gulim" charset="0"/>
                      <a:cs typeface="Gulim" charset="0"/>
                    </a:defRPr>
                  </a:lvl2pPr>
                  <a:lvl3pPr marL="11430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  <a:ea typeface="Gulim" charset="0"/>
                      <a:cs typeface="Gulim" charset="0"/>
                    </a:defRPr>
                  </a:lvl3pPr>
                  <a:lvl4pPr marL="16002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  <a:ea typeface="Gulim" charset="0"/>
                      <a:cs typeface="Gulim" charset="0"/>
                    </a:defRPr>
                  </a:lvl4pPr>
                  <a:lvl5pPr marL="20574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  <a:ea typeface="Gulim" charset="0"/>
                      <a:cs typeface="Gulim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  <a:ea typeface="Gulim" charset="0"/>
                      <a:cs typeface="Gulim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  <a:ea typeface="Gulim" charset="0"/>
                      <a:cs typeface="Gulim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  <a:ea typeface="Gulim" charset="0"/>
                      <a:cs typeface="Gulim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  <a:ea typeface="Gulim" charset="0"/>
                      <a:cs typeface="Gulim" charset="0"/>
                    </a:defRPr>
                  </a:lvl9pPr>
                </a:lstStyle>
                <a:p>
                  <a:endParaRPr lang="en-US" sz="900"/>
                </a:p>
              </p:txBody>
            </p:sp>
            <p:cxnSp>
              <p:nvCxnSpPr>
                <p:cNvPr id="70" name="Straight Connector 18"/>
                <p:cNvCxnSpPr>
                  <a:endCxn id="68" idx="3"/>
                </p:cNvCxnSpPr>
                <p:nvPr/>
              </p:nvCxnSpPr>
              <p:spPr>
                <a:xfrm flipV="1">
                  <a:off x="3033536" y="3788401"/>
                  <a:ext cx="1692187" cy="14315"/>
                </a:xfrm>
                <a:prstGeom prst="line">
                  <a:avLst/>
                </a:prstGeom>
                <a:ln w="3175" cmpd="sng">
                  <a:solidFill>
                    <a:schemeClr val="bg1">
                      <a:lumMod val="75000"/>
                    </a:schemeClr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71" name="AutoShape 29"/>
                <p:cNvSpPr>
                  <a:spLocks noChangeArrowheads="1"/>
                </p:cNvSpPr>
                <p:nvPr/>
              </p:nvSpPr>
              <p:spPr bwMode="auto">
                <a:xfrm>
                  <a:off x="3152135" y="3622693"/>
                  <a:ext cx="254000" cy="100013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969696"/>
                </a:solidFill>
                <a:ln w="9525">
                  <a:solidFill>
                    <a:srgbClr val="5F5F5F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sz="900"/>
                </a:p>
              </p:txBody>
            </p:sp>
            <p:sp>
              <p:nvSpPr>
                <p:cNvPr id="72" name="AutoShape 30"/>
                <p:cNvSpPr>
                  <a:spLocks noChangeArrowheads="1"/>
                </p:cNvSpPr>
                <p:nvPr/>
              </p:nvSpPr>
              <p:spPr bwMode="auto">
                <a:xfrm flipV="1">
                  <a:off x="3153723" y="3882721"/>
                  <a:ext cx="254000" cy="100012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DDDDDD"/>
                </a:solidFill>
                <a:ln w="9525">
                  <a:solidFill>
                    <a:srgbClr val="5F5F5F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sz="900"/>
                </a:p>
              </p:txBody>
            </p:sp>
            <p:sp>
              <p:nvSpPr>
                <p:cNvPr id="73" name="AutoShape 31"/>
                <p:cNvSpPr>
                  <a:spLocks noChangeArrowheads="1"/>
                </p:cNvSpPr>
                <p:nvPr/>
              </p:nvSpPr>
              <p:spPr bwMode="auto">
                <a:xfrm>
                  <a:off x="4271323" y="3622694"/>
                  <a:ext cx="254000" cy="100012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DDDDDD"/>
                </a:solidFill>
                <a:ln w="9525">
                  <a:solidFill>
                    <a:srgbClr val="5F5F5F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sz="900"/>
                </a:p>
              </p:txBody>
            </p:sp>
            <p:sp>
              <p:nvSpPr>
                <p:cNvPr id="74" name="AutoShape 32"/>
                <p:cNvSpPr>
                  <a:spLocks noChangeArrowheads="1"/>
                </p:cNvSpPr>
                <p:nvPr/>
              </p:nvSpPr>
              <p:spPr bwMode="auto">
                <a:xfrm flipV="1">
                  <a:off x="4272910" y="3882720"/>
                  <a:ext cx="254000" cy="100013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969696"/>
                </a:solidFill>
                <a:ln w="9525">
                  <a:solidFill>
                    <a:srgbClr val="5F5F5F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sz="900"/>
                </a:p>
              </p:txBody>
            </p:sp>
          </p:grpSp>
          <p:sp>
            <p:nvSpPr>
              <p:cNvPr id="67" name="AutoShape 9"/>
              <p:cNvSpPr>
                <a:spLocks noChangeArrowheads="1"/>
              </p:cNvSpPr>
              <p:nvPr/>
            </p:nvSpPr>
            <p:spPr bwMode="auto">
              <a:xfrm>
                <a:off x="1305344" y="3265842"/>
                <a:ext cx="1692187" cy="1045121"/>
              </a:xfrm>
              <a:prstGeom prst="homePlate">
                <a:avLst>
                  <a:gd name="adj" fmla="val 26518"/>
                </a:avLst>
              </a:prstGeom>
              <a:solidFill>
                <a:srgbClr val="EAEAEA"/>
              </a:solidFill>
              <a:ln w="9525">
                <a:solidFill>
                  <a:srgbClr val="C0C0C0"/>
                </a:solidFill>
                <a:miter lim="800000"/>
                <a:headEnd/>
                <a:tailEnd/>
              </a:ln>
            </p:spPr>
            <p:txBody>
              <a:bodyPr wrap="none" lIns="0" tIns="0" rIns="0" bIns="0" anchor="ctr"/>
              <a:lstStyle/>
              <a:p>
                <a:pPr algn="ctr" eaLnBrk="0" hangingPunct="0"/>
                <a:endParaRPr lang="en-US" sz="1600" b="1" dirty="0"/>
              </a:p>
            </p:txBody>
          </p:sp>
        </p:grpSp>
        <p:grpSp>
          <p:nvGrpSpPr>
            <p:cNvPr id="51" name="Grupo 50"/>
            <p:cNvGrpSpPr/>
            <p:nvPr/>
          </p:nvGrpSpPr>
          <p:grpSpPr>
            <a:xfrm>
              <a:off x="957665" y="1605282"/>
              <a:ext cx="7034334" cy="432000"/>
              <a:chOff x="957665" y="1300482"/>
              <a:chExt cx="5946893" cy="432000"/>
            </a:xfrm>
          </p:grpSpPr>
          <p:sp>
            <p:nvSpPr>
              <p:cNvPr id="61" name="Pentágono 60"/>
              <p:cNvSpPr/>
              <p:nvPr/>
            </p:nvSpPr>
            <p:spPr>
              <a:xfrm>
                <a:off x="1178305" y="1300482"/>
                <a:ext cx="5726253" cy="432000"/>
              </a:xfrm>
              <a:prstGeom prst="homePlate">
                <a:avLst/>
              </a:prstGeom>
              <a:solidFill>
                <a:schemeClr val="accent2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20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62" name="Elipse 61"/>
              <p:cNvSpPr/>
              <p:nvPr/>
            </p:nvSpPr>
            <p:spPr>
              <a:xfrm>
                <a:off x="957665" y="1336482"/>
                <a:ext cx="304347" cy="360000"/>
              </a:xfrm>
              <a:prstGeom prst="ellipse">
                <a:avLst/>
              </a:prstGeom>
              <a:solidFill>
                <a:srgbClr val="0070C0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</p:grpSp>
        <p:grpSp>
          <p:nvGrpSpPr>
            <p:cNvPr id="52" name="Grupo 51"/>
            <p:cNvGrpSpPr/>
            <p:nvPr/>
          </p:nvGrpSpPr>
          <p:grpSpPr>
            <a:xfrm>
              <a:off x="2322476" y="2160583"/>
              <a:ext cx="5669523" cy="432000"/>
              <a:chOff x="2582435" y="3602851"/>
              <a:chExt cx="4763245" cy="432000"/>
            </a:xfrm>
          </p:grpSpPr>
          <p:sp>
            <p:nvSpPr>
              <p:cNvPr id="59" name="Pentágono 58"/>
              <p:cNvSpPr/>
              <p:nvPr/>
            </p:nvSpPr>
            <p:spPr>
              <a:xfrm>
                <a:off x="2774287" y="3602851"/>
                <a:ext cx="4571393" cy="432000"/>
              </a:xfrm>
              <a:prstGeom prst="homePlate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60" name="Elipse 59"/>
              <p:cNvSpPr/>
              <p:nvPr/>
            </p:nvSpPr>
            <p:spPr>
              <a:xfrm>
                <a:off x="2582435" y="3638851"/>
                <a:ext cx="302454" cy="360000"/>
              </a:xfrm>
              <a:prstGeom prst="ellipse">
                <a:avLst/>
              </a:prstGeom>
              <a:solidFill>
                <a:srgbClr val="0070C0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</p:grpSp>
        <p:grpSp>
          <p:nvGrpSpPr>
            <p:cNvPr id="53" name="Grupo 52"/>
            <p:cNvGrpSpPr/>
            <p:nvPr/>
          </p:nvGrpSpPr>
          <p:grpSpPr>
            <a:xfrm>
              <a:off x="2241333" y="3813811"/>
              <a:ext cx="2880211" cy="461327"/>
              <a:chOff x="2322476" y="1889300"/>
              <a:chExt cx="2880211" cy="461327"/>
            </a:xfrm>
          </p:grpSpPr>
          <p:sp>
            <p:nvSpPr>
              <p:cNvPr id="57" name="Pentágono 56"/>
              <p:cNvSpPr/>
              <p:nvPr/>
            </p:nvSpPr>
            <p:spPr>
              <a:xfrm>
                <a:off x="2531478" y="1918627"/>
                <a:ext cx="2671209" cy="432000"/>
              </a:xfrm>
              <a:prstGeom prst="homePlate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58" name="Elipse 57"/>
              <p:cNvSpPr/>
              <p:nvPr/>
            </p:nvSpPr>
            <p:spPr>
              <a:xfrm>
                <a:off x="2322476" y="1889300"/>
                <a:ext cx="360000" cy="360000"/>
              </a:xfrm>
              <a:prstGeom prst="ellipse">
                <a:avLst/>
              </a:prstGeom>
              <a:solidFill>
                <a:srgbClr val="0070C0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</p:grpSp>
        <p:grpSp>
          <p:nvGrpSpPr>
            <p:cNvPr id="54" name="Grupo 53"/>
            <p:cNvGrpSpPr/>
            <p:nvPr/>
          </p:nvGrpSpPr>
          <p:grpSpPr>
            <a:xfrm>
              <a:off x="3830623" y="4318055"/>
              <a:ext cx="4161377" cy="432000"/>
              <a:chOff x="3830623" y="4196135"/>
              <a:chExt cx="4161377" cy="432000"/>
            </a:xfrm>
          </p:grpSpPr>
          <p:sp>
            <p:nvSpPr>
              <p:cNvPr id="55" name="Pentágono 54"/>
              <p:cNvSpPr/>
              <p:nvPr/>
            </p:nvSpPr>
            <p:spPr>
              <a:xfrm>
                <a:off x="4067414" y="4196135"/>
                <a:ext cx="3924586" cy="432000"/>
              </a:xfrm>
              <a:prstGeom prst="homePlate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56" name="Elipse 55"/>
              <p:cNvSpPr/>
              <p:nvPr/>
            </p:nvSpPr>
            <p:spPr>
              <a:xfrm>
                <a:off x="3830623" y="4232135"/>
                <a:ext cx="360000" cy="360000"/>
              </a:xfrm>
              <a:prstGeom prst="ellipse">
                <a:avLst/>
              </a:prstGeom>
              <a:solidFill>
                <a:srgbClr val="0070C0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407181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City Vision</a:t>
            </a:r>
            <a:endParaRPr lang="en-US" dirty="0"/>
          </a:p>
        </p:txBody>
      </p:sp>
      <p:sp>
        <p:nvSpPr>
          <p:cNvPr id="3" name="Espaço Reservado para Texto 1"/>
          <p:cNvSpPr txBox="1">
            <a:spLocks/>
          </p:cNvSpPr>
          <p:nvPr/>
        </p:nvSpPr>
        <p:spPr>
          <a:xfrm>
            <a:off x="2590800" y="1041655"/>
            <a:ext cx="6337300" cy="42864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2000" dirty="0" smtClean="0">
                <a:solidFill>
                  <a:schemeClr val="accent6"/>
                </a:solidFill>
              </a:rPr>
              <a:t>Open Data POA Digital Case</a:t>
            </a:r>
            <a:endParaRPr lang="en-US" sz="2000" dirty="0">
              <a:solidFill>
                <a:schemeClr val="accent6"/>
              </a:solidFill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857" r="14861" b="27617"/>
          <a:stretch/>
        </p:blipFill>
        <p:spPr bwMode="auto">
          <a:xfrm>
            <a:off x="1016000" y="1723045"/>
            <a:ext cx="5507640" cy="314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080" r="14861" b="32180"/>
          <a:stretch/>
        </p:blipFill>
        <p:spPr bwMode="auto">
          <a:xfrm>
            <a:off x="2278744" y="1447420"/>
            <a:ext cx="6373494" cy="342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6" descr="http://jzatl9bhu31rarj15x610nk9.wpengine.netdna-cdn.com/wp-content/uploads/2014/09/City-Hall-Porto-Alegre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3965" y="1132624"/>
            <a:ext cx="1144069" cy="5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911278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Enablement Platform</a:t>
            </a:r>
            <a:endParaRPr lang="en-US" dirty="0"/>
          </a:p>
        </p:txBody>
      </p:sp>
      <p:sp>
        <p:nvSpPr>
          <p:cNvPr id="3" name="Espaço Reservado para Texto 1"/>
          <p:cNvSpPr txBox="1">
            <a:spLocks/>
          </p:cNvSpPr>
          <p:nvPr/>
        </p:nvSpPr>
        <p:spPr>
          <a:xfrm>
            <a:off x="2590800" y="1102615"/>
            <a:ext cx="6096000" cy="42864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2000" dirty="0" smtClean="0">
                <a:solidFill>
                  <a:schemeClr val="accent6"/>
                </a:solidFill>
              </a:rPr>
              <a:t>Step 2 – Preparing the Smart Ecosystem</a:t>
            </a:r>
            <a:endParaRPr lang="en-US" sz="2000" dirty="0">
              <a:solidFill>
                <a:schemeClr val="accent6"/>
              </a:solidFill>
            </a:endParaRPr>
          </a:p>
        </p:txBody>
      </p:sp>
      <p:grpSp>
        <p:nvGrpSpPr>
          <p:cNvPr id="4" name="Grupo 3"/>
          <p:cNvGrpSpPr/>
          <p:nvPr/>
        </p:nvGrpSpPr>
        <p:grpSpPr>
          <a:xfrm>
            <a:off x="1008838" y="1909577"/>
            <a:ext cx="6933284" cy="2590800"/>
            <a:chOff x="412396" y="1574297"/>
            <a:chExt cx="6933284" cy="2590800"/>
          </a:xfrm>
        </p:grpSpPr>
        <p:sp>
          <p:nvSpPr>
            <p:cNvPr id="5" name="Retângulo de cantos arredondados 4"/>
            <p:cNvSpPr/>
            <p:nvPr/>
          </p:nvSpPr>
          <p:spPr>
            <a:xfrm>
              <a:off x="690880" y="2295657"/>
              <a:ext cx="2651760" cy="1148080"/>
            </a:xfrm>
            <a:prstGeom prst="round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b="1" dirty="0" smtClean="0"/>
                <a:t>Enablement Platform</a:t>
              </a:r>
              <a:endParaRPr lang="en-US" sz="2000" b="1" dirty="0"/>
            </a:p>
          </p:txBody>
        </p:sp>
        <p:sp>
          <p:nvSpPr>
            <p:cNvPr id="6" name="Pentágono 5"/>
            <p:cNvSpPr/>
            <p:nvPr/>
          </p:nvSpPr>
          <p:spPr>
            <a:xfrm>
              <a:off x="3881120" y="1574297"/>
              <a:ext cx="3464560" cy="721360"/>
            </a:xfrm>
            <a:prstGeom prst="homePlat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b="1" dirty="0" smtClean="0"/>
                <a:t>Core Capabilities</a:t>
              </a:r>
              <a:endParaRPr lang="en-US" sz="2000" b="1" dirty="0"/>
            </a:p>
          </p:txBody>
        </p:sp>
        <p:sp>
          <p:nvSpPr>
            <p:cNvPr id="7" name="Pentágono 6"/>
            <p:cNvSpPr/>
            <p:nvPr/>
          </p:nvSpPr>
          <p:spPr>
            <a:xfrm>
              <a:off x="3881120" y="2509017"/>
              <a:ext cx="3464560" cy="721360"/>
            </a:xfrm>
            <a:prstGeom prst="homePlat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b="1" dirty="0" smtClean="0"/>
                <a:t>Digital Services Delivery</a:t>
              </a:r>
              <a:endParaRPr lang="en-US" sz="2000" b="1" dirty="0"/>
            </a:p>
          </p:txBody>
        </p:sp>
        <p:sp>
          <p:nvSpPr>
            <p:cNvPr id="8" name="Pentágono 7"/>
            <p:cNvSpPr/>
            <p:nvPr/>
          </p:nvSpPr>
          <p:spPr>
            <a:xfrm>
              <a:off x="3881120" y="3443737"/>
              <a:ext cx="3464560" cy="721360"/>
            </a:xfrm>
            <a:prstGeom prst="homePlat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b="1" dirty="0" smtClean="0"/>
                <a:t>Applications Support</a:t>
              </a:r>
              <a:endParaRPr lang="en-US" sz="2000" b="1" dirty="0"/>
            </a:p>
          </p:txBody>
        </p:sp>
        <p:sp>
          <p:nvSpPr>
            <p:cNvPr id="9" name="Elipse 8"/>
            <p:cNvSpPr/>
            <p:nvPr/>
          </p:nvSpPr>
          <p:spPr>
            <a:xfrm>
              <a:off x="412396" y="1935657"/>
              <a:ext cx="720000" cy="720000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40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2</a:t>
              </a:r>
            </a:p>
          </p:txBody>
        </p:sp>
        <p:cxnSp>
          <p:nvCxnSpPr>
            <p:cNvPr id="10" name="Conector angulado 9"/>
            <p:cNvCxnSpPr>
              <a:stCxn id="5" idx="3"/>
              <a:endCxn id="6" idx="1"/>
            </p:cNvCxnSpPr>
            <p:nvPr/>
          </p:nvCxnSpPr>
          <p:spPr>
            <a:xfrm flipV="1">
              <a:off x="3342640" y="1934977"/>
              <a:ext cx="538480" cy="934720"/>
            </a:xfrm>
            <a:prstGeom prst="bentConnector3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Conector de seta reta 10"/>
            <p:cNvCxnSpPr>
              <a:stCxn id="5" idx="3"/>
              <a:endCxn id="7" idx="1"/>
            </p:cNvCxnSpPr>
            <p:nvPr/>
          </p:nvCxnSpPr>
          <p:spPr>
            <a:xfrm>
              <a:off x="3342640" y="2869697"/>
              <a:ext cx="538480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Conector angulado 11"/>
            <p:cNvCxnSpPr>
              <a:stCxn id="5" idx="3"/>
              <a:endCxn id="8" idx="1"/>
            </p:cNvCxnSpPr>
            <p:nvPr/>
          </p:nvCxnSpPr>
          <p:spPr>
            <a:xfrm>
              <a:off x="3342640" y="2869697"/>
              <a:ext cx="538480" cy="934720"/>
            </a:xfrm>
            <a:prstGeom prst="bentConnector3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1" name="Grupo 40"/>
          <p:cNvGrpSpPr/>
          <p:nvPr/>
        </p:nvGrpSpPr>
        <p:grpSpPr>
          <a:xfrm>
            <a:off x="497141" y="885157"/>
            <a:ext cx="1015223" cy="432000"/>
            <a:chOff x="957665" y="1605282"/>
            <a:chExt cx="7034335" cy="3144773"/>
          </a:xfrm>
        </p:grpSpPr>
        <p:grpSp>
          <p:nvGrpSpPr>
            <p:cNvPr id="42" name="Grupo 31"/>
            <p:cNvGrpSpPr/>
            <p:nvPr/>
          </p:nvGrpSpPr>
          <p:grpSpPr>
            <a:xfrm>
              <a:off x="1152000" y="2709668"/>
              <a:ext cx="6840000" cy="936002"/>
              <a:chOff x="1305344" y="3265841"/>
              <a:chExt cx="6962357" cy="1045122"/>
            </a:xfrm>
          </p:grpSpPr>
          <p:sp>
            <p:nvSpPr>
              <p:cNvPr id="55" name="AutoShape 9"/>
              <p:cNvSpPr>
                <a:spLocks noChangeArrowheads="1"/>
              </p:cNvSpPr>
              <p:nvPr/>
            </p:nvSpPr>
            <p:spPr bwMode="auto">
              <a:xfrm>
                <a:off x="6219322" y="3265843"/>
                <a:ext cx="2048379" cy="1045120"/>
              </a:xfrm>
              <a:prstGeom prst="homePlate">
                <a:avLst>
                  <a:gd name="adj" fmla="val 26518"/>
                </a:avLst>
              </a:prstGeom>
              <a:solidFill>
                <a:srgbClr val="EAEAEA"/>
              </a:solidFill>
              <a:ln w="9525">
                <a:solidFill>
                  <a:srgbClr val="C0C0C0"/>
                </a:solidFill>
                <a:miter lim="800000"/>
                <a:headEnd/>
                <a:tailEnd/>
              </a:ln>
            </p:spPr>
            <p:txBody>
              <a:bodyPr wrap="none" lIns="0" tIns="0" rIns="0" bIns="0" anchor="ctr"/>
              <a:lstStyle/>
              <a:p>
                <a:pPr eaLnBrk="0" hangingPunct="0"/>
                <a:endParaRPr lang="en-US" sz="900" b="0"/>
              </a:p>
            </p:txBody>
          </p:sp>
          <p:sp>
            <p:nvSpPr>
              <p:cNvPr id="56" name="AutoShape 9"/>
              <p:cNvSpPr>
                <a:spLocks noChangeArrowheads="1"/>
              </p:cNvSpPr>
              <p:nvPr/>
            </p:nvSpPr>
            <p:spPr bwMode="auto">
              <a:xfrm>
                <a:off x="4437692" y="3265842"/>
                <a:ext cx="2061079" cy="1045120"/>
              </a:xfrm>
              <a:prstGeom prst="homePlate">
                <a:avLst>
                  <a:gd name="adj" fmla="val 26518"/>
                </a:avLst>
              </a:prstGeom>
              <a:solidFill>
                <a:srgbClr val="EAEAEA"/>
              </a:solidFill>
              <a:ln w="9525">
                <a:solidFill>
                  <a:srgbClr val="C0C0C0"/>
                </a:solidFill>
                <a:miter lim="800000"/>
                <a:headEnd/>
                <a:tailEnd/>
              </a:ln>
            </p:spPr>
            <p:txBody>
              <a:bodyPr wrap="none" lIns="0" tIns="0" rIns="0" bIns="0" anchor="ctr"/>
              <a:lstStyle/>
              <a:p>
                <a:pPr eaLnBrk="0" hangingPunct="0"/>
                <a:endParaRPr lang="en-US" sz="900" b="0"/>
              </a:p>
            </p:txBody>
          </p:sp>
          <p:grpSp>
            <p:nvGrpSpPr>
              <p:cNvPr id="57" name="Group 16"/>
              <p:cNvGrpSpPr>
                <a:grpSpLocks/>
              </p:cNvGrpSpPr>
              <p:nvPr/>
            </p:nvGrpSpPr>
            <p:grpSpPr bwMode="auto">
              <a:xfrm>
                <a:off x="6279192" y="3584069"/>
                <a:ext cx="395288" cy="363538"/>
                <a:chOff x="383" y="2981"/>
                <a:chExt cx="409" cy="415"/>
              </a:xfrm>
            </p:grpSpPr>
            <p:sp>
              <p:nvSpPr>
                <p:cNvPr id="67" name="AutoShape 17"/>
                <p:cNvSpPr>
                  <a:spLocks noChangeArrowheads="1"/>
                </p:cNvSpPr>
                <p:nvPr/>
              </p:nvSpPr>
              <p:spPr bwMode="auto">
                <a:xfrm>
                  <a:off x="420" y="3198"/>
                  <a:ext cx="372" cy="198"/>
                </a:xfrm>
                <a:prstGeom prst="curvedUpArrow">
                  <a:avLst>
                    <a:gd name="adj1" fmla="val 37576"/>
                    <a:gd name="adj2" fmla="val 75152"/>
                    <a:gd name="adj3" fmla="val 33333"/>
                  </a:avLst>
                </a:prstGeom>
                <a:solidFill>
                  <a:srgbClr val="EAEAEA"/>
                </a:solidFill>
                <a:ln w="3175">
                  <a:solidFill>
                    <a:srgbClr val="969696"/>
                  </a:solidFill>
                  <a:miter lim="800000"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endParaRPr lang="en-US" sz="900"/>
                </a:p>
              </p:txBody>
            </p:sp>
            <p:sp>
              <p:nvSpPr>
                <p:cNvPr id="68" name="AutoShape 18"/>
                <p:cNvSpPr>
                  <a:spLocks noChangeArrowheads="1"/>
                </p:cNvSpPr>
                <p:nvPr/>
              </p:nvSpPr>
              <p:spPr bwMode="auto">
                <a:xfrm flipH="1" flipV="1">
                  <a:off x="383" y="2981"/>
                  <a:ext cx="372" cy="198"/>
                </a:xfrm>
                <a:prstGeom prst="curvedUpArrow">
                  <a:avLst>
                    <a:gd name="adj1" fmla="val 37576"/>
                    <a:gd name="adj2" fmla="val 75152"/>
                    <a:gd name="adj3" fmla="val 33333"/>
                  </a:avLst>
                </a:prstGeom>
                <a:solidFill>
                  <a:srgbClr val="EAEAEA"/>
                </a:solidFill>
                <a:ln w="3175">
                  <a:solidFill>
                    <a:srgbClr val="969696"/>
                  </a:solidFill>
                  <a:miter lim="800000"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endParaRPr lang="en-US" sz="900"/>
                </a:p>
              </p:txBody>
            </p:sp>
          </p:grpSp>
          <p:grpSp>
            <p:nvGrpSpPr>
              <p:cNvPr id="58" name="Grupo 28"/>
              <p:cNvGrpSpPr/>
              <p:nvPr/>
            </p:nvGrpSpPr>
            <p:grpSpPr>
              <a:xfrm>
                <a:off x="2709500" y="3265841"/>
                <a:ext cx="2016223" cy="1045120"/>
                <a:chOff x="2709500" y="3265841"/>
                <a:chExt cx="2016223" cy="1045120"/>
              </a:xfrm>
            </p:grpSpPr>
            <p:sp>
              <p:nvSpPr>
                <p:cNvPr id="60" name="AutoShape 9"/>
                <p:cNvSpPr>
                  <a:spLocks noChangeArrowheads="1"/>
                </p:cNvSpPr>
                <p:nvPr/>
              </p:nvSpPr>
              <p:spPr bwMode="auto">
                <a:xfrm>
                  <a:off x="2709500" y="3265841"/>
                  <a:ext cx="2016223" cy="1045120"/>
                </a:xfrm>
                <a:prstGeom prst="homePlate">
                  <a:avLst>
                    <a:gd name="adj" fmla="val 26518"/>
                  </a:avLst>
                </a:prstGeom>
                <a:solidFill>
                  <a:srgbClr val="EAEAEA"/>
                </a:solidFill>
                <a:ln w="9525">
                  <a:solidFill>
                    <a:srgbClr val="C0C0C0"/>
                  </a:solidFill>
                  <a:miter lim="800000"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eaLnBrk="0" hangingPunct="0"/>
                  <a:endParaRPr lang="en-US" sz="900" b="0"/>
                </a:p>
              </p:txBody>
            </p:sp>
            <p:sp>
              <p:nvSpPr>
                <p:cNvPr id="61" name="Text Box 30"/>
                <p:cNvSpPr txBox="1">
                  <a:spLocks noChangeArrowheads="1"/>
                </p:cNvSpPr>
                <p:nvPr/>
              </p:nvSpPr>
              <p:spPr bwMode="auto">
                <a:xfrm>
                  <a:off x="3611299" y="3630673"/>
                  <a:ext cx="930276" cy="154645"/>
                </a:xfrm>
                <a:prstGeom prst="rect">
                  <a:avLst/>
                </a:prstGeom>
                <a:solidFill>
                  <a:srgbClr val="EAEAE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lIns="0" tIns="0" rIns="0" bIns="0">
                  <a:spAutoFit/>
                </a:bodyPr>
                <a:lstStyle>
                  <a:lvl1pPr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  <a:ea typeface="Gulim" charset="0"/>
                      <a:cs typeface="Gulim" charset="0"/>
                    </a:defRPr>
                  </a:lvl1pPr>
                  <a:lvl2pPr marL="742950" indent="-28575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  <a:ea typeface="Gulim" charset="0"/>
                      <a:cs typeface="Gulim" charset="0"/>
                    </a:defRPr>
                  </a:lvl2pPr>
                  <a:lvl3pPr marL="11430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  <a:ea typeface="Gulim" charset="0"/>
                      <a:cs typeface="Gulim" charset="0"/>
                    </a:defRPr>
                  </a:lvl3pPr>
                  <a:lvl4pPr marL="16002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  <a:ea typeface="Gulim" charset="0"/>
                      <a:cs typeface="Gulim" charset="0"/>
                    </a:defRPr>
                  </a:lvl4pPr>
                  <a:lvl5pPr marL="20574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  <a:ea typeface="Gulim" charset="0"/>
                      <a:cs typeface="Gulim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  <a:ea typeface="Gulim" charset="0"/>
                      <a:cs typeface="Gulim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  <a:ea typeface="Gulim" charset="0"/>
                      <a:cs typeface="Gulim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  <a:ea typeface="Gulim" charset="0"/>
                      <a:cs typeface="Gulim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  <a:ea typeface="Gulim" charset="0"/>
                      <a:cs typeface="Gulim" charset="0"/>
                    </a:defRPr>
                  </a:lvl9pPr>
                </a:lstStyle>
                <a:p>
                  <a:endParaRPr lang="en-US" sz="900"/>
                </a:p>
              </p:txBody>
            </p:sp>
            <p:cxnSp>
              <p:nvCxnSpPr>
                <p:cNvPr id="62" name="Straight Connector 18"/>
                <p:cNvCxnSpPr>
                  <a:endCxn id="60" idx="3"/>
                </p:cNvCxnSpPr>
                <p:nvPr/>
              </p:nvCxnSpPr>
              <p:spPr>
                <a:xfrm flipV="1">
                  <a:off x="3033536" y="3788401"/>
                  <a:ext cx="1692187" cy="14315"/>
                </a:xfrm>
                <a:prstGeom prst="line">
                  <a:avLst/>
                </a:prstGeom>
                <a:ln w="3175" cmpd="sng">
                  <a:solidFill>
                    <a:schemeClr val="bg1">
                      <a:lumMod val="75000"/>
                    </a:schemeClr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63" name="AutoShape 29"/>
                <p:cNvSpPr>
                  <a:spLocks noChangeArrowheads="1"/>
                </p:cNvSpPr>
                <p:nvPr/>
              </p:nvSpPr>
              <p:spPr bwMode="auto">
                <a:xfrm>
                  <a:off x="3152135" y="3622693"/>
                  <a:ext cx="254000" cy="100013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969696"/>
                </a:solidFill>
                <a:ln w="9525">
                  <a:solidFill>
                    <a:srgbClr val="5F5F5F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sz="900"/>
                </a:p>
              </p:txBody>
            </p:sp>
            <p:sp>
              <p:nvSpPr>
                <p:cNvPr id="64" name="AutoShape 30"/>
                <p:cNvSpPr>
                  <a:spLocks noChangeArrowheads="1"/>
                </p:cNvSpPr>
                <p:nvPr/>
              </p:nvSpPr>
              <p:spPr bwMode="auto">
                <a:xfrm flipV="1">
                  <a:off x="3153723" y="3882721"/>
                  <a:ext cx="254000" cy="100012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DDDDDD"/>
                </a:solidFill>
                <a:ln w="9525">
                  <a:solidFill>
                    <a:srgbClr val="5F5F5F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sz="900"/>
                </a:p>
              </p:txBody>
            </p:sp>
            <p:sp>
              <p:nvSpPr>
                <p:cNvPr id="65" name="AutoShape 31"/>
                <p:cNvSpPr>
                  <a:spLocks noChangeArrowheads="1"/>
                </p:cNvSpPr>
                <p:nvPr/>
              </p:nvSpPr>
              <p:spPr bwMode="auto">
                <a:xfrm>
                  <a:off x="4271323" y="3622694"/>
                  <a:ext cx="254000" cy="100012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DDDDDD"/>
                </a:solidFill>
                <a:ln w="9525">
                  <a:solidFill>
                    <a:srgbClr val="5F5F5F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sz="900"/>
                </a:p>
              </p:txBody>
            </p:sp>
            <p:sp>
              <p:nvSpPr>
                <p:cNvPr id="66" name="AutoShape 32"/>
                <p:cNvSpPr>
                  <a:spLocks noChangeArrowheads="1"/>
                </p:cNvSpPr>
                <p:nvPr/>
              </p:nvSpPr>
              <p:spPr bwMode="auto">
                <a:xfrm flipV="1">
                  <a:off x="4272910" y="3882720"/>
                  <a:ext cx="254000" cy="100013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969696"/>
                </a:solidFill>
                <a:ln w="9525">
                  <a:solidFill>
                    <a:srgbClr val="5F5F5F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sz="900"/>
                </a:p>
              </p:txBody>
            </p:sp>
          </p:grpSp>
          <p:sp>
            <p:nvSpPr>
              <p:cNvPr id="59" name="AutoShape 9"/>
              <p:cNvSpPr>
                <a:spLocks noChangeArrowheads="1"/>
              </p:cNvSpPr>
              <p:nvPr/>
            </p:nvSpPr>
            <p:spPr bwMode="auto">
              <a:xfrm>
                <a:off x="1305344" y="3265842"/>
                <a:ext cx="1692187" cy="1045121"/>
              </a:xfrm>
              <a:prstGeom prst="homePlate">
                <a:avLst>
                  <a:gd name="adj" fmla="val 26518"/>
                </a:avLst>
              </a:prstGeom>
              <a:solidFill>
                <a:srgbClr val="EAEAEA"/>
              </a:solidFill>
              <a:ln w="9525">
                <a:solidFill>
                  <a:srgbClr val="C0C0C0"/>
                </a:solidFill>
                <a:miter lim="800000"/>
                <a:headEnd/>
                <a:tailEnd/>
              </a:ln>
            </p:spPr>
            <p:txBody>
              <a:bodyPr wrap="none" lIns="0" tIns="0" rIns="0" bIns="0" anchor="ctr"/>
              <a:lstStyle/>
              <a:p>
                <a:pPr algn="ctr" eaLnBrk="0" hangingPunct="0"/>
                <a:endParaRPr lang="en-US" sz="1600" b="1" dirty="0"/>
              </a:p>
            </p:txBody>
          </p:sp>
        </p:grpSp>
        <p:grpSp>
          <p:nvGrpSpPr>
            <p:cNvPr id="43" name="Grupo 42"/>
            <p:cNvGrpSpPr/>
            <p:nvPr/>
          </p:nvGrpSpPr>
          <p:grpSpPr>
            <a:xfrm>
              <a:off x="957665" y="1605282"/>
              <a:ext cx="7034334" cy="432000"/>
              <a:chOff x="957665" y="1300482"/>
              <a:chExt cx="5946893" cy="432000"/>
            </a:xfrm>
          </p:grpSpPr>
          <p:sp>
            <p:nvSpPr>
              <p:cNvPr id="53" name="Pentágono 52"/>
              <p:cNvSpPr/>
              <p:nvPr/>
            </p:nvSpPr>
            <p:spPr>
              <a:xfrm>
                <a:off x="1178305" y="1300482"/>
                <a:ext cx="5726253" cy="432000"/>
              </a:xfrm>
              <a:prstGeom prst="homePlate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20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54" name="Elipse 53"/>
              <p:cNvSpPr/>
              <p:nvPr/>
            </p:nvSpPr>
            <p:spPr>
              <a:xfrm>
                <a:off x="957665" y="1336482"/>
                <a:ext cx="304347" cy="360000"/>
              </a:xfrm>
              <a:prstGeom prst="ellipse">
                <a:avLst/>
              </a:prstGeom>
              <a:solidFill>
                <a:srgbClr val="0070C0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</p:grpSp>
        <p:grpSp>
          <p:nvGrpSpPr>
            <p:cNvPr id="44" name="Grupo 43"/>
            <p:cNvGrpSpPr/>
            <p:nvPr/>
          </p:nvGrpSpPr>
          <p:grpSpPr>
            <a:xfrm>
              <a:off x="2322476" y="2160583"/>
              <a:ext cx="5669523" cy="432000"/>
              <a:chOff x="2582435" y="3602851"/>
              <a:chExt cx="4763245" cy="432000"/>
            </a:xfrm>
          </p:grpSpPr>
          <p:sp>
            <p:nvSpPr>
              <p:cNvPr id="51" name="Pentágono 50"/>
              <p:cNvSpPr/>
              <p:nvPr/>
            </p:nvSpPr>
            <p:spPr>
              <a:xfrm>
                <a:off x="2774287" y="3602851"/>
                <a:ext cx="4571393" cy="432000"/>
              </a:xfrm>
              <a:prstGeom prst="homePlate">
                <a:avLst/>
              </a:prstGeom>
              <a:solidFill>
                <a:schemeClr val="accent2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52" name="Elipse 51"/>
              <p:cNvSpPr/>
              <p:nvPr/>
            </p:nvSpPr>
            <p:spPr>
              <a:xfrm>
                <a:off x="2582435" y="3638851"/>
                <a:ext cx="302454" cy="360000"/>
              </a:xfrm>
              <a:prstGeom prst="ellipse">
                <a:avLst/>
              </a:prstGeom>
              <a:solidFill>
                <a:srgbClr val="0070C0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</p:grpSp>
        <p:grpSp>
          <p:nvGrpSpPr>
            <p:cNvPr id="45" name="Grupo 44"/>
            <p:cNvGrpSpPr/>
            <p:nvPr/>
          </p:nvGrpSpPr>
          <p:grpSpPr>
            <a:xfrm>
              <a:off x="2241333" y="3813811"/>
              <a:ext cx="2880211" cy="461327"/>
              <a:chOff x="2322476" y="1889300"/>
              <a:chExt cx="2880211" cy="461327"/>
            </a:xfrm>
          </p:grpSpPr>
          <p:sp>
            <p:nvSpPr>
              <p:cNvPr id="49" name="Pentágono 48"/>
              <p:cNvSpPr/>
              <p:nvPr/>
            </p:nvSpPr>
            <p:spPr>
              <a:xfrm>
                <a:off x="2531478" y="1918627"/>
                <a:ext cx="2671209" cy="432000"/>
              </a:xfrm>
              <a:prstGeom prst="homePlate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50" name="Elipse 49"/>
              <p:cNvSpPr/>
              <p:nvPr/>
            </p:nvSpPr>
            <p:spPr>
              <a:xfrm>
                <a:off x="2322476" y="1889300"/>
                <a:ext cx="360000" cy="360000"/>
              </a:xfrm>
              <a:prstGeom prst="ellipse">
                <a:avLst/>
              </a:prstGeom>
              <a:solidFill>
                <a:srgbClr val="0070C0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</p:grpSp>
        <p:grpSp>
          <p:nvGrpSpPr>
            <p:cNvPr id="46" name="Grupo 45"/>
            <p:cNvGrpSpPr/>
            <p:nvPr/>
          </p:nvGrpSpPr>
          <p:grpSpPr>
            <a:xfrm>
              <a:off x="3830623" y="4318055"/>
              <a:ext cx="4161377" cy="432000"/>
              <a:chOff x="3830623" y="4196135"/>
              <a:chExt cx="4161377" cy="432000"/>
            </a:xfrm>
          </p:grpSpPr>
          <p:sp>
            <p:nvSpPr>
              <p:cNvPr id="47" name="Pentágono 46"/>
              <p:cNvSpPr/>
              <p:nvPr/>
            </p:nvSpPr>
            <p:spPr>
              <a:xfrm>
                <a:off x="4067414" y="4196135"/>
                <a:ext cx="3924586" cy="432000"/>
              </a:xfrm>
              <a:prstGeom prst="homePlate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48" name="Elipse 47"/>
              <p:cNvSpPr/>
              <p:nvPr/>
            </p:nvSpPr>
            <p:spPr>
              <a:xfrm>
                <a:off x="3830623" y="4232135"/>
                <a:ext cx="360000" cy="360000"/>
              </a:xfrm>
              <a:prstGeom prst="ellipse">
                <a:avLst/>
              </a:prstGeom>
              <a:solidFill>
                <a:srgbClr val="0070C0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821800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Enablement Platform</a:t>
            </a:r>
            <a:endParaRPr lang="en-US" dirty="0"/>
          </a:p>
        </p:txBody>
      </p:sp>
      <p:sp>
        <p:nvSpPr>
          <p:cNvPr id="3" name="Espaço Reservado para Texto 8"/>
          <p:cNvSpPr txBox="1">
            <a:spLocks/>
          </p:cNvSpPr>
          <p:nvPr/>
        </p:nvSpPr>
        <p:spPr>
          <a:xfrm>
            <a:off x="2590800" y="1072135"/>
            <a:ext cx="6096000" cy="42864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2000" dirty="0" smtClean="0">
                <a:solidFill>
                  <a:schemeClr val="accent6"/>
                </a:solidFill>
              </a:rPr>
              <a:t>Step 2 – Platform Components</a:t>
            </a:r>
            <a:endParaRPr lang="en-US" sz="2000" dirty="0">
              <a:solidFill>
                <a:schemeClr val="accent6"/>
              </a:solidFill>
            </a:endParaRPr>
          </a:p>
        </p:txBody>
      </p:sp>
      <p:grpSp>
        <p:nvGrpSpPr>
          <p:cNvPr id="4" name="Grupo 3"/>
          <p:cNvGrpSpPr/>
          <p:nvPr/>
        </p:nvGrpSpPr>
        <p:grpSpPr>
          <a:xfrm>
            <a:off x="634080" y="1524000"/>
            <a:ext cx="7857840" cy="3300640"/>
            <a:chOff x="634080" y="1402080"/>
            <a:chExt cx="7857840" cy="3300640"/>
          </a:xfrm>
        </p:grpSpPr>
        <p:sp>
          <p:nvSpPr>
            <p:cNvPr id="5" name="Retângulo 4"/>
            <p:cNvSpPr/>
            <p:nvPr/>
          </p:nvSpPr>
          <p:spPr>
            <a:xfrm>
              <a:off x="2164080" y="2123440"/>
              <a:ext cx="4815840" cy="184912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vert270" rtlCol="0" anchor="t"/>
            <a:lstStyle/>
            <a:p>
              <a:pPr algn="r"/>
              <a:r>
                <a:rPr lang="en-US" b="1" dirty="0" smtClean="0"/>
                <a:t>Data Layer</a:t>
              </a:r>
              <a:endParaRPr lang="en-US" b="1" dirty="0"/>
            </a:p>
          </p:txBody>
        </p:sp>
        <p:sp>
          <p:nvSpPr>
            <p:cNvPr id="6" name="Fluxograma: Processo 5"/>
            <p:cNvSpPr/>
            <p:nvPr/>
          </p:nvSpPr>
          <p:spPr>
            <a:xfrm>
              <a:off x="2164080" y="1402080"/>
              <a:ext cx="4815840" cy="720000"/>
            </a:xfrm>
            <a:prstGeom prst="flowChartProcess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r>
                <a:rPr lang="en-US" dirty="0" smtClean="0"/>
                <a:t>Applications</a:t>
              </a:r>
              <a:endParaRPr lang="en-US" dirty="0"/>
            </a:p>
          </p:txBody>
        </p:sp>
        <p:sp>
          <p:nvSpPr>
            <p:cNvPr id="7" name="Fluxograma: Processo 6"/>
            <p:cNvSpPr/>
            <p:nvPr/>
          </p:nvSpPr>
          <p:spPr>
            <a:xfrm>
              <a:off x="2164080" y="3982720"/>
              <a:ext cx="4815840" cy="720000"/>
            </a:xfrm>
            <a:prstGeom prst="flowChartProcess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b"/>
            <a:lstStyle/>
            <a:p>
              <a:r>
                <a:rPr lang="en-US" dirty="0" smtClean="0"/>
                <a:t>Digital Services</a:t>
              </a:r>
              <a:endParaRPr lang="en-US" dirty="0"/>
            </a:p>
          </p:txBody>
        </p:sp>
        <p:sp>
          <p:nvSpPr>
            <p:cNvPr id="8" name="Fluxograma: Processo 7"/>
            <p:cNvSpPr/>
            <p:nvPr/>
          </p:nvSpPr>
          <p:spPr>
            <a:xfrm>
              <a:off x="640080" y="1402080"/>
              <a:ext cx="1512000" cy="3300640"/>
            </a:xfrm>
            <a:prstGeom prst="flowChartProcess">
              <a:avLst/>
            </a:prstGeom>
            <a:solidFill>
              <a:schemeClr val="accent5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vert270" rtlCol="0" anchor="t"/>
            <a:lstStyle/>
            <a:p>
              <a:pPr algn="r"/>
              <a:r>
                <a:rPr lang="en-US" b="1" dirty="0" smtClean="0"/>
                <a:t>e-Participation</a:t>
              </a:r>
              <a:endParaRPr lang="en-US" b="1" dirty="0"/>
            </a:p>
          </p:txBody>
        </p:sp>
        <p:sp>
          <p:nvSpPr>
            <p:cNvPr id="9" name="Fluxograma: Processo 8"/>
            <p:cNvSpPr/>
            <p:nvPr/>
          </p:nvSpPr>
          <p:spPr>
            <a:xfrm>
              <a:off x="6979920" y="1402080"/>
              <a:ext cx="1512000" cy="3300640"/>
            </a:xfrm>
            <a:prstGeom prst="flowChartProcess">
              <a:avLst/>
            </a:prstGeom>
            <a:solidFill>
              <a:schemeClr val="accent5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vert270" rtlCol="0" anchor="b"/>
            <a:lstStyle/>
            <a:p>
              <a:pPr algn="r"/>
              <a:r>
                <a:rPr lang="en-US" b="1" dirty="0" smtClean="0"/>
                <a:t>Assurance</a:t>
              </a:r>
              <a:endParaRPr lang="en-US" b="1" dirty="0"/>
            </a:p>
          </p:txBody>
        </p:sp>
        <p:sp>
          <p:nvSpPr>
            <p:cNvPr id="10" name="Fluxograma: Processo 9"/>
            <p:cNvSpPr/>
            <p:nvPr/>
          </p:nvSpPr>
          <p:spPr>
            <a:xfrm>
              <a:off x="4754880" y="1772240"/>
              <a:ext cx="2336800" cy="2484800"/>
            </a:xfrm>
            <a:prstGeom prst="flowChartProcess">
              <a:avLst/>
            </a:prstGeom>
            <a:solidFill>
              <a:schemeClr val="accent5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vert270" rtlCol="0" anchor="b"/>
            <a:lstStyle/>
            <a:p>
              <a:pPr algn="r"/>
              <a:r>
                <a:rPr lang="en-US" b="1" dirty="0" smtClean="0"/>
                <a:t>Services Catalog</a:t>
              </a:r>
              <a:endParaRPr lang="en-US" b="1" dirty="0"/>
            </a:p>
          </p:txBody>
        </p:sp>
        <p:sp>
          <p:nvSpPr>
            <p:cNvPr id="11" name="CaixaDeTexto 10"/>
            <p:cNvSpPr txBox="1"/>
            <p:nvPr/>
          </p:nvSpPr>
          <p:spPr>
            <a:xfrm>
              <a:off x="634080" y="4330774"/>
              <a:ext cx="1512000" cy="360000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chemeClr val="bg2"/>
                  </a:solidFill>
                </a:rPr>
                <a:t>Open311</a:t>
              </a:r>
              <a:endParaRPr lang="en-US" dirty="0">
                <a:solidFill>
                  <a:schemeClr val="bg2"/>
                </a:solidFill>
              </a:endParaRPr>
            </a:p>
          </p:txBody>
        </p:sp>
        <p:sp>
          <p:nvSpPr>
            <p:cNvPr id="12" name="CaixaDeTexto 11"/>
            <p:cNvSpPr txBox="1"/>
            <p:nvPr/>
          </p:nvSpPr>
          <p:spPr>
            <a:xfrm>
              <a:off x="634080" y="3968082"/>
              <a:ext cx="1512000" cy="360000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chemeClr val="bg2"/>
                  </a:solidFill>
                </a:rPr>
                <a:t>City Portal</a:t>
              </a:r>
              <a:endParaRPr lang="en-US" dirty="0">
                <a:solidFill>
                  <a:schemeClr val="bg2"/>
                </a:solidFill>
              </a:endParaRPr>
            </a:p>
          </p:txBody>
        </p:sp>
        <p:sp>
          <p:nvSpPr>
            <p:cNvPr id="13" name="CaixaDeTexto 12"/>
            <p:cNvSpPr txBox="1"/>
            <p:nvPr/>
          </p:nvSpPr>
          <p:spPr>
            <a:xfrm>
              <a:off x="634080" y="3615549"/>
              <a:ext cx="1512000" cy="360000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chemeClr val="bg2"/>
                  </a:solidFill>
                </a:rPr>
                <a:t>Services Info</a:t>
              </a:r>
              <a:endParaRPr lang="en-US" dirty="0">
                <a:solidFill>
                  <a:schemeClr val="bg2"/>
                </a:solidFill>
              </a:endParaRPr>
            </a:p>
          </p:txBody>
        </p:sp>
        <p:sp>
          <p:nvSpPr>
            <p:cNvPr id="14" name="CaixaDeTexto 13"/>
            <p:cNvSpPr txBox="1"/>
            <p:nvPr/>
          </p:nvSpPr>
          <p:spPr>
            <a:xfrm>
              <a:off x="634080" y="3252856"/>
              <a:ext cx="1512000" cy="360000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dirty="0" err="1" smtClean="0">
                  <a:solidFill>
                    <a:schemeClr val="bg2"/>
                  </a:solidFill>
                </a:rPr>
                <a:t>Hotsites</a:t>
              </a:r>
              <a:endParaRPr lang="en-US" dirty="0">
                <a:solidFill>
                  <a:schemeClr val="bg2"/>
                </a:solidFill>
              </a:endParaRPr>
            </a:p>
          </p:txBody>
        </p:sp>
        <p:sp>
          <p:nvSpPr>
            <p:cNvPr id="15" name="CaixaDeTexto 14"/>
            <p:cNvSpPr txBox="1"/>
            <p:nvPr/>
          </p:nvSpPr>
          <p:spPr>
            <a:xfrm>
              <a:off x="2616200" y="3607175"/>
              <a:ext cx="2123440" cy="369332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chemeClr val="bg2"/>
                  </a:solidFill>
                </a:rPr>
                <a:t>API Broker</a:t>
              </a:r>
              <a:endParaRPr lang="en-US" dirty="0">
                <a:solidFill>
                  <a:schemeClr val="bg2"/>
                </a:solidFill>
              </a:endParaRPr>
            </a:p>
          </p:txBody>
        </p:sp>
        <p:sp>
          <p:nvSpPr>
            <p:cNvPr id="16" name="CaixaDeTexto 15"/>
            <p:cNvSpPr txBox="1"/>
            <p:nvPr/>
          </p:nvSpPr>
          <p:spPr>
            <a:xfrm>
              <a:off x="2616200" y="3242830"/>
              <a:ext cx="2123440" cy="369332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chemeClr val="bg2"/>
                  </a:solidFill>
                </a:rPr>
                <a:t>Data Store</a:t>
              </a:r>
              <a:endParaRPr lang="en-US" dirty="0">
                <a:solidFill>
                  <a:schemeClr val="bg2"/>
                </a:solidFill>
              </a:endParaRPr>
            </a:p>
          </p:txBody>
        </p:sp>
        <p:sp>
          <p:nvSpPr>
            <p:cNvPr id="17" name="CaixaDeTexto 16"/>
            <p:cNvSpPr txBox="1"/>
            <p:nvPr/>
          </p:nvSpPr>
          <p:spPr>
            <a:xfrm>
              <a:off x="2616200" y="2878484"/>
              <a:ext cx="2123440" cy="369332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chemeClr val="bg2"/>
                  </a:solidFill>
                </a:rPr>
                <a:t>Data Orchestration</a:t>
              </a:r>
              <a:endParaRPr lang="en-US" dirty="0">
                <a:solidFill>
                  <a:schemeClr val="bg2"/>
                </a:solidFill>
              </a:endParaRPr>
            </a:p>
          </p:txBody>
        </p:sp>
        <p:sp>
          <p:nvSpPr>
            <p:cNvPr id="18" name="CaixaDeTexto 17"/>
            <p:cNvSpPr txBox="1"/>
            <p:nvPr/>
          </p:nvSpPr>
          <p:spPr>
            <a:xfrm>
              <a:off x="2616200" y="2514138"/>
              <a:ext cx="2123440" cy="369332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chemeClr val="bg2"/>
                  </a:solidFill>
                </a:rPr>
                <a:t>Smart Indicators</a:t>
              </a:r>
              <a:endParaRPr lang="en-US" dirty="0">
                <a:solidFill>
                  <a:schemeClr val="bg2"/>
                </a:solidFill>
              </a:endParaRPr>
            </a:p>
          </p:txBody>
        </p:sp>
        <p:sp>
          <p:nvSpPr>
            <p:cNvPr id="19" name="CaixaDeTexto 18"/>
            <p:cNvSpPr txBox="1"/>
            <p:nvPr/>
          </p:nvSpPr>
          <p:spPr>
            <a:xfrm>
              <a:off x="2616200" y="2149792"/>
              <a:ext cx="2123440" cy="369332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chemeClr val="bg2"/>
                  </a:solidFill>
                </a:rPr>
                <a:t>Open Data</a:t>
              </a:r>
              <a:endParaRPr lang="en-US" dirty="0">
                <a:solidFill>
                  <a:schemeClr val="bg2"/>
                </a:solidFill>
              </a:endParaRPr>
            </a:p>
          </p:txBody>
        </p:sp>
        <p:sp>
          <p:nvSpPr>
            <p:cNvPr id="20" name="CaixaDeTexto 19"/>
            <p:cNvSpPr txBox="1"/>
            <p:nvPr/>
          </p:nvSpPr>
          <p:spPr>
            <a:xfrm>
              <a:off x="634080" y="2890934"/>
              <a:ext cx="1512000" cy="360000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chemeClr val="bg2"/>
                  </a:solidFill>
                </a:rPr>
                <a:t>Social Feats</a:t>
              </a:r>
              <a:endParaRPr lang="en-US" dirty="0">
                <a:solidFill>
                  <a:schemeClr val="bg2"/>
                </a:solidFill>
              </a:endParaRPr>
            </a:p>
          </p:txBody>
        </p:sp>
        <p:sp>
          <p:nvSpPr>
            <p:cNvPr id="21" name="CaixaDeTexto 20"/>
            <p:cNvSpPr txBox="1"/>
            <p:nvPr/>
          </p:nvSpPr>
          <p:spPr>
            <a:xfrm>
              <a:off x="4762500" y="3877548"/>
              <a:ext cx="1960880" cy="369332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chemeClr val="bg2"/>
                  </a:solidFill>
                </a:rPr>
                <a:t>PRM Management</a:t>
              </a:r>
              <a:endParaRPr lang="en-US" dirty="0">
                <a:solidFill>
                  <a:schemeClr val="bg2"/>
                </a:solidFill>
              </a:endParaRPr>
            </a:p>
          </p:txBody>
        </p:sp>
        <p:sp>
          <p:nvSpPr>
            <p:cNvPr id="22" name="CaixaDeTexto 21"/>
            <p:cNvSpPr txBox="1"/>
            <p:nvPr/>
          </p:nvSpPr>
          <p:spPr>
            <a:xfrm>
              <a:off x="4762500" y="3508216"/>
              <a:ext cx="1960880" cy="369332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chemeClr val="bg2"/>
                  </a:solidFill>
                </a:rPr>
                <a:t>Order </a:t>
              </a:r>
              <a:r>
                <a:rPr lang="en-US" dirty="0" err="1" smtClean="0">
                  <a:solidFill>
                    <a:schemeClr val="bg2"/>
                  </a:solidFill>
                </a:rPr>
                <a:t>Mngmt</a:t>
              </a:r>
              <a:endParaRPr lang="en-US" dirty="0">
                <a:solidFill>
                  <a:schemeClr val="bg2"/>
                </a:solidFill>
              </a:endParaRPr>
            </a:p>
          </p:txBody>
        </p:sp>
        <p:sp>
          <p:nvSpPr>
            <p:cNvPr id="23" name="CaixaDeTexto 22"/>
            <p:cNvSpPr txBox="1"/>
            <p:nvPr/>
          </p:nvSpPr>
          <p:spPr>
            <a:xfrm>
              <a:off x="4762500" y="3138884"/>
              <a:ext cx="1960880" cy="369332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chemeClr val="bg2"/>
                  </a:solidFill>
                </a:rPr>
                <a:t>P/S/R Inventory</a:t>
              </a:r>
              <a:endParaRPr lang="en-US" dirty="0">
                <a:solidFill>
                  <a:schemeClr val="bg2"/>
                </a:solidFill>
              </a:endParaRPr>
            </a:p>
          </p:txBody>
        </p:sp>
        <p:sp>
          <p:nvSpPr>
            <p:cNvPr id="24" name="CaixaDeTexto 23"/>
            <p:cNvSpPr txBox="1"/>
            <p:nvPr/>
          </p:nvSpPr>
          <p:spPr>
            <a:xfrm>
              <a:off x="4762500" y="2769552"/>
              <a:ext cx="1960880" cy="369332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chemeClr val="bg2"/>
                  </a:solidFill>
                </a:rPr>
                <a:t>Offering Catalog</a:t>
              </a:r>
              <a:endParaRPr lang="en-US" dirty="0">
                <a:solidFill>
                  <a:schemeClr val="bg2"/>
                </a:solidFill>
              </a:endParaRPr>
            </a:p>
          </p:txBody>
        </p:sp>
        <p:sp>
          <p:nvSpPr>
            <p:cNvPr id="25" name="CaixaDeTexto 24"/>
            <p:cNvSpPr txBox="1"/>
            <p:nvPr/>
          </p:nvSpPr>
          <p:spPr>
            <a:xfrm>
              <a:off x="7223760" y="4381509"/>
              <a:ext cx="1258000" cy="307777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1400" dirty="0" smtClean="0">
                  <a:solidFill>
                    <a:schemeClr val="bg2"/>
                  </a:solidFill>
                </a:rPr>
                <a:t>Trouble ticket</a:t>
              </a:r>
              <a:endParaRPr lang="en-US" sz="1400" dirty="0">
                <a:solidFill>
                  <a:schemeClr val="bg2"/>
                </a:solidFill>
              </a:endParaRPr>
            </a:p>
          </p:txBody>
        </p:sp>
        <p:sp>
          <p:nvSpPr>
            <p:cNvPr id="26" name="CaixaDeTexto 25"/>
            <p:cNvSpPr txBox="1"/>
            <p:nvPr/>
          </p:nvSpPr>
          <p:spPr>
            <a:xfrm>
              <a:off x="7223760" y="4073732"/>
              <a:ext cx="1258000" cy="307777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1400" dirty="0" smtClean="0">
                  <a:solidFill>
                    <a:schemeClr val="bg2"/>
                  </a:solidFill>
                </a:rPr>
                <a:t>SLA </a:t>
              </a:r>
              <a:r>
                <a:rPr lang="en-US" sz="1400" dirty="0" err="1" smtClean="0">
                  <a:solidFill>
                    <a:schemeClr val="bg2"/>
                  </a:solidFill>
                </a:rPr>
                <a:t>Mngmt</a:t>
              </a:r>
              <a:endParaRPr lang="en-US" sz="1400" dirty="0">
                <a:solidFill>
                  <a:schemeClr val="bg2"/>
                </a:solidFill>
              </a:endParaRPr>
            </a:p>
          </p:txBody>
        </p:sp>
        <p:sp>
          <p:nvSpPr>
            <p:cNvPr id="27" name="CaixaDeTexto 26"/>
            <p:cNvSpPr txBox="1"/>
            <p:nvPr/>
          </p:nvSpPr>
          <p:spPr>
            <a:xfrm>
              <a:off x="7223760" y="3765955"/>
              <a:ext cx="1258000" cy="307777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1400" dirty="0" smtClean="0">
                  <a:solidFill>
                    <a:schemeClr val="bg2"/>
                  </a:solidFill>
                </a:rPr>
                <a:t>Performance</a:t>
              </a:r>
              <a:endParaRPr lang="en-US" sz="1400" dirty="0">
                <a:solidFill>
                  <a:schemeClr val="bg2"/>
                </a:solidFill>
              </a:endParaRPr>
            </a:p>
          </p:txBody>
        </p:sp>
        <p:sp>
          <p:nvSpPr>
            <p:cNvPr id="28" name="CaixaDeTexto 27"/>
            <p:cNvSpPr txBox="1"/>
            <p:nvPr/>
          </p:nvSpPr>
          <p:spPr>
            <a:xfrm>
              <a:off x="7223760" y="3458178"/>
              <a:ext cx="1258000" cy="307777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1400" dirty="0" err="1" smtClean="0">
                  <a:solidFill>
                    <a:schemeClr val="bg2"/>
                  </a:solidFill>
                </a:rPr>
                <a:t>QoS</a:t>
              </a:r>
              <a:r>
                <a:rPr lang="en-US" sz="1400" dirty="0" smtClean="0">
                  <a:solidFill>
                    <a:schemeClr val="bg2"/>
                  </a:solidFill>
                </a:rPr>
                <a:t> </a:t>
              </a:r>
              <a:r>
                <a:rPr lang="en-US" sz="1400" dirty="0" err="1" smtClean="0">
                  <a:solidFill>
                    <a:schemeClr val="bg2"/>
                  </a:solidFill>
                </a:rPr>
                <a:t>Mngnt</a:t>
              </a:r>
              <a:endParaRPr lang="en-US" sz="1400" dirty="0">
                <a:solidFill>
                  <a:schemeClr val="bg2"/>
                </a:solidFill>
              </a:endParaRPr>
            </a:p>
          </p:txBody>
        </p:sp>
        <p:sp>
          <p:nvSpPr>
            <p:cNvPr id="29" name="CaixaDeTexto 28"/>
            <p:cNvSpPr txBox="1"/>
            <p:nvPr/>
          </p:nvSpPr>
          <p:spPr>
            <a:xfrm>
              <a:off x="7223760" y="3138884"/>
              <a:ext cx="1258000" cy="307777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1400" dirty="0" err="1" smtClean="0">
                  <a:solidFill>
                    <a:schemeClr val="bg2"/>
                  </a:solidFill>
                </a:rPr>
                <a:t>CxM</a:t>
              </a:r>
              <a:endParaRPr lang="en-US" sz="1400" dirty="0">
                <a:solidFill>
                  <a:schemeClr val="bg2"/>
                </a:solidFill>
              </a:endParaRPr>
            </a:p>
          </p:txBody>
        </p:sp>
      </p:grpSp>
      <p:grpSp>
        <p:nvGrpSpPr>
          <p:cNvPr id="30" name="Grupo 29"/>
          <p:cNvGrpSpPr/>
          <p:nvPr/>
        </p:nvGrpSpPr>
        <p:grpSpPr>
          <a:xfrm>
            <a:off x="497141" y="885157"/>
            <a:ext cx="1015223" cy="432000"/>
            <a:chOff x="957665" y="1605282"/>
            <a:chExt cx="7034335" cy="3144773"/>
          </a:xfrm>
        </p:grpSpPr>
        <p:grpSp>
          <p:nvGrpSpPr>
            <p:cNvPr id="31" name="Grupo 31"/>
            <p:cNvGrpSpPr/>
            <p:nvPr/>
          </p:nvGrpSpPr>
          <p:grpSpPr>
            <a:xfrm>
              <a:off x="1152000" y="2709668"/>
              <a:ext cx="6840000" cy="936002"/>
              <a:chOff x="1305344" y="3265841"/>
              <a:chExt cx="6962357" cy="1045122"/>
            </a:xfrm>
          </p:grpSpPr>
          <p:sp>
            <p:nvSpPr>
              <p:cNvPr id="44" name="AutoShape 9"/>
              <p:cNvSpPr>
                <a:spLocks noChangeArrowheads="1"/>
              </p:cNvSpPr>
              <p:nvPr/>
            </p:nvSpPr>
            <p:spPr bwMode="auto">
              <a:xfrm>
                <a:off x="6219322" y="3265843"/>
                <a:ext cx="2048379" cy="1045120"/>
              </a:xfrm>
              <a:prstGeom prst="homePlate">
                <a:avLst>
                  <a:gd name="adj" fmla="val 26518"/>
                </a:avLst>
              </a:prstGeom>
              <a:solidFill>
                <a:srgbClr val="EAEAEA"/>
              </a:solidFill>
              <a:ln w="9525">
                <a:solidFill>
                  <a:srgbClr val="C0C0C0"/>
                </a:solidFill>
                <a:miter lim="800000"/>
                <a:headEnd/>
                <a:tailEnd/>
              </a:ln>
            </p:spPr>
            <p:txBody>
              <a:bodyPr wrap="none" lIns="0" tIns="0" rIns="0" bIns="0" anchor="ctr"/>
              <a:lstStyle/>
              <a:p>
                <a:pPr eaLnBrk="0" hangingPunct="0"/>
                <a:endParaRPr lang="en-US" sz="900" b="0"/>
              </a:p>
            </p:txBody>
          </p:sp>
          <p:sp>
            <p:nvSpPr>
              <p:cNvPr id="45" name="AutoShape 9"/>
              <p:cNvSpPr>
                <a:spLocks noChangeArrowheads="1"/>
              </p:cNvSpPr>
              <p:nvPr/>
            </p:nvSpPr>
            <p:spPr bwMode="auto">
              <a:xfrm>
                <a:off x="4437692" y="3265842"/>
                <a:ext cx="2061079" cy="1045120"/>
              </a:xfrm>
              <a:prstGeom prst="homePlate">
                <a:avLst>
                  <a:gd name="adj" fmla="val 26518"/>
                </a:avLst>
              </a:prstGeom>
              <a:solidFill>
                <a:srgbClr val="EAEAEA"/>
              </a:solidFill>
              <a:ln w="9525">
                <a:solidFill>
                  <a:srgbClr val="C0C0C0"/>
                </a:solidFill>
                <a:miter lim="800000"/>
                <a:headEnd/>
                <a:tailEnd/>
              </a:ln>
            </p:spPr>
            <p:txBody>
              <a:bodyPr wrap="none" lIns="0" tIns="0" rIns="0" bIns="0" anchor="ctr"/>
              <a:lstStyle/>
              <a:p>
                <a:pPr eaLnBrk="0" hangingPunct="0"/>
                <a:endParaRPr lang="en-US" sz="900" b="0"/>
              </a:p>
            </p:txBody>
          </p:sp>
          <p:grpSp>
            <p:nvGrpSpPr>
              <p:cNvPr id="46" name="Group 16"/>
              <p:cNvGrpSpPr>
                <a:grpSpLocks/>
              </p:cNvGrpSpPr>
              <p:nvPr/>
            </p:nvGrpSpPr>
            <p:grpSpPr bwMode="auto">
              <a:xfrm>
                <a:off x="6279192" y="3584069"/>
                <a:ext cx="395288" cy="363538"/>
                <a:chOff x="383" y="2981"/>
                <a:chExt cx="409" cy="415"/>
              </a:xfrm>
            </p:grpSpPr>
            <p:sp>
              <p:nvSpPr>
                <p:cNvPr id="56" name="AutoShape 17"/>
                <p:cNvSpPr>
                  <a:spLocks noChangeArrowheads="1"/>
                </p:cNvSpPr>
                <p:nvPr/>
              </p:nvSpPr>
              <p:spPr bwMode="auto">
                <a:xfrm>
                  <a:off x="420" y="3198"/>
                  <a:ext cx="372" cy="198"/>
                </a:xfrm>
                <a:prstGeom prst="curvedUpArrow">
                  <a:avLst>
                    <a:gd name="adj1" fmla="val 37576"/>
                    <a:gd name="adj2" fmla="val 75152"/>
                    <a:gd name="adj3" fmla="val 33333"/>
                  </a:avLst>
                </a:prstGeom>
                <a:solidFill>
                  <a:srgbClr val="EAEAEA"/>
                </a:solidFill>
                <a:ln w="3175">
                  <a:solidFill>
                    <a:srgbClr val="969696"/>
                  </a:solidFill>
                  <a:miter lim="800000"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endParaRPr lang="en-US" sz="900"/>
                </a:p>
              </p:txBody>
            </p:sp>
            <p:sp>
              <p:nvSpPr>
                <p:cNvPr id="57" name="AutoShape 18"/>
                <p:cNvSpPr>
                  <a:spLocks noChangeArrowheads="1"/>
                </p:cNvSpPr>
                <p:nvPr/>
              </p:nvSpPr>
              <p:spPr bwMode="auto">
                <a:xfrm flipH="1" flipV="1">
                  <a:off x="383" y="2981"/>
                  <a:ext cx="372" cy="198"/>
                </a:xfrm>
                <a:prstGeom prst="curvedUpArrow">
                  <a:avLst>
                    <a:gd name="adj1" fmla="val 37576"/>
                    <a:gd name="adj2" fmla="val 75152"/>
                    <a:gd name="adj3" fmla="val 33333"/>
                  </a:avLst>
                </a:prstGeom>
                <a:solidFill>
                  <a:srgbClr val="EAEAEA"/>
                </a:solidFill>
                <a:ln w="3175">
                  <a:solidFill>
                    <a:srgbClr val="969696"/>
                  </a:solidFill>
                  <a:miter lim="800000"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endParaRPr lang="en-US" sz="900"/>
                </a:p>
              </p:txBody>
            </p:sp>
          </p:grpSp>
          <p:grpSp>
            <p:nvGrpSpPr>
              <p:cNvPr id="47" name="Grupo 28"/>
              <p:cNvGrpSpPr/>
              <p:nvPr/>
            </p:nvGrpSpPr>
            <p:grpSpPr>
              <a:xfrm>
                <a:off x="2709500" y="3265841"/>
                <a:ext cx="2016223" cy="1045120"/>
                <a:chOff x="2709500" y="3265841"/>
                <a:chExt cx="2016223" cy="1045120"/>
              </a:xfrm>
            </p:grpSpPr>
            <p:sp>
              <p:nvSpPr>
                <p:cNvPr id="49" name="AutoShape 9"/>
                <p:cNvSpPr>
                  <a:spLocks noChangeArrowheads="1"/>
                </p:cNvSpPr>
                <p:nvPr/>
              </p:nvSpPr>
              <p:spPr bwMode="auto">
                <a:xfrm>
                  <a:off x="2709500" y="3265841"/>
                  <a:ext cx="2016223" cy="1045120"/>
                </a:xfrm>
                <a:prstGeom prst="homePlate">
                  <a:avLst>
                    <a:gd name="adj" fmla="val 26518"/>
                  </a:avLst>
                </a:prstGeom>
                <a:solidFill>
                  <a:srgbClr val="EAEAEA"/>
                </a:solidFill>
                <a:ln w="9525">
                  <a:solidFill>
                    <a:srgbClr val="C0C0C0"/>
                  </a:solidFill>
                  <a:miter lim="800000"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eaLnBrk="0" hangingPunct="0"/>
                  <a:endParaRPr lang="en-US" sz="900" b="0"/>
                </a:p>
              </p:txBody>
            </p:sp>
            <p:sp>
              <p:nvSpPr>
                <p:cNvPr id="50" name="Text Box 30"/>
                <p:cNvSpPr txBox="1">
                  <a:spLocks noChangeArrowheads="1"/>
                </p:cNvSpPr>
                <p:nvPr/>
              </p:nvSpPr>
              <p:spPr bwMode="auto">
                <a:xfrm>
                  <a:off x="3611299" y="3630673"/>
                  <a:ext cx="930276" cy="154645"/>
                </a:xfrm>
                <a:prstGeom prst="rect">
                  <a:avLst/>
                </a:prstGeom>
                <a:solidFill>
                  <a:srgbClr val="EAEAE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lIns="0" tIns="0" rIns="0" bIns="0">
                  <a:spAutoFit/>
                </a:bodyPr>
                <a:lstStyle>
                  <a:lvl1pPr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  <a:ea typeface="Gulim" charset="0"/>
                      <a:cs typeface="Gulim" charset="0"/>
                    </a:defRPr>
                  </a:lvl1pPr>
                  <a:lvl2pPr marL="742950" indent="-28575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  <a:ea typeface="Gulim" charset="0"/>
                      <a:cs typeface="Gulim" charset="0"/>
                    </a:defRPr>
                  </a:lvl2pPr>
                  <a:lvl3pPr marL="11430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  <a:ea typeface="Gulim" charset="0"/>
                      <a:cs typeface="Gulim" charset="0"/>
                    </a:defRPr>
                  </a:lvl3pPr>
                  <a:lvl4pPr marL="16002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  <a:ea typeface="Gulim" charset="0"/>
                      <a:cs typeface="Gulim" charset="0"/>
                    </a:defRPr>
                  </a:lvl4pPr>
                  <a:lvl5pPr marL="20574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  <a:ea typeface="Gulim" charset="0"/>
                      <a:cs typeface="Gulim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  <a:ea typeface="Gulim" charset="0"/>
                      <a:cs typeface="Gulim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  <a:ea typeface="Gulim" charset="0"/>
                      <a:cs typeface="Gulim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  <a:ea typeface="Gulim" charset="0"/>
                      <a:cs typeface="Gulim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  <a:ea typeface="Gulim" charset="0"/>
                      <a:cs typeface="Gulim" charset="0"/>
                    </a:defRPr>
                  </a:lvl9pPr>
                </a:lstStyle>
                <a:p>
                  <a:endParaRPr lang="en-US" sz="900"/>
                </a:p>
              </p:txBody>
            </p:sp>
            <p:cxnSp>
              <p:nvCxnSpPr>
                <p:cNvPr id="51" name="Straight Connector 18"/>
                <p:cNvCxnSpPr>
                  <a:endCxn id="49" idx="3"/>
                </p:cNvCxnSpPr>
                <p:nvPr/>
              </p:nvCxnSpPr>
              <p:spPr>
                <a:xfrm flipV="1">
                  <a:off x="3033536" y="3788401"/>
                  <a:ext cx="1692187" cy="14315"/>
                </a:xfrm>
                <a:prstGeom prst="line">
                  <a:avLst/>
                </a:prstGeom>
                <a:ln w="3175" cmpd="sng">
                  <a:solidFill>
                    <a:schemeClr val="bg1">
                      <a:lumMod val="75000"/>
                    </a:schemeClr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52" name="AutoShape 29"/>
                <p:cNvSpPr>
                  <a:spLocks noChangeArrowheads="1"/>
                </p:cNvSpPr>
                <p:nvPr/>
              </p:nvSpPr>
              <p:spPr bwMode="auto">
                <a:xfrm>
                  <a:off x="3152135" y="3622693"/>
                  <a:ext cx="254000" cy="100013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969696"/>
                </a:solidFill>
                <a:ln w="9525">
                  <a:solidFill>
                    <a:srgbClr val="5F5F5F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sz="900"/>
                </a:p>
              </p:txBody>
            </p:sp>
            <p:sp>
              <p:nvSpPr>
                <p:cNvPr id="53" name="AutoShape 30"/>
                <p:cNvSpPr>
                  <a:spLocks noChangeArrowheads="1"/>
                </p:cNvSpPr>
                <p:nvPr/>
              </p:nvSpPr>
              <p:spPr bwMode="auto">
                <a:xfrm flipV="1">
                  <a:off x="3153723" y="3882721"/>
                  <a:ext cx="254000" cy="100012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DDDDDD"/>
                </a:solidFill>
                <a:ln w="9525">
                  <a:solidFill>
                    <a:srgbClr val="5F5F5F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sz="900"/>
                </a:p>
              </p:txBody>
            </p:sp>
            <p:sp>
              <p:nvSpPr>
                <p:cNvPr id="54" name="AutoShape 31"/>
                <p:cNvSpPr>
                  <a:spLocks noChangeArrowheads="1"/>
                </p:cNvSpPr>
                <p:nvPr/>
              </p:nvSpPr>
              <p:spPr bwMode="auto">
                <a:xfrm>
                  <a:off x="4271323" y="3622694"/>
                  <a:ext cx="254000" cy="100012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DDDDDD"/>
                </a:solidFill>
                <a:ln w="9525">
                  <a:solidFill>
                    <a:srgbClr val="5F5F5F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sz="900"/>
                </a:p>
              </p:txBody>
            </p:sp>
            <p:sp>
              <p:nvSpPr>
                <p:cNvPr id="55" name="AutoShape 32"/>
                <p:cNvSpPr>
                  <a:spLocks noChangeArrowheads="1"/>
                </p:cNvSpPr>
                <p:nvPr/>
              </p:nvSpPr>
              <p:spPr bwMode="auto">
                <a:xfrm flipV="1">
                  <a:off x="4272910" y="3882720"/>
                  <a:ext cx="254000" cy="100013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969696"/>
                </a:solidFill>
                <a:ln w="9525">
                  <a:solidFill>
                    <a:srgbClr val="5F5F5F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sz="900"/>
                </a:p>
              </p:txBody>
            </p:sp>
          </p:grpSp>
          <p:sp>
            <p:nvSpPr>
              <p:cNvPr id="48" name="AutoShape 9"/>
              <p:cNvSpPr>
                <a:spLocks noChangeArrowheads="1"/>
              </p:cNvSpPr>
              <p:nvPr/>
            </p:nvSpPr>
            <p:spPr bwMode="auto">
              <a:xfrm>
                <a:off x="1305344" y="3265842"/>
                <a:ext cx="1692187" cy="1045121"/>
              </a:xfrm>
              <a:prstGeom prst="homePlate">
                <a:avLst>
                  <a:gd name="adj" fmla="val 26518"/>
                </a:avLst>
              </a:prstGeom>
              <a:solidFill>
                <a:srgbClr val="EAEAEA"/>
              </a:solidFill>
              <a:ln w="9525">
                <a:solidFill>
                  <a:srgbClr val="C0C0C0"/>
                </a:solidFill>
                <a:miter lim="800000"/>
                <a:headEnd/>
                <a:tailEnd/>
              </a:ln>
            </p:spPr>
            <p:txBody>
              <a:bodyPr wrap="none" lIns="0" tIns="0" rIns="0" bIns="0" anchor="ctr"/>
              <a:lstStyle/>
              <a:p>
                <a:pPr algn="ctr" eaLnBrk="0" hangingPunct="0"/>
                <a:endParaRPr lang="en-US" sz="1600" b="1" dirty="0"/>
              </a:p>
            </p:txBody>
          </p:sp>
        </p:grpSp>
        <p:grpSp>
          <p:nvGrpSpPr>
            <p:cNvPr id="32" name="Grupo 31"/>
            <p:cNvGrpSpPr/>
            <p:nvPr/>
          </p:nvGrpSpPr>
          <p:grpSpPr>
            <a:xfrm>
              <a:off x="957665" y="1605282"/>
              <a:ext cx="7034334" cy="432000"/>
              <a:chOff x="957665" y="1300482"/>
              <a:chExt cx="5946893" cy="432000"/>
            </a:xfrm>
          </p:grpSpPr>
          <p:sp>
            <p:nvSpPr>
              <p:cNvPr id="42" name="Pentágono 41"/>
              <p:cNvSpPr/>
              <p:nvPr/>
            </p:nvSpPr>
            <p:spPr>
              <a:xfrm>
                <a:off x="1178305" y="1300482"/>
                <a:ext cx="5726253" cy="432000"/>
              </a:xfrm>
              <a:prstGeom prst="homePlate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20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43" name="Elipse 42"/>
              <p:cNvSpPr/>
              <p:nvPr/>
            </p:nvSpPr>
            <p:spPr>
              <a:xfrm>
                <a:off x="957665" y="1336482"/>
                <a:ext cx="304347" cy="360000"/>
              </a:xfrm>
              <a:prstGeom prst="ellipse">
                <a:avLst/>
              </a:prstGeom>
              <a:solidFill>
                <a:srgbClr val="0070C0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</p:grpSp>
        <p:grpSp>
          <p:nvGrpSpPr>
            <p:cNvPr id="33" name="Grupo 32"/>
            <p:cNvGrpSpPr/>
            <p:nvPr/>
          </p:nvGrpSpPr>
          <p:grpSpPr>
            <a:xfrm>
              <a:off x="2322476" y="2160583"/>
              <a:ext cx="5669523" cy="432000"/>
              <a:chOff x="2582435" y="3602851"/>
              <a:chExt cx="4763245" cy="432000"/>
            </a:xfrm>
          </p:grpSpPr>
          <p:sp>
            <p:nvSpPr>
              <p:cNvPr id="40" name="Pentágono 39"/>
              <p:cNvSpPr/>
              <p:nvPr/>
            </p:nvSpPr>
            <p:spPr>
              <a:xfrm>
                <a:off x="2774287" y="3602851"/>
                <a:ext cx="4571393" cy="432000"/>
              </a:xfrm>
              <a:prstGeom prst="homePlate">
                <a:avLst/>
              </a:prstGeom>
              <a:solidFill>
                <a:schemeClr val="accent2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41" name="Elipse 40"/>
              <p:cNvSpPr/>
              <p:nvPr/>
            </p:nvSpPr>
            <p:spPr>
              <a:xfrm>
                <a:off x="2582435" y="3638851"/>
                <a:ext cx="302454" cy="360000"/>
              </a:xfrm>
              <a:prstGeom prst="ellipse">
                <a:avLst/>
              </a:prstGeom>
              <a:solidFill>
                <a:srgbClr val="0070C0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</p:grpSp>
        <p:grpSp>
          <p:nvGrpSpPr>
            <p:cNvPr id="34" name="Grupo 33"/>
            <p:cNvGrpSpPr/>
            <p:nvPr/>
          </p:nvGrpSpPr>
          <p:grpSpPr>
            <a:xfrm>
              <a:off x="2241333" y="3813811"/>
              <a:ext cx="2880211" cy="461327"/>
              <a:chOff x="2322476" y="1889300"/>
              <a:chExt cx="2880211" cy="461327"/>
            </a:xfrm>
          </p:grpSpPr>
          <p:sp>
            <p:nvSpPr>
              <p:cNvPr id="38" name="Pentágono 37"/>
              <p:cNvSpPr/>
              <p:nvPr/>
            </p:nvSpPr>
            <p:spPr>
              <a:xfrm>
                <a:off x="2531478" y="1918627"/>
                <a:ext cx="2671209" cy="432000"/>
              </a:xfrm>
              <a:prstGeom prst="homePlate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39" name="Elipse 38"/>
              <p:cNvSpPr/>
              <p:nvPr/>
            </p:nvSpPr>
            <p:spPr>
              <a:xfrm>
                <a:off x="2322476" y="1889300"/>
                <a:ext cx="360000" cy="360000"/>
              </a:xfrm>
              <a:prstGeom prst="ellipse">
                <a:avLst/>
              </a:prstGeom>
              <a:solidFill>
                <a:srgbClr val="0070C0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</p:grpSp>
        <p:grpSp>
          <p:nvGrpSpPr>
            <p:cNvPr id="35" name="Grupo 34"/>
            <p:cNvGrpSpPr/>
            <p:nvPr/>
          </p:nvGrpSpPr>
          <p:grpSpPr>
            <a:xfrm>
              <a:off x="3830623" y="4318055"/>
              <a:ext cx="4161377" cy="432000"/>
              <a:chOff x="3830623" y="4196135"/>
              <a:chExt cx="4161377" cy="432000"/>
            </a:xfrm>
          </p:grpSpPr>
          <p:sp>
            <p:nvSpPr>
              <p:cNvPr id="36" name="Pentágono 35"/>
              <p:cNvSpPr/>
              <p:nvPr/>
            </p:nvSpPr>
            <p:spPr>
              <a:xfrm>
                <a:off x="4067414" y="4196135"/>
                <a:ext cx="3924586" cy="432000"/>
              </a:xfrm>
              <a:prstGeom prst="homePlate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37" name="Elipse 36"/>
              <p:cNvSpPr/>
              <p:nvPr/>
            </p:nvSpPr>
            <p:spPr>
              <a:xfrm>
                <a:off x="3830623" y="4232135"/>
                <a:ext cx="360000" cy="360000"/>
              </a:xfrm>
              <a:prstGeom prst="ellipse">
                <a:avLst/>
              </a:prstGeom>
              <a:solidFill>
                <a:srgbClr val="0070C0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168340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Enablement Platform</a:t>
            </a:r>
            <a:endParaRPr lang="en-US" dirty="0"/>
          </a:p>
        </p:txBody>
      </p:sp>
      <p:sp>
        <p:nvSpPr>
          <p:cNvPr id="3" name="Espaço Reservado para Texto 1"/>
          <p:cNvSpPr txBox="1">
            <a:spLocks/>
          </p:cNvSpPr>
          <p:nvPr/>
        </p:nvSpPr>
        <p:spPr>
          <a:xfrm>
            <a:off x="2590800" y="1072135"/>
            <a:ext cx="6096000" cy="42864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2000" dirty="0" smtClean="0">
                <a:solidFill>
                  <a:schemeClr val="accent6"/>
                </a:solidFill>
              </a:rPr>
              <a:t>Digital Services Reference Architecture Utilization</a:t>
            </a:r>
            <a:endParaRPr lang="en-US" sz="2000" dirty="0">
              <a:solidFill>
                <a:schemeClr val="accent6"/>
              </a:solidFill>
            </a:endParaRPr>
          </a:p>
        </p:txBody>
      </p:sp>
      <p:grpSp>
        <p:nvGrpSpPr>
          <p:cNvPr id="4" name="Grupo 3"/>
          <p:cNvGrpSpPr/>
          <p:nvPr/>
        </p:nvGrpSpPr>
        <p:grpSpPr>
          <a:xfrm>
            <a:off x="734434" y="1524370"/>
            <a:ext cx="4891292" cy="3326318"/>
            <a:chOff x="734434" y="1321170"/>
            <a:chExt cx="4891292" cy="3326318"/>
          </a:xfrm>
        </p:grpSpPr>
        <p:pic>
          <p:nvPicPr>
            <p:cNvPr id="5" name="Picture 2"/>
            <p:cNvPicPr>
              <a:picLocks noChangeAspect="1" noChangeArrowheads="1"/>
            </p:cNvPicPr>
            <p:nvPr/>
          </p:nvPicPr>
          <p:blipFill>
            <a:blip r:embed="rId15" cstate="print"/>
            <a:srcRect/>
            <a:stretch>
              <a:fillRect/>
            </a:stretch>
          </p:blipFill>
          <p:spPr bwMode="auto">
            <a:xfrm>
              <a:off x="734434" y="3837573"/>
              <a:ext cx="4865550" cy="8099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6" name="Rectangle 9"/>
            <p:cNvSpPr/>
            <p:nvPr>
              <p:custDataLst>
                <p:tags r:id="rId1"/>
              </p:custDataLst>
            </p:nvPr>
          </p:nvSpPr>
          <p:spPr bwMode="auto">
            <a:xfrm>
              <a:off x="770636" y="2229027"/>
              <a:ext cx="4855090" cy="170145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noFill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wrap="square" lIns="0" tIns="34285" rIns="0" bIns="34285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685515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200" dirty="0">
                  <a:gradFill flip="none" rotWithShape="1">
                    <a:gsLst>
                      <a:gs pos="0">
                        <a:srgbClr val="000000"/>
                      </a:gs>
                      <a:gs pos="100000">
                        <a:srgbClr val="000000"/>
                      </a:gs>
                    </a:gsLst>
                    <a:lin ang="5400000" scaled="0"/>
                    <a:tileRect/>
                  </a:gradFill>
                </a:rPr>
                <a:t>Service </a:t>
              </a:r>
              <a:r>
                <a:rPr lang="en-US" sz="1200" dirty="0" smtClean="0">
                  <a:gradFill flip="none" rotWithShape="1">
                    <a:gsLst>
                      <a:gs pos="0">
                        <a:srgbClr val="000000"/>
                      </a:gs>
                      <a:gs pos="100000">
                        <a:srgbClr val="000000"/>
                      </a:gs>
                    </a:gsLst>
                    <a:lin ang="5400000" scaled="0"/>
                    <a:tileRect/>
                  </a:gradFill>
                </a:rPr>
                <a:t>Composition/Orchestration Management</a:t>
              </a:r>
              <a:endParaRPr lang="en-US" sz="1200" dirty="0">
                <a:gradFill flip="none" rotWithShape="1">
                  <a:gsLst>
                    <a:gs pos="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  <a:tileRect/>
                </a:gradFill>
              </a:endParaRPr>
            </a:p>
          </p:txBody>
        </p:sp>
        <p:sp>
          <p:nvSpPr>
            <p:cNvPr id="7" name="Rectangle 19"/>
            <p:cNvSpPr/>
            <p:nvPr>
              <p:custDataLst>
                <p:tags r:id="rId2"/>
              </p:custDataLst>
            </p:nvPr>
          </p:nvSpPr>
          <p:spPr bwMode="auto">
            <a:xfrm>
              <a:off x="770636" y="2459342"/>
              <a:ext cx="4855090" cy="180509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noFill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wrap="square" lIns="0" tIns="34285" rIns="0" bIns="34285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685515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200" dirty="0">
                  <a:solidFill>
                    <a:schemeClr val="tx1"/>
                  </a:solidFill>
                </a:rPr>
                <a:t>API Broker/Platform (Functional </a:t>
              </a:r>
              <a:r>
                <a:rPr lang="en-US" sz="1200" dirty="0" smtClean="0">
                  <a:solidFill>
                    <a:schemeClr val="tx1"/>
                  </a:solidFill>
                </a:rPr>
                <a:t>and Management API</a:t>
              </a:r>
              <a:r>
                <a:rPr lang="en-US" sz="1200" dirty="0">
                  <a:solidFill>
                    <a:schemeClr val="tx1"/>
                  </a:solidFill>
                </a:rPr>
                <a:t>)</a:t>
              </a:r>
            </a:p>
          </p:txBody>
        </p:sp>
        <p:grpSp>
          <p:nvGrpSpPr>
            <p:cNvPr id="8" name="Group 20"/>
            <p:cNvGrpSpPr/>
            <p:nvPr/>
          </p:nvGrpSpPr>
          <p:grpSpPr>
            <a:xfrm>
              <a:off x="3261230" y="1644037"/>
              <a:ext cx="2362957" cy="447973"/>
              <a:chOff x="4753546" y="2159206"/>
              <a:chExt cx="2700000" cy="536110"/>
            </a:xfrm>
            <a:solidFill>
              <a:schemeClr val="accent4"/>
            </a:solidFill>
          </p:grpSpPr>
          <p:sp>
            <p:nvSpPr>
              <p:cNvPr id="27" name="Pentagon 21"/>
              <p:cNvSpPr/>
              <p:nvPr/>
            </p:nvSpPr>
            <p:spPr bwMode="auto">
              <a:xfrm rot="16200000">
                <a:off x="5835491" y="1077261"/>
                <a:ext cx="536110" cy="2700000"/>
              </a:xfrm>
              <a:prstGeom prst="homePlate">
                <a:avLst/>
              </a:prstGeom>
              <a:grpFill/>
              <a:ln>
                <a:noFill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0" tIns="34285" rIns="0" bIns="34285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685515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6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28" name="TextBox 22"/>
              <p:cNvSpPr txBox="1"/>
              <p:nvPr/>
            </p:nvSpPr>
            <p:spPr>
              <a:xfrm>
                <a:off x="4989650" y="2361979"/>
                <a:ext cx="2235079" cy="331438"/>
              </a:xfrm>
              <a:prstGeom prst="rect">
                <a:avLst/>
              </a:prstGeom>
              <a:noFill/>
              <a:ln>
                <a:noFill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0" tIns="34285" rIns="0" bIns="34285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>
                <a:defPPr>
                  <a:defRPr lang="en-US"/>
                </a:defPPr>
                <a:lvl1pPr algn="ctr" defTabSz="932472" fontAlgn="base">
                  <a:spcBef>
                    <a:spcPct val="0"/>
                  </a:spcBef>
                  <a:spcAft>
                    <a:spcPct val="0"/>
                  </a:spcAft>
                  <a:defRPr sz="2000">
                    <a:gradFill flip="none" rotWithShape="1">
                      <a:gsLst>
                        <a:gs pos="0">
                          <a:srgbClr val="000000"/>
                        </a:gs>
                        <a:gs pos="100000">
                          <a:srgbClr val="000000"/>
                        </a:gs>
                      </a:gsLst>
                      <a:lin ang="5400000" scaled="0"/>
                      <a:tileRect/>
                    </a:gradFill>
                  </a:defRPr>
                </a:lvl1pPr>
                <a:lvl2pPr>
                  <a:defRPr>
                    <a:solidFill>
                      <a:schemeClr val="lt1"/>
                    </a:solidFill>
                  </a:defRPr>
                </a:lvl2pPr>
                <a:lvl3pPr>
                  <a:defRPr>
                    <a:solidFill>
                      <a:schemeClr val="lt1"/>
                    </a:solidFill>
                  </a:defRPr>
                </a:lvl3pPr>
                <a:lvl4pPr>
                  <a:defRPr>
                    <a:solidFill>
                      <a:schemeClr val="lt1"/>
                    </a:solidFill>
                  </a:defRPr>
                </a:lvl4pPr>
                <a:lvl5pPr>
                  <a:defRPr>
                    <a:solidFill>
                      <a:schemeClr val="lt1"/>
                    </a:solidFill>
                  </a:defRPr>
                </a:lvl5pPr>
                <a:lvl6pPr>
                  <a:defRPr>
                    <a:solidFill>
                      <a:schemeClr val="lt1"/>
                    </a:solidFill>
                  </a:defRPr>
                </a:lvl6pPr>
                <a:lvl7pPr>
                  <a:defRPr>
                    <a:solidFill>
                      <a:schemeClr val="lt1"/>
                    </a:solidFill>
                  </a:defRPr>
                </a:lvl7pPr>
                <a:lvl8pPr>
                  <a:defRPr>
                    <a:solidFill>
                      <a:schemeClr val="lt1"/>
                    </a:solidFill>
                  </a:defRPr>
                </a:lvl8pPr>
                <a:lvl9pPr>
                  <a:defRPr>
                    <a:solidFill>
                      <a:schemeClr val="lt1"/>
                    </a:solidFill>
                  </a:defRPr>
                </a:lvl9pPr>
              </a:lstStyle>
              <a:p>
                <a:r>
                  <a:rPr lang="en-US" sz="1200" dirty="0" smtClean="0">
                    <a:solidFill>
                      <a:schemeClr val="bg1"/>
                    </a:solidFill>
                  </a:rPr>
                  <a:t>Apps </a:t>
                </a:r>
                <a:r>
                  <a:rPr lang="en-US" sz="1200" dirty="0">
                    <a:solidFill>
                      <a:schemeClr val="bg1"/>
                    </a:solidFill>
                  </a:rPr>
                  <a:t>Catalog</a:t>
                </a:r>
              </a:p>
            </p:txBody>
          </p:sp>
        </p:grpSp>
        <p:grpSp>
          <p:nvGrpSpPr>
            <p:cNvPr id="9" name="Group 27"/>
            <p:cNvGrpSpPr/>
            <p:nvPr/>
          </p:nvGrpSpPr>
          <p:grpSpPr>
            <a:xfrm>
              <a:off x="770637" y="1644037"/>
              <a:ext cx="2362957" cy="447973"/>
              <a:chOff x="1907705" y="2159206"/>
              <a:chExt cx="2700000" cy="536110"/>
            </a:xfrm>
          </p:grpSpPr>
          <p:sp>
            <p:nvSpPr>
              <p:cNvPr id="25" name="Pentagon 28"/>
              <p:cNvSpPr/>
              <p:nvPr/>
            </p:nvSpPr>
            <p:spPr bwMode="auto">
              <a:xfrm rot="16200000">
                <a:off x="2989650" y="1077261"/>
                <a:ext cx="536110" cy="2700000"/>
              </a:xfrm>
              <a:prstGeom prst="homePlate">
                <a:avLst/>
              </a:prstGeom>
              <a:solidFill>
                <a:schemeClr val="accent2"/>
              </a:solidFill>
              <a:ln>
                <a:noFill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0" tIns="34285" rIns="0" bIns="34285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685515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6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26" name="TextBox 29"/>
              <p:cNvSpPr txBox="1"/>
              <p:nvPr/>
            </p:nvSpPr>
            <p:spPr>
              <a:xfrm>
                <a:off x="2181984" y="2352648"/>
                <a:ext cx="2165415" cy="331438"/>
              </a:xfrm>
              <a:prstGeom prst="rect">
                <a:avLst/>
              </a:prstGeom>
              <a:noFill/>
              <a:ln>
                <a:noFill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0" tIns="34285" rIns="0" bIns="34285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>
                <a:defPPr>
                  <a:defRPr lang="en-US"/>
                </a:defPPr>
                <a:lvl1pPr algn="ctr" defTabSz="932472" fontAlgn="base">
                  <a:spcBef>
                    <a:spcPct val="0"/>
                  </a:spcBef>
                  <a:spcAft>
                    <a:spcPct val="0"/>
                  </a:spcAft>
                  <a:defRPr sz="2000">
                    <a:gradFill flip="none" rotWithShape="1">
                      <a:gsLst>
                        <a:gs pos="0">
                          <a:srgbClr val="000000"/>
                        </a:gs>
                        <a:gs pos="100000">
                          <a:srgbClr val="000000"/>
                        </a:gs>
                      </a:gsLst>
                      <a:lin ang="5400000" scaled="0"/>
                      <a:tileRect/>
                    </a:gradFill>
                  </a:defRPr>
                </a:lvl1pPr>
                <a:lvl2pPr>
                  <a:defRPr>
                    <a:solidFill>
                      <a:schemeClr val="lt1"/>
                    </a:solidFill>
                  </a:defRPr>
                </a:lvl2pPr>
                <a:lvl3pPr>
                  <a:defRPr>
                    <a:solidFill>
                      <a:schemeClr val="lt1"/>
                    </a:solidFill>
                  </a:defRPr>
                </a:lvl3pPr>
                <a:lvl4pPr>
                  <a:defRPr>
                    <a:solidFill>
                      <a:schemeClr val="lt1"/>
                    </a:solidFill>
                  </a:defRPr>
                </a:lvl4pPr>
                <a:lvl5pPr>
                  <a:defRPr>
                    <a:solidFill>
                      <a:schemeClr val="lt1"/>
                    </a:solidFill>
                  </a:defRPr>
                </a:lvl5pPr>
                <a:lvl6pPr>
                  <a:defRPr>
                    <a:solidFill>
                      <a:schemeClr val="lt1"/>
                    </a:solidFill>
                  </a:defRPr>
                </a:lvl6pPr>
                <a:lvl7pPr>
                  <a:defRPr>
                    <a:solidFill>
                      <a:schemeClr val="lt1"/>
                    </a:solidFill>
                  </a:defRPr>
                </a:lvl7pPr>
                <a:lvl8pPr>
                  <a:defRPr>
                    <a:solidFill>
                      <a:schemeClr val="lt1"/>
                    </a:solidFill>
                  </a:defRPr>
                </a:lvl8pPr>
                <a:lvl9pPr>
                  <a:defRPr>
                    <a:solidFill>
                      <a:schemeClr val="lt1"/>
                    </a:solidFill>
                  </a:defRPr>
                </a:lvl9pPr>
              </a:lstStyle>
              <a:p>
                <a:r>
                  <a:rPr lang="en-US" sz="1200" dirty="0" smtClean="0">
                    <a:solidFill>
                      <a:schemeClr val="bg1"/>
                    </a:solidFill>
                  </a:rPr>
                  <a:t>Service APIs Catalog</a:t>
                </a:r>
                <a:endParaRPr lang="en-US" sz="1200" dirty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10" name="Rectangle 34"/>
            <p:cNvSpPr/>
            <p:nvPr>
              <p:custDataLst>
                <p:tags r:id="rId3"/>
              </p:custDataLst>
            </p:nvPr>
          </p:nvSpPr>
          <p:spPr bwMode="auto">
            <a:xfrm>
              <a:off x="2241971" y="2725553"/>
              <a:ext cx="441085" cy="1092174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noFill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wrap="square" lIns="0" tIns="34285" rIns="0" bIns="34285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685515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000" dirty="0" smtClean="0">
                  <a:solidFill>
                    <a:schemeClr val="tx1"/>
                  </a:solidFill>
                </a:rPr>
                <a:t>Discovery</a:t>
              </a:r>
              <a:endParaRPr lang="en-US" sz="1000" dirty="0">
                <a:solidFill>
                  <a:schemeClr val="tx1"/>
                </a:solidFill>
              </a:endParaRPr>
            </a:p>
          </p:txBody>
        </p:sp>
        <p:sp>
          <p:nvSpPr>
            <p:cNvPr id="11" name="Rectangle 35"/>
            <p:cNvSpPr/>
            <p:nvPr>
              <p:custDataLst>
                <p:tags r:id="rId4"/>
              </p:custDataLst>
            </p:nvPr>
          </p:nvSpPr>
          <p:spPr bwMode="auto">
            <a:xfrm>
              <a:off x="5184641" y="2725553"/>
              <a:ext cx="441085" cy="1092174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wrap="square" lIns="0" tIns="34285" rIns="0" bIns="34285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685515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000" dirty="0" err="1" smtClean="0">
                  <a:solidFill>
                    <a:schemeClr val="tx1"/>
                  </a:solidFill>
                </a:rPr>
                <a:t>Onboarding</a:t>
              </a:r>
              <a:endParaRPr lang="en-US" sz="1000" dirty="0">
                <a:solidFill>
                  <a:schemeClr val="tx1"/>
                </a:solidFill>
              </a:endParaRPr>
            </a:p>
          </p:txBody>
        </p:sp>
        <p:sp>
          <p:nvSpPr>
            <p:cNvPr id="12" name="Rectangle 36"/>
            <p:cNvSpPr/>
            <p:nvPr>
              <p:custDataLst>
                <p:tags r:id="rId5"/>
              </p:custDataLst>
            </p:nvPr>
          </p:nvSpPr>
          <p:spPr bwMode="auto">
            <a:xfrm>
              <a:off x="4694196" y="2725553"/>
              <a:ext cx="441085" cy="1092174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wrap="square" lIns="0" tIns="34285" rIns="0" bIns="34285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685515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000" dirty="0" smtClean="0">
                  <a:solidFill>
                    <a:schemeClr val="tx1"/>
                  </a:solidFill>
                </a:rPr>
                <a:t>Catalog Lifecycle Mgmt &amp; Federation</a:t>
              </a:r>
              <a:endParaRPr lang="en-US" sz="1000" dirty="0">
                <a:solidFill>
                  <a:schemeClr val="tx1"/>
                </a:solidFill>
              </a:endParaRPr>
            </a:p>
          </p:txBody>
        </p:sp>
        <p:sp>
          <p:nvSpPr>
            <p:cNvPr id="13" name="Rectangle 37"/>
            <p:cNvSpPr/>
            <p:nvPr>
              <p:custDataLst>
                <p:tags r:id="rId6"/>
              </p:custDataLst>
            </p:nvPr>
          </p:nvSpPr>
          <p:spPr bwMode="auto">
            <a:xfrm>
              <a:off x="4203751" y="2725553"/>
              <a:ext cx="441085" cy="1092174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wrap="square" lIns="0" tIns="34285" rIns="0" bIns="34285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685515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000" dirty="0" smtClean="0">
                  <a:solidFill>
                    <a:schemeClr val="tx1"/>
                  </a:solidFill>
                </a:rPr>
                <a:t>Invoicing</a:t>
              </a:r>
              <a:endParaRPr lang="en-US" sz="1000" dirty="0">
                <a:solidFill>
                  <a:schemeClr val="tx1"/>
                </a:solidFill>
              </a:endParaRPr>
            </a:p>
          </p:txBody>
        </p:sp>
        <p:sp>
          <p:nvSpPr>
            <p:cNvPr id="14" name="Rectangle 38"/>
            <p:cNvSpPr/>
            <p:nvPr>
              <p:custDataLst>
                <p:tags r:id="rId7"/>
              </p:custDataLst>
            </p:nvPr>
          </p:nvSpPr>
          <p:spPr bwMode="auto">
            <a:xfrm>
              <a:off x="3713306" y="2725553"/>
              <a:ext cx="441085" cy="1092174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wrap="square" lIns="0" tIns="34285" rIns="0" bIns="34285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685515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000" dirty="0" smtClean="0">
                  <a:solidFill>
                    <a:schemeClr val="tx1"/>
                  </a:solidFill>
                </a:rPr>
                <a:t>Charging</a:t>
              </a:r>
              <a:endParaRPr lang="en-US" sz="1000" dirty="0">
                <a:solidFill>
                  <a:schemeClr val="tx1"/>
                </a:solidFill>
              </a:endParaRPr>
            </a:p>
          </p:txBody>
        </p:sp>
        <p:sp>
          <p:nvSpPr>
            <p:cNvPr id="15" name="Rectangle 39"/>
            <p:cNvSpPr/>
            <p:nvPr>
              <p:custDataLst>
                <p:tags r:id="rId8"/>
              </p:custDataLst>
            </p:nvPr>
          </p:nvSpPr>
          <p:spPr bwMode="auto">
            <a:xfrm>
              <a:off x="3222861" y="2725553"/>
              <a:ext cx="441085" cy="1092174"/>
            </a:xfrm>
            <a:prstGeom prst="rect">
              <a:avLst/>
            </a:prstGeom>
            <a:solidFill>
              <a:schemeClr val="accent3"/>
            </a:solidFill>
            <a:ln>
              <a:noFill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wrap="square" lIns="0" tIns="34285" rIns="0" bIns="34285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685515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000" dirty="0" smtClean="0">
                  <a:solidFill>
                    <a:schemeClr val="tx1"/>
                  </a:solidFill>
                </a:rPr>
                <a:t>Assurance &amp; Traceability</a:t>
              </a:r>
              <a:endParaRPr lang="en-US" sz="1000" dirty="0">
                <a:solidFill>
                  <a:schemeClr val="tx1"/>
                </a:solidFill>
              </a:endParaRPr>
            </a:p>
          </p:txBody>
        </p:sp>
        <p:sp>
          <p:nvSpPr>
            <p:cNvPr id="16" name="Rectangle 40"/>
            <p:cNvSpPr/>
            <p:nvPr>
              <p:custDataLst>
                <p:tags r:id="rId9"/>
              </p:custDataLst>
            </p:nvPr>
          </p:nvSpPr>
          <p:spPr bwMode="auto">
            <a:xfrm>
              <a:off x="2732416" y="2725553"/>
              <a:ext cx="441085" cy="1092174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wrap="square" lIns="0" tIns="34285" rIns="0" bIns="34285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685515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000" dirty="0" smtClean="0">
                  <a:solidFill>
                    <a:schemeClr val="tx1"/>
                  </a:solidFill>
                </a:rPr>
                <a:t>Configuration &amp; Activation</a:t>
              </a:r>
              <a:endParaRPr lang="en-US" sz="1000" dirty="0">
                <a:solidFill>
                  <a:schemeClr val="tx1"/>
                </a:solidFill>
              </a:endParaRPr>
            </a:p>
          </p:txBody>
        </p:sp>
        <p:sp>
          <p:nvSpPr>
            <p:cNvPr id="17" name="Rectangle 41"/>
            <p:cNvSpPr/>
            <p:nvPr>
              <p:custDataLst>
                <p:tags r:id="rId10"/>
              </p:custDataLst>
            </p:nvPr>
          </p:nvSpPr>
          <p:spPr bwMode="auto">
            <a:xfrm>
              <a:off x="1751526" y="2725553"/>
              <a:ext cx="441085" cy="1092174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noFill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wrap="square" lIns="0" tIns="34285" rIns="0" bIns="34285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685515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000" dirty="0" smtClean="0">
                  <a:solidFill>
                    <a:schemeClr val="tx1"/>
                  </a:solidFill>
                </a:rPr>
                <a:t> Analytics</a:t>
              </a:r>
              <a:endParaRPr lang="en-US" sz="1000" dirty="0">
                <a:solidFill>
                  <a:schemeClr val="tx1"/>
                </a:solidFill>
              </a:endParaRPr>
            </a:p>
          </p:txBody>
        </p:sp>
        <p:sp>
          <p:nvSpPr>
            <p:cNvPr id="18" name="Rectangle 42"/>
            <p:cNvSpPr/>
            <p:nvPr>
              <p:custDataLst>
                <p:tags r:id="rId11"/>
              </p:custDataLst>
            </p:nvPr>
          </p:nvSpPr>
          <p:spPr bwMode="auto">
            <a:xfrm>
              <a:off x="1261081" y="2725553"/>
              <a:ext cx="441085" cy="1092174"/>
            </a:xfrm>
            <a:prstGeom prst="rect">
              <a:avLst/>
            </a:prstGeom>
            <a:solidFill>
              <a:schemeClr val="accent1"/>
            </a:solidFill>
            <a:ln>
              <a:noFill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wrap="square" lIns="0" tIns="34285" rIns="0" bIns="34285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685515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000" dirty="0" smtClean="0">
                  <a:solidFill>
                    <a:schemeClr val="tx1"/>
                  </a:solidFill>
                </a:rPr>
                <a:t>Federated Profile Management</a:t>
              </a:r>
              <a:endParaRPr lang="en-US" sz="1000" dirty="0">
                <a:solidFill>
                  <a:schemeClr val="tx1"/>
                </a:solidFill>
              </a:endParaRPr>
            </a:p>
          </p:txBody>
        </p:sp>
        <p:sp>
          <p:nvSpPr>
            <p:cNvPr id="19" name="Rectangle 43"/>
            <p:cNvSpPr/>
            <p:nvPr>
              <p:custDataLst>
                <p:tags r:id="rId12"/>
              </p:custDataLst>
            </p:nvPr>
          </p:nvSpPr>
          <p:spPr bwMode="auto">
            <a:xfrm>
              <a:off x="770636" y="2725553"/>
              <a:ext cx="441085" cy="1092174"/>
            </a:xfrm>
            <a:prstGeom prst="rect">
              <a:avLst/>
            </a:prstGeom>
            <a:solidFill>
              <a:schemeClr val="accent1"/>
            </a:solidFill>
            <a:ln>
              <a:noFill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wrap="square" lIns="0" tIns="34285" rIns="0" bIns="34285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685515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000" dirty="0" smtClean="0">
                  <a:solidFill>
                    <a:schemeClr val="tx1"/>
                  </a:solidFill>
                </a:rPr>
                <a:t>Federated Identity</a:t>
              </a:r>
            </a:p>
            <a:p>
              <a:pPr algn="ctr" defTabSz="685515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000" dirty="0" smtClean="0">
                  <a:solidFill>
                    <a:schemeClr val="tx1"/>
                  </a:solidFill>
                </a:rPr>
                <a:t> Management</a:t>
              </a:r>
              <a:endParaRPr lang="en-US" sz="1000" dirty="0">
                <a:solidFill>
                  <a:schemeClr val="tx1"/>
                </a:solidFill>
              </a:endParaRPr>
            </a:p>
          </p:txBody>
        </p:sp>
        <p:sp>
          <p:nvSpPr>
            <p:cNvPr id="20" name="Rectangle 44"/>
            <p:cNvSpPr/>
            <p:nvPr>
              <p:custDataLst>
                <p:tags r:id="rId13"/>
              </p:custDataLst>
            </p:nvPr>
          </p:nvSpPr>
          <p:spPr bwMode="auto">
            <a:xfrm>
              <a:off x="770636" y="1321170"/>
              <a:ext cx="4853551" cy="280854"/>
            </a:xfrm>
            <a:prstGeom prst="rect">
              <a:avLst/>
            </a:prstGeom>
            <a:solidFill>
              <a:srgbClr val="FFCC99"/>
            </a:solidFill>
            <a:ln>
              <a:noFill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wrap="square" lIns="0" tIns="34285" rIns="0" bIns="34285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685515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200" dirty="0">
                  <a:gradFill flip="none" rotWithShape="1">
                    <a:gsLst>
                      <a:gs pos="0">
                        <a:srgbClr val="000000"/>
                      </a:gs>
                      <a:gs pos="100000">
                        <a:srgbClr val="000000"/>
                      </a:gs>
                    </a:gsLst>
                    <a:lin ang="5400000" scaled="0"/>
                    <a:tileRect/>
                  </a:gradFill>
                </a:rPr>
                <a:t>Channels / Marketplace / Store</a:t>
              </a:r>
            </a:p>
          </p:txBody>
        </p:sp>
        <p:sp>
          <p:nvSpPr>
            <p:cNvPr id="21" name="Rectangle 45"/>
            <p:cNvSpPr/>
            <p:nvPr/>
          </p:nvSpPr>
          <p:spPr>
            <a:xfrm>
              <a:off x="735374" y="3946454"/>
              <a:ext cx="1219286" cy="691118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800" dirty="0" smtClean="0">
                  <a:solidFill>
                    <a:schemeClr val="tx1"/>
                  </a:solidFill>
                </a:rPr>
                <a:t>Service Domain</a:t>
              </a:r>
            </a:p>
            <a:p>
              <a:pPr algn="ctr"/>
              <a:r>
                <a:rPr lang="en-US" sz="800" dirty="0" smtClean="0">
                  <a:solidFill>
                    <a:schemeClr val="tx1"/>
                  </a:solidFill>
                </a:rPr>
                <a:t>(Public Cloud)</a:t>
              </a:r>
            </a:p>
          </p:txBody>
        </p:sp>
        <p:sp>
          <p:nvSpPr>
            <p:cNvPr id="22" name="Rectangle 46"/>
            <p:cNvSpPr/>
            <p:nvPr/>
          </p:nvSpPr>
          <p:spPr>
            <a:xfrm>
              <a:off x="1989462" y="3951953"/>
              <a:ext cx="1175904" cy="691118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800" dirty="0" smtClean="0">
                  <a:solidFill>
                    <a:schemeClr val="tx1"/>
                  </a:solidFill>
                </a:rPr>
                <a:t>Service Domain</a:t>
              </a:r>
            </a:p>
            <a:p>
              <a:pPr algn="ctr"/>
              <a:r>
                <a:rPr lang="en-US" sz="800" dirty="0" smtClean="0">
                  <a:solidFill>
                    <a:schemeClr val="tx1"/>
                  </a:solidFill>
                </a:rPr>
                <a:t>(</a:t>
              </a:r>
              <a:r>
                <a:rPr lang="en-US" sz="800" dirty="0" err="1" smtClean="0">
                  <a:solidFill>
                    <a:schemeClr val="tx1"/>
                  </a:solidFill>
                </a:rPr>
                <a:t>IaaS</a:t>
              </a:r>
              <a:r>
                <a:rPr lang="en-US" sz="800" dirty="0" smtClean="0">
                  <a:solidFill>
                    <a:schemeClr val="tx1"/>
                  </a:solidFill>
                </a:rPr>
                <a:t> / </a:t>
              </a:r>
              <a:r>
                <a:rPr lang="en-US" sz="800" dirty="0" err="1" smtClean="0">
                  <a:solidFill>
                    <a:schemeClr val="tx1"/>
                  </a:solidFill>
                </a:rPr>
                <a:t>PaaS</a:t>
              </a:r>
              <a:r>
                <a:rPr lang="en-US" sz="800" dirty="0" smtClean="0">
                  <a:solidFill>
                    <a:schemeClr val="tx1"/>
                  </a:solidFill>
                </a:rPr>
                <a:t>)</a:t>
              </a:r>
            </a:p>
          </p:txBody>
        </p:sp>
        <p:sp>
          <p:nvSpPr>
            <p:cNvPr id="23" name="Rectangle 47"/>
            <p:cNvSpPr/>
            <p:nvPr/>
          </p:nvSpPr>
          <p:spPr>
            <a:xfrm>
              <a:off x="3188497" y="3946454"/>
              <a:ext cx="1174234" cy="691118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800" dirty="0" smtClean="0">
                  <a:solidFill>
                    <a:schemeClr val="tx1"/>
                  </a:solidFill>
                </a:rPr>
                <a:t>Service Domain</a:t>
              </a:r>
            </a:p>
            <a:p>
              <a:pPr algn="ctr"/>
              <a:r>
                <a:rPr lang="en-US" sz="800" dirty="0" smtClean="0">
                  <a:solidFill>
                    <a:schemeClr val="tx1"/>
                  </a:solidFill>
                </a:rPr>
                <a:t>(Private Cloud)</a:t>
              </a:r>
            </a:p>
          </p:txBody>
        </p:sp>
        <p:sp>
          <p:nvSpPr>
            <p:cNvPr id="24" name="Rectangle 48"/>
            <p:cNvSpPr/>
            <p:nvPr/>
          </p:nvSpPr>
          <p:spPr>
            <a:xfrm>
              <a:off x="4385861" y="3946454"/>
              <a:ext cx="1197232" cy="691118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800" dirty="0" smtClean="0">
                  <a:solidFill>
                    <a:schemeClr val="bg1"/>
                  </a:solidFill>
                </a:rPr>
                <a:t>Service Domain</a:t>
              </a:r>
            </a:p>
            <a:p>
              <a:pPr algn="ctr"/>
              <a:r>
                <a:rPr lang="en-US" sz="800" dirty="0" smtClean="0">
                  <a:solidFill>
                    <a:schemeClr val="bg1"/>
                  </a:solidFill>
                </a:rPr>
                <a:t>(</a:t>
              </a:r>
              <a:r>
                <a:rPr lang="en-US" sz="800" dirty="0" err="1" smtClean="0">
                  <a:solidFill>
                    <a:schemeClr val="bg1"/>
                  </a:solidFill>
                </a:rPr>
                <a:t>CaaS</a:t>
              </a:r>
              <a:r>
                <a:rPr lang="en-US" sz="800" dirty="0" smtClean="0">
                  <a:solidFill>
                    <a:schemeClr val="bg1"/>
                  </a:solidFill>
                </a:rPr>
                <a:t> / </a:t>
              </a:r>
              <a:r>
                <a:rPr lang="en-US" sz="800" dirty="0" err="1" smtClean="0">
                  <a:solidFill>
                    <a:schemeClr val="bg1"/>
                  </a:solidFill>
                </a:rPr>
                <a:t>NaaS</a:t>
              </a:r>
              <a:r>
                <a:rPr lang="en-US" sz="800" dirty="0" smtClean="0">
                  <a:solidFill>
                    <a:schemeClr val="bg1"/>
                  </a:solidFill>
                </a:rPr>
                <a:t>)</a:t>
              </a:r>
            </a:p>
          </p:txBody>
        </p:sp>
      </p:grpSp>
      <p:grpSp>
        <p:nvGrpSpPr>
          <p:cNvPr id="29" name="Grupo 28"/>
          <p:cNvGrpSpPr/>
          <p:nvPr/>
        </p:nvGrpSpPr>
        <p:grpSpPr>
          <a:xfrm>
            <a:off x="5948680" y="1768211"/>
            <a:ext cx="2386929" cy="2813884"/>
            <a:chOff x="5989320" y="1331331"/>
            <a:chExt cx="2386929" cy="2813884"/>
          </a:xfrm>
        </p:grpSpPr>
        <p:sp>
          <p:nvSpPr>
            <p:cNvPr id="30" name="Fluxograma: Processo 29"/>
            <p:cNvSpPr/>
            <p:nvPr/>
          </p:nvSpPr>
          <p:spPr>
            <a:xfrm>
              <a:off x="5989320" y="1331331"/>
              <a:ext cx="2386929" cy="406030"/>
            </a:xfrm>
            <a:prstGeom prst="flowChartProcess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dirty="0" smtClean="0"/>
                <a:t>Data Layer</a:t>
              </a:r>
              <a:endParaRPr lang="en-US" dirty="0"/>
            </a:p>
          </p:txBody>
        </p:sp>
        <p:sp>
          <p:nvSpPr>
            <p:cNvPr id="31" name="Fluxograma: Processo 30"/>
            <p:cNvSpPr/>
            <p:nvPr/>
          </p:nvSpPr>
          <p:spPr>
            <a:xfrm>
              <a:off x="5989320" y="1812902"/>
              <a:ext cx="2386929" cy="406030"/>
            </a:xfrm>
            <a:prstGeom prst="flowChartProcess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dirty="0" smtClean="0"/>
                <a:t>Assurance</a:t>
              </a:r>
              <a:endParaRPr lang="en-US" dirty="0"/>
            </a:p>
          </p:txBody>
        </p:sp>
        <p:sp>
          <p:nvSpPr>
            <p:cNvPr id="32" name="Fluxograma: Processo 31"/>
            <p:cNvSpPr/>
            <p:nvPr/>
          </p:nvSpPr>
          <p:spPr>
            <a:xfrm>
              <a:off x="5989320" y="2294473"/>
              <a:ext cx="2386929" cy="406030"/>
            </a:xfrm>
            <a:prstGeom prst="flowChartProcess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dirty="0" smtClean="0"/>
                <a:t>e-Participation</a:t>
              </a:r>
              <a:endParaRPr lang="en-US" dirty="0"/>
            </a:p>
          </p:txBody>
        </p:sp>
        <p:sp>
          <p:nvSpPr>
            <p:cNvPr id="33" name="Fluxograma: Processo 32"/>
            <p:cNvSpPr/>
            <p:nvPr/>
          </p:nvSpPr>
          <p:spPr>
            <a:xfrm>
              <a:off x="5989320" y="3257615"/>
              <a:ext cx="2386929" cy="406030"/>
            </a:xfrm>
            <a:prstGeom prst="flowChartProcess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dirty="0" smtClean="0"/>
                <a:t>Applications</a:t>
              </a:r>
              <a:endParaRPr lang="en-US" dirty="0"/>
            </a:p>
          </p:txBody>
        </p:sp>
        <p:sp>
          <p:nvSpPr>
            <p:cNvPr id="34" name="Fluxograma: Processo 33"/>
            <p:cNvSpPr/>
            <p:nvPr/>
          </p:nvSpPr>
          <p:spPr>
            <a:xfrm>
              <a:off x="5989320" y="3739185"/>
              <a:ext cx="2386929" cy="406030"/>
            </a:xfrm>
            <a:prstGeom prst="flowChartProcess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dirty="0" smtClean="0"/>
                <a:t>Digital Services</a:t>
              </a:r>
              <a:endParaRPr lang="en-US" dirty="0"/>
            </a:p>
          </p:txBody>
        </p:sp>
        <p:sp>
          <p:nvSpPr>
            <p:cNvPr id="35" name="Fluxograma: Processo 34"/>
            <p:cNvSpPr/>
            <p:nvPr/>
          </p:nvSpPr>
          <p:spPr>
            <a:xfrm>
              <a:off x="5989320" y="2776044"/>
              <a:ext cx="2386929" cy="406030"/>
            </a:xfrm>
            <a:prstGeom prst="flowChartProcess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dirty="0" smtClean="0"/>
                <a:t>Services Catalog</a:t>
              </a:r>
              <a:endParaRPr lang="en-US" dirty="0"/>
            </a:p>
          </p:txBody>
        </p:sp>
      </p:grpSp>
      <p:grpSp>
        <p:nvGrpSpPr>
          <p:cNvPr id="36" name="Grupo 35"/>
          <p:cNvGrpSpPr/>
          <p:nvPr/>
        </p:nvGrpSpPr>
        <p:grpSpPr>
          <a:xfrm>
            <a:off x="497141" y="885157"/>
            <a:ext cx="1015223" cy="432000"/>
            <a:chOff x="957665" y="1605282"/>
            <a:chExt cx="7034335" cy="3144773"/>
          </a:xfrm>
        </p:grpSpPr>
        <p:grpSp>
          <p:nvGrpSpPr>
            <p:cNvPr id="37" name="Grupo 31"/>
            <p:cNvGrpSpPr/>
            <p:nvPr/>
          </p:nvGrpSpPr>
          <p:grpSpPr>
            <a:xfrm>
              <a:off x="1152000" y="2709668"/>
              <a:ext cx="6840000" cy="936002"/>
              <a:chOff x="1305344" y="3265841"/>
              <a:chExt cx="6962357" cy="1045122"/>
            </a:xfrm>
          </p:grpSpPr>
          <p:sp>
            <p:nvSpPr>
              <p:cNvPr id="50" name="AutoShape 9"/>
              <p:cNvSpPr>
                <a:spLocks noChangeArrowheads="1"/>
              </p:cNvSpPr>
              <p:nvPr/>
            </p:nvSpPr>
            <p:spPr bwMode="auto">
              <a:xfrm>
                <a:off x="6219322" y="3265843"/>
                <a:ext cx="2048379" cy="1045120"/>
              </a:xfrm>
              <a:prstGeom prst="homePlate">
                <a:avLst>
                  <a:gd name="adj" fmla="val 26518"/>
                </a:avLst>
              </a:prstGeom>
              <a:solidFill>
                <a:srgbClr val="EAEAEA"/>
              </a:solidFill>
              <a:ln w="9525">
                <a:solidFill>
                  <a:srgbClr val="C0C0C0"/>
                </a:solidFill>
                <a:miter lim="800000"/>
                <a:headEnd/>
                <a:tailEnd/>
              </a:ln>
            </p:spPr>
            <p:txBody>
              <a:bodyPr wrap="none" lIns="0" tIns="0" rIns="0" bIns="0" anchor="ctr"/>
              <a:lstStyle/>
              <a:p>
                <a:pPr eaLnBrk="0" hangingPunct="0"/>
                <a:endParaRPr lang="en-US" sz="900" b="0"/>
              </a:p>
            </p:txBody>
          </p:sp>
          <p:sp>
            <p:nvSpPr>
              <p:cNvPr id="51" name="AutoShape 9"/>
              <p:cNvSpPr>
                <a:spLocks noChangeArrowheads="1"/>
              </p:cNvSpPr>
              <p:nvPr/>
            </p:nvSpPr>
            <p:spPr bwMode="auto">
              <a:xfrm>
                <a:off x="4437692" y="3265842"/>
                <a:ext cx="2061079" cy="1045120"/>
              </a:xfrm>
              <a:prstGeom prst="homePlate">
                <a:avLst>
                  <a:gd name="adj" fmla="val 26518"/>
                </a:avLst>
              </a:prstGeom>
              <a:solidFill>
                <a:srgbClr val="EAEAEA"/>
              </a:solidFill>
              <a:ln w="9525">
                <a:solidFill>
                  <a:srgbClr val="C0C0C0"/>
                </a:solidFill>
                <a:miter lim="800000"/>
                <a:headEnd/>
                <a:tailEnd/>
              </a:ln>
            </p:spPr>
            <p:txBody>
              <a:bodyPr wrap="none" lIns="0" tIns="0" rIns="0" bIns="0" anchor="ctr"/>
              <a:lstStyle/>
              <a:p>
                <a:pPr eaLnBrk="0" hangingPunct="0"/>
                <a:endParaRPr lang="en-US" sz="900" b="0"/>
              </a:p>
            </p:txBody>
          </p:sp>
          <p:grpSp>
            <p:nvGrpSpPr>
              <p:cNvPr id="52" name="Group 16"/>
              <p:cNvGrpSpPr>
                <a:grpSpLocks/>
              </p:cNvGrpSpPr>
              <p:nvPr/>
            </p:nvGrpSpPr>
            <p:grpSpPr bwMode="auto">
              <a:xfrm>
                <a:off x="6279192" y="3584069"/>
                <a:ext cx="395288" cy="363538"/>
                <a:chOff x="383" y="2981"/>
                <a:chExt cx="409" cy="415"/>
              </a:xfrm>
            </p:grpSpPr>
            <p:sp>
              <p:nvSpPr>
                <p:cNvPr id="62" name="AutoShape 17"/>
                <p:cNvSpPr>
                  <a:spLocks noChangeArrowheads="1"/>
                </p:cNvSpPr>
                <p:nvPr/>
              </p:nvSpPr>
              <p:spPr bwMode="auto">
                <a:xfrm>
                  <a:off x="420" y="3198"/>
                  <a:ext cx="372" cy="198"/>
                </a:xfrm>
                <a:prstGeom prst="curvedUpArrow">
                  <a:avLst>
                    <a:gd name="adj1" fmla="val 37576"/>
                    <a:gd name="adj2" fmla="val 75152"/>
                    <a:gd name="adj3" fmla="val 33333"/>
                  </a:avLst>
                </a:prstGeom>
                <a:solidFill>
                  <a:srgbClr val="EAEAEA"/>
                </a:solidFill>
                <a:ln w="3175">
                  <a:solidFill>
                    <a:srgbClr val="969696"/>
                  </a:solidFill>
                  <a:miter lim="800000"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endParaRPr lang="en-US" sz="900"/>
                </a:p>
              </p:txBody>
            </p:sp>
            <p:sp>
              <p:nvSpPr>
                <p:cNvPr id="63" name="AutoShape 18"/>
                <p:cNvSpPr>
                  <a:spLocks noChangeArrowheads="1"/>
                </p:cNvSpPr>
                <p:nvPr/>
              </p:nvSpPr>
              <p:spPr bwMode="auto">
                <a:xfrm flipH="1" flipV="1">
                  <a:off x="383" y="2981"/>
                  <a:ext cx="372" cy="198"/>
                </a:xfrm>
                <a:prstGeom prst="curvedUpArrow">
                  <a:avLst>
                    <a:gd name="adj1" fmla="val 37576"/>
                    <a:gd name="adj2" fmla="val 75152"/>
                    <a:gd name="adj3" fmla="val 33333"/>
                  </a:avLst>
                </a:prstGeom>
                <a:solidFill>
                  <a:srgbClr val="EAEAEA"/>
                </a:solidFill>
                <a:ln w="3175">
                  <a:solidFill>
                    <a:srgbClr val="969696"/>
                  </a:solidFill>
                  <a:miter lim="800000"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endParaRPr lang="en-US" sz="900"/>
                </a:p>
              </p:txBody>
            </p:sp>
          </p:grpSp>
          <p:grpSp>
            <p:nvGrpSpPr>
              <p:cNvPr id="53" name="Grupo 28"/>
              <p:cNvGrpSpPr/>
              <p:nvPr/>
            </p:nvGrpSpPr>
            <p:grpSpPr>
              <a:xfrm>
                <a:off x="2709500" y="3265841"/>
                <a:ext cx="2016223" cy="1045120"/>
                <a:chOff x="2709500" y="3265841"/>
                <a:chExt cx="2016223" cy="1045120"/>
              </a:xfrm>
            </p:grpSpPr>
            <p:sp>
              <p:nvSpPr>
                <p:cNvPr id="55" name="AutoShape 9"/>
                <p:cNvSpPr>
                  <a:spLocks noChangeArrowheads="1"/>
                </p:cNvSpPr>
                <p:nvPr/>
              </p:nvSpPr>
              <p:spPr bwMode="auto">
                <a:xfrm>
                  <a:off x="2709500" y="3265841"/>
                  <a:ext cx="2016223" cy="1045120"/>
                </a:xfrm>
                <a:prstGeom prst="homePlate">
                  <a:avLst>
                    <a:gd name="adj" fmla="val 26518"/>
                  </a:avLst>
                </a:prstGeom>
                <a:solidFill>
                  <a:srgbClr val="EAEAEA"/>
                </a:solidFill>
                <a:ln w="9525">
                  <a:solidFill>
                    <a:srgbClr val="C0C0C0"/>
                  </a:solidFill>
                  <a:miter lim="800000"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eaLnBrk="0" hangingPunct="0"/>
                  <a:endParaRPr lang="en-US" sz="900" b="0"/>
                </a:p>
              </p:txBody>
            </p:sp>
            <p:sp>
              <p:nvSpPr>
                <p:cNvPr id="56" name="Text Box 30"/>
                <p:cNvSpPr txBox="1">
                  <a:spLocks noChangeArrowheads="1"/>
                </p:cNvSpPr>
                <p:nvPr/>
              </p:nvSpPr>
              <p:spPr bwMode="auto">
                <a:xfrm>
                  <a:off x="3611299" y="3630673"/>
                  <a:ext cx="930276" cy="154645"/>
                </a:xfrm>
                <a:prstGeom prst="rect">
                  <a:avLst/>
                </a:prstGeom>
                <a:solidFill>
                  <a:srgbClr val="EAEAE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lIns="0" tIns="0" rIns="0" bIns="0">
                  <a:spAutoFit/>
                </a:bodyPr>
                <a:lstStyle>
                  <a:lvl1pPr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  <a:ea typeface="Gulim" charset="0"/>
                      <a:cs typeface="Gulim" charset="0"/>
                    </a:defRPr>
                  </a:lvl1pPr>
                  <a:lvl2pPr marL="742950" indent="-28575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  <a:ea typeface="Gulim" charset="0"/>
                      <a:cs typeface="Gulim" charset="0"/>
                    </a:defRPr>
                  </a:lvl2pPr>
                  <a:lvl3pPr marL="11430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  <a:ea typeface="Gulim" charset="0"/>
                      <a:cs typeface="Gulim" charset="0"/>
                    </a:defRPr>
                  </a:lvl3pPr>
                  <a:lvl4pPr marL="16002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  <a:ea typeface="Gulim" charset="0"/>
                      <a:cs typeface="Gulim" charset="0"/>
                    </a:defRPr>
                  </a:lvl4pPr>
                  <a:lvl5pPr marL="20574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  <a:ea typeface="Gulim" charset="0"/>
                      <a:cs typeface="Gulim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  <a:ea typeface="Gulim" charset="0"/>
                      <a:cs typeface="Gulim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  <a:ea typeface="Gulim" charset="0"/>
                      <a:cs typeface="Gulim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  <a:ea typeface="Gulim" charset="0"/>
                      <a:cs typeface="Gulim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  <a:ea typeface="Gulim" charset="0"/>
                      <a:cs typeface="Gulim" charset="0"/>
                    </a:defRPr>
                  </a:lvl9pPr>
                </a:lstStyle>
                <a:p>
                  <a:endParaRPr lang="en-US" sz="900"/>
                </a:p>
              </p:txBody>
            </p:sp>
            <p:cxnSp>
              <p:nvCxnSpPr>
                <p:cNvPr id="57" name="Straight Connector 18"/>
                <p:cNvCxnSpPr>
                  <a:endCxn id="55" idx="3"/>
                </p:cNvCxnSpPr>
                <p:nvPr/>
              </p:nvCxnSpPr>
              <p:spPr>
                <a:xfrm flipV="1">
                  <a:off x="3033536" y="3788401"/>
                  <a:ext cx="1692187" cy="14315"/>
                </a:xfrm>
                <a:prstGeom prst="line">
                  <a:avLst/>
                </a:prstGeom>
                <a:ln w="3175" cmpd="sng">
                  <a:solidFill>
                    <a:schemeClr val="bg1">
                      <a:lumMod val="75000"/>
                    </a:schemeClr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58" name="AutoShape 29"/>
                <p:cNvSpPr>
                  <a:spLocks noChangeArrowheads="1"/>
                </p:cNvSpPr>
                <p:nvPr/>
              </p:nvSpPr>
              <p:spPr bwMode="auto">
                <a:xfrm>
                  <a:off x="3152135" y="3622693"/>
                  <a:ext cx="254000" cy="100013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969696"/>
                </a:solidFill>
                <a:ln w="9525">
                  <a:solidFill>
                    <a:srgbClr val="5F5F5F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sz="900"/>
                </a:p>
              </p:txBody>
            </p:sp>
            <p:sp>
              <p:nvSpPr>
                <p:cNvPr id="59" name="AutoShape 30"/>
                <p:cNvSpPr>
                  <a:spLocks noChangeArrowheads="1"/>
                </p:cNvSpPr>
                <p:nvPr/>
              </p:nvSpPr>
              <p:spPr bwMode="auto">
                <a:xfrm flipV="1">
                  <a:off x="3153723" y="3882721"/>
                  <a:ext cx="254000" cy="100012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DDDDDD"/>
                </a:solidFill>
                <a:ln w="9525">
                  <a:solidFill>
                    <a:srgbClr val="5F5F5F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sz="900"/>
                </a:p>
              </p:txBody>
            </p:sp>
            <p:sp>
              <p:nvSpPr>
                <p:cNvPr id="60" name="AutoShape 31"/>
                <p:cNvSpPr>
                  <a:spLocks noChangeArrowheads="1"/>
                </p:cNvSpPr>
                <p:nvPr/>
              </p:nvSpPr>
              <p:spPr bwMode="auto">
                <a:xfrm>
                  <a:off x="4271323" y="3622694"/>
                  <a:ext cx="254000" cy="100012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DDDDDD"/>
                </a:solidFill>
                <a:ln w="9525">
                  <a:solidFill>
                    <a:srgbClr val="5F5F5F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sz="900"/>
                </a:p>
              </p:txBody>
            </p:sp>
            <p:sp>
              <p:nvSpPr>
                <p:cNvPr id="61" name="AutoShape 32"/>
                <p:cNvSpPr>
                  <a:spLocks noChangeArrowheads="1"/>
                </p:cNvSpPr>
                <p:nvPr/>
              </p:nvSpPr>
              <p:spPr bwMode="auto">
                <a:xfrm flipV="1">
                  <a:off x="4272910" y="3882720"/>
                  <a:ext cx="254000" cy="100013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969696"/>
                </a:solidFill>
                <a:ln w="9525">
                  <a:solidFill>
                    <a:srgbClr val="5F5F5F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sz="900"/>
                </a:p>
              </p:txBody>
            </p:sp>
          </p:grpSp>
          <p:sp>
            <p:nvSpPr>
              <p:cNvPr id="54" name="AutoShape 9"/>
              <p:cNvSpPr>
                <a:spLocks noChangeArrowheads="1"/>
              </p:cNvSpPr>
              <p:nvPr/>
            </p:nvSpPr>
            <p:spPr bwMode="auto">
              <a:xfrm>
                <a:off x="1305344" y="3265842"/>
                <a:ext cx="1692187" cy="1045121"/>
              </a:xfrm>
              <a:prstGeom prst="homePlate">
                <a:avLst>
                  <a:gd name="adj" fmla="val 26518"/>
                </a:avLst>
              </a:prstGeom>
              <a:solidFill>
                <a:srgbClr val="EAEAEA"/>
              </a:solidFill>
              <a:ln w="9525">
                <a:solidFill>
                  <a:srgbClr val="C0C0C0"/>
                </a:solidFill>
                <a:miter lim="800000"/>
                <a:headEnd/>
                <a:tailEnd/>
              </a:ln>
            </p:spPr>
            <p:txBody>
              <a:bodyPr wrap="none" lIns="0" tIns="0" rIns="0" bIns="0" anchor="ctr"/>
              <a:lstStyle/>
              <a:p>
                <a:pPr algn="ctr" eaLnBrk="0" hangingPunct="0"/>
                <a:endParaRPr lang="en-US" sz="1600" b="1" dirty="0"/>
              </a:p>
            </p:txBody>
          </p:sp>
        </p:grpSp>
        <p:grpSp>
          <p:nvGrpSpPr>
            <p:cNvPr id="38" name="Grupo 37"/>
            <p:cNvGrpSpPr/>
            <p:nvPr/>
          </p:nvGrpSpPr>
          <p:grpSpPr>
            <a:xfrm>
              <a:off x="957665" y="1605282"/>
              <a:ext cx="7034334" cy="432000"/>
              <a:chOff x="957665" y="1300482"/>
              <a:chExt cx="5946893" cy="432000"/>
            </a:xfrm>
          </p:grpSpPr>
          <p:sp>
            <p:nvSpPr>
              <p:cNvPr id="48" name="Pentágono 47"/>
              <p:cNvSpPr/>
              <p:nvPr/>
            </p:nvSpPr>
            <p:spPr>
              <a:xfrm>
                <a:off x="1178305" y="1300482"/>
                <a:ext cx="5726253" cy="432000"/>
              </a:xfrm>
              <a:prstGeom prst="homePlate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20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49" name="Elipse 48"/>
              <p:cNvSpPr/>
              <p:nvPr/>
            </p:nvSpPr>
            <p:spPr>
              <a:xfrm>
                <a:off x="957665" y="1336482"/>
                <a:ext cx="304347" cy="360000"/>
              </a:xfrm>
              <a:prstGeom prst="ellipse">
                <a:avLst/>
              </a:prstGeom>
              <a:solidFill>
                <a:srgbClr val="0070C0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</p:grpSp>
        <p:grpSp>
          <p:nvGrpSpPr>
            <p:cNvPr id="39" name="Grupo 38"/>
            <p:cNvGrpSpPr/>
            <p:nvPr/>
          </p:nvGrpSpPr>
          <p:grpSpPr>
            <a:xfrm>
              <a:off x="2322476" y="2160583"/>
              <a:ext cx="5669523" cy="432000"/>
              <a:chOff x="2582435" y="3602851"/>
              <a:chExt cx="4763245" cy="432000"/>
            </a:xfrm>
          </p:grpSpPr>
          <p:sp>
            <p:nvSpPr>
              <p:cNvPr id="46" name="Pentágono 45"/>
              <p:cNvSpPr/>
              <p:nvPr/>
            </p:nvSpPr>
            <p:spPr>
              <a:xfrm>
                <a:off x="2774287" y="3602851"/>
                <a:ext cx="4571393" cy="432000"/>
              </a:xfrm>
              <a:prstGeom prst="homePlate">
                <a:avLst/>
              </a:prstGeom>
              <a:solidFill>
                <a:schemeClr val="accent2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47" name="Elipse 46"/>
              <p:cNvSpPr/>
              <p:nvPr/>
            </p:nvSpPr>
            <p:spPr>
              <a:xfrm>
                <a:off x="2582435" y="3638851"/>
                <a:ext cx="302454" cy="360000"/>
              </a:xfrm>
              <a:prstGeom prst="ellipse">
                <a:avLst/>
              </a:prstGeom>
              <a:solidFill>
                <a:srgbClr val="0070C0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</p:grpSp>
        <p:grpSp>
          <p:nvGrpSpPr>
            <p:cNvPr id="40" name="Grupo 39"/>
            <p:cNvGrpSpPr/>
            <p:nvPr/>
          </p:nvGrpSpPr>
          <p:grpSpPr>
            <a:xfrm>
              <a:off x="2241333" y="3813811"/>
              <a:ext cx="2880211" cy="461327"/>
              <a:chOff x="2322476" y="1889300"/>
              <a:chExt cx="2880211" cy="461327"/>
            </a:xfrm>
          </p:grpSpPr>
          <p:sp>
            <p:nvSpPr>
              <p:cNvPr id="44" name="Pentágono 43"/>
              <p:cNvSpPr/>
              <p:nvPr/>
            </p:nvSpPr>
            <p:spPr>
              <a:xfrm>
                <a:off x="2531478" y="1918627"/>
                <a:ext cx="2671209" cy="432000"/>
              </a:xfrm>
              <a:prstGeom prst="homePlate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45" name="Elipse 44"/>
              <p:cNvSpPr/>
              <p:nvPr/>
            </p:nvSpPr>
            <p:spPr>
              <a:xfrm>
                <a:off x="2322476" y="1889300"/>
                <a:ext cx="360000" cy="360000"/>
              </a:xfrm>
              <a:prstGeom prst="ellipse">
                <a:avLst/>
              </a:prstGeom>
              <a:solidFill>
                <a:srgbClr val="0070C0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</p:grpSp>
        <p:grpSp>
          <p:nvGrpSpPr>
            <p:cNvPr id="41" name="Grupo 40"/>
            <p:cNvGrpSpPr/>
            <p:nvPr/>
          </p:nvGrpSpPr>
          <p:grpSpPr>
            <a:xfrm>
              <a:off x="3830623" y="4318055"/>
              <a:ext cx="4161377" cy="432000"/>
              <a:chOff x="3830623" y="4196135"/>
              <a:chExt cx="4161377" cy="432000"/>
            </a:xfrm>
          </p:grpSpPr>
          <p:sp>
            <p:nvSpPr>
              <p:cNvPr id="42" name="Pentágono 41"/>
              <p:cNvSpPr/>
              <p:nvPr/>
            </p:nvSpPr>
            <p:spPr>
              <a:xfrm>
                <a:off x="4067414" y="4196135"/>
                <a:ext cx="3924586" cy="432000"/>
              </a:xfrm>
              <a:prstGeom prst="homePlate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43" name="Elipse 42"/>
              <p:cNvSpPr/>
              <p:nvPr/>
            </p:nvSpPr>
            <p:spPr>
              <a:xfrm>
                <a:off x="3830623" y="4232135"/>
                <a:ext cx="360000" cy="360000"/>
              </a:xfrm>
              <a:prstGeom prst="ellipse">
                <a:avLst/>
              </a:prstGeom>
              <a:solidFill>
                <a:srgbClr val="0070C0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39704702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Enablement Platform</a:t>
            </a:r>
          </a:p>
        </p:txBody>
      </p:sp>
      <p:sp>
        <p:nvSpPr>
          <p:cNvPr id="3" name="Espaço Reservado para Texto 1"/>
          <p:cNvSpPr txBox="1">
            <a:spLocks/>
          </p:cNvSpPr>
          <p:nvPr/>
        </p:nvSpPr>
        <p:spPr>
          <a:xfrm>
            <a:off x="2590799" y="1063229"/>
            <a:ext cx="6096001" cy="42864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2000" dirty="0" smtClean="0">
                <a:solidFill>
                  <a:schemeClr val="accent6"/>
                </a:solidFill>
              </a:rPr>
              <a:t>Step 2 – Águas de São Pedro Case</a:t>
            </a:r>
            <a:endParaRPr lang="en-US" sz="2000" dirty="0">
              <a:solidFill>
                <a:schemeClr val="accent6"/>
              </a:solidFill>
            </a:endParaRPr>
          </a:p>
        </p:txBody>
      </p:sp>
      <p:grpSp>
        <p:nvGrpSpPr>
          <p:cNvPr id="4" name="Grupo 3"/>
          <p:cNvGrpSpPr/>
          <p:nvPr/>
        </p:nvGrpSpPr>
        <p:grpSpPr>
          <a:xfrm>
            <a:off x="1385481" y="1608592"/>
            <a:ext cx="6466176" cy="3208717"/>
            <a:chOff x="1785759" y="1241844"/>
            <a:chExt cx="6559314" cy="3534826"/>
          </a:xfrm>
        </p:grpSpPr>
        <p:sp>
          <p:nvSpPr>
            <p:cNvPr id="5" name="Retângulo 4"/>
            <p:cNvSpPr/>
            <p:nvPr/>
          </p:nvSpPr>
          <p:spPr>
            <a:xfrm>
              <a:off x="1785759" y="3552670"/>
              <a:ext cx="5265951" cy="1224000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r>
                <a:rPr lang="en-US" sz="1400" b="1" dirty="0" smtClean="0">
                  <a:solidFill>
                    <a:schemeClr val="bg1"/>
                  </a:solidFill>
                </a:rPr>
                <a:t>Digital Services</a:t>
              </a:r>
            </a:p>
          </p:txBody>
        </p:sp>
        <p:sp>
          <p:nvSpPr>
            <p:cNvPr id="6" name="Retângulo 5"/>
            <p:cNvSpPr/>
            <p:nvPr/>
          </p:nvSpPr>
          <p:spPr>
            <a:xfrm>
              <a:off x="1785760" y="1272325"/>
              <a:ext cx="5265950" cy="1145755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r>
                <a:rPr lang="en-US" sz="1400" b="1" smtClean="0">
                  <a:solidFill>
                    <a:schemeClr val="bg1"/>
                  </a:solidFill>
                </a:rPr>
                <a:t>APPs</a:t>
              </a:r>
            </a:p>
          </p:txBody>
        </p:sp>
        <p:grpSp>
          <p:nvGrpSpPr>
            <p:cNvPr id="7" name="Grupo 17"/>
            <p:cNvGrpSpPr/>
            <p:nvPr/>
          </p:nvGrpSpPr>
          <p:grpSpPr>
            <a:xfrm>
              <a:off x="3612968" y="3896602"/>
              <a:ext cx="1620000" cy="844468"/>
              <a:chOff x="5919680" y="3852302"/>
              <a:chExt cx="1620000" cy="844468"/>
            </a:xfrm>
          </p:grpSpPr>
          <p:sp>
            <p:nvSpPr>
              <p:cNvPr id="32" name="Retângulo 31"/>
              <p:cNvSpPr/>
              <p:nvPr/>
            </p:nvSpPr>
            <p:spPr>
              <a:xfrm>
                <a:off x="5919680" y="3852302"/>
                <a:ext cx="1620000" cy="787427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3"/>
              </a:lnRef>
              <a:fillRef idx="1">
                <a:schemeClr val="lt1"/>
              </a:fillRef>
              <a:effectRef idx="0">
                <a:schemeClr val="accent3"/>
              </a:effectRef>
              <a:fontRef idx="minor">
                <a:schemeClr val="dk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r>
                  <a:rPr lang="en-US" sz="1400" b="1" dirty="0" smtClean="0"/>
                  <a:t>Smart Light</a:t>
                </a:r>
              </a:p>
            </p:txBody>
          </p:sp>
          <p:pic>
            <p:nvPicPr>
              <p:cNvPr id="33" name="Imagem 32" descr="download (1).png"/>
              <p:cNvPicPr>
                <a:picLocks noChangeAspect="1"/>
              </p:cNvPicPr>
              <p:nvPr/>
            </p:nvPicPr>
            <p:blipFill>
              <a:blip r:embed="rId2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>
              <a:xfrm>
                <a:off x="6375970" y="4058293"/>
                <a:ext cx="707421" cy="638477"/>
              </a:xfrm>
              <a:prstGeom prst="rect">
                <a:avLst/>
              </a:prstGeom>
              <a:ln>
                <a:noFill/>
              </a:ln>
            </p:spPr>
          </p:pic>
        </p:grpSp>
        <p:grpSp>
          <p:nvGrpSpPr>
            <p:cNvPr id="8" name="Grupo 26"/>
            <p:cNvGrpSpPr/>
            <p:nvPr/>
          </p:nvGrpSpPr>
          <p:grpSpPr>
            <a:xfrm>
              <a:off x="2379583" y="1567953"/>
              <a:ext cx="4198076" cy="609685"/>
              <a:chOff x="2018628" y="1457497"/>
              <a:chExt cx="4198076" cy="609685"/>
            </a:xfrm>
          </p:grpSpPr>
          <p:pic>
            <p:nvPicPr>
              <p:cNvPr id="28" name="Espaço Reservado para Conteúdo 10" descr="Imagem1.png"/>
              <p:cNvPicPr>
                <a:picLocks noChangeAspect="1"/>
              </p:cNvPicPr>
              <p:nvPr/>
            </p:nvPicPr>
            <p:blipFill>
              <a:blip r:embed="rId3" cstate="print"/>
              <a:stretch>
                <a:fillRect/>
              </a:stretch>
            </p:blipFill>
            <p:spPr>
              <a:xfrm>
                <a:off x="3461892" y="1457497"/>
                <a:ext cx="508974" cy="582120"/>
              </a:xfrm>
              <a:prstGeom prst="rect">
                <a:avLst/>
              </a:prstGeom>
            </p:spPr>
          </p:pic>
          <p:pic>
            <p:nvPicPr>
              <p:cNvPr id="29" name="Imagem 28" descr="Imagem3.png"/>
              <p:cNvPicPr>
                <a:picLocks noChangeAspect="1"/>
              </p:cNvPicPr>
              <p:nvPr/>
            </p:nvPicPr>
            <p:blipFill>
              <a:blip r:embed="rId4" cstate="print"/>
              <a:stretch>
                <a:fillRect/>
              </a:stretch>
            </p:blipFill>
            <p:spPr>
              <a:xfrm>
                <a:off x="4225998" y="1503887"/>
                <a:ext cx="687678" cy="454086"/>
              </a:xfrm>
              <a:prstGeom prst="rect">
                <a:avLst/>
              </a:prstGeom>
            </p:spPr>
          </p:pic>
          <p:pic>
            <p:nvPicPr>
              <p:cNvPr id="30" name="Imagem 29" descr="Imagem2.png"/>
              <p:cNvPicPr>
                <a:picLocks noChangeAspect="1"/>
              </p:cNvPicPr>
              <p:nvPr/>
            </p:nvPicPr>
            <p:blipFill>
              <a:blip r:embed="rId5" cstate="print"/>
              <a:srcRect/>
              <a:stretch>
                <a:fillRect/>
              </a:stretch>
            </p:blipFill>
            <p:spPr>
              <a:xfrm>
                <a:off x="2018628" y="1507811"/>
                <a:ext cx="1188132" cy="481492"/>
              </a:xfrm>
              <a:prstGeom prst="rect">
                <a:avLst/>
              </a:prstGeom>
            </p:spPr>
          </p:pic>
          <p:pic>
            <p:nvPicPr>
              <p:cNvPr id="31" name="Imagem 30" descr="informar.png"/>
              <p:cNvPicPr>
                <a:picLocks noChangeAspect="1"/>
              </p:cNvPicPr>
              <p:nvPr/>
            </p:nvPicPr>
            <p:blipFill>
              <a:blip r:embed="rId6" cstate="print"/>
              <a:stretch>
                <a:fillRect/>
              </a:stretch>
            </p:blipFill>
            <p:spPr>
              <a:xfrm>
                <a:off x="5168808" y="1457497"/>
                <a:ext cx="1047896" cy="609685"/>
              </a:xfrm>
              <a:prstGeom prst="rect">
                <a:avLst/>
              </a:prstGeom>
            </p:spPr>
          </p:pic>
        </p:grpSp>
        <p:grpSp>
          <p:nvGrpSpPr>
            <p:cNvPr id="9" name="Grupo 8"/>
            <p:cNvGrpSpPr/>
            <p:nvPr/>
          </p:nvGrpSpPr>
          <p:grpSpPr>
            <a:xfrm>
              <a:off x="1878897" y="3891255"/>
              <a:ext cx="1620000" cy="787427"/>
              <a:chOff x="3263433" y="3852302"/>
              <a:chExt cx="1620000" cy="787427"/>
            </a:xfrm>
          </p:grpSpPr>
          <p:sp>
            <p:nvSpPr>
              <p:cNvPr id="26" name="Retângulo 25"/>
              <p:cNvSpPr/>
              <p:nvPr/>
            </p:nvSpPr>
            <p:spPr>
              <a:xfrm>
                <a:off x="3263433" y="3852302"/>
                <a:ext cx="1620000" cy="787427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3"/>
              </a:lnRef>
              <a:fillRef idx="1">
                <a:schemeClr val="lt1"/>
              </a:fillRef>
              <a:effectRef idx="0">
                <a:schemeClr val="accent3"/>
              </a:effectRef>
              <a:fontRef idx="minor">
                <a:schemeClr val="dk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r>
                  <a:rPr lang="en-US" sz="1400" b="1" dirty="0" err="1" smtClean="0"/>
                  <a:t>Surveilance</a:t>
                </a:r>
                <a:endParaRPr lang="en-US" sz="1400" b="1" dirty="0" smtClean="0"/>
              </a:p>
            </p:txBody>
          </p:sp>
          <p:pic>
            <p:nvPicPr>
              <p:cNvPr id="27" name="Imagem 26" descr="download (5).jpg"/>
              <p:cNvPicPr>
                <a:picLocks noChangeAspect="1"/>
              </p:cNvPicPr>
              <p:nvPr/>
            </p:nvPicPr>
            <p:blipFill>
              <a:blip r:embed="rId7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>
              <a:xfrm>
                <a:off x="3831475" y="4116177"/>
                <a:ext cx="483916" cy="486077"/>
              </a:xfrm>
              <a:prstGeom prst="rect">
                <a:avLst/>
              </a:prstGeom>
              <a:ln>
                <a:noFill/>
              </a:ln>
            </p:spPr>
          </p:pic>
        </p:grpSp>
        <p:grpSp>
          <p:nvGrpSpPr>
            <p:cNvPr id="10" name="Grupo 18"/>
            <p:cNvGrpSpPr/>
            <p:nvPr/>
          </p:nvGrpSpPr>
          <p:grpSpPr>
            <a:xfrm>
              <a:off x="5347039" y="3891255"/>
              <a:ext cx="1620000" cy="787427"/>
              <a:chOff x="5705024" y="3720465"/>
              <a:chExt cx="1620000" cy="787427"/>
            </a:xfrm>
          </p:grpSpPr>
          <p:sp>
            <p:nvSpPr>
              <p:cNvPr id="24" name="Retângulo 23"/>
              <p:cNvSpPr/>
              <p:nvPr/>
            </p:nvSpPr>
            <p:spPr>
              <a:xfrm>
                <a:off x="5705024" y="3720465"/>
                <a:ext cx="1620000" cy="787427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3"/>
              </a:lnRef>
              <a:fillRef idx="1">
                <a:schemeClr val="lt1"/>
              </a:fillRef>
              <a:effectRef idx="0">
                <a:schemeClr val="accent3"/>
              </a:effectRef>
              <a:fontRef idx="minor">
                <a:schemeClr val="dk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r>
                  <a:rPr lang="en-US" sz="1400" b="1" dirty="0" smtClean="0"/>
                  <a:t>Smart Parking</a:t>
                </a:r>
              </a:p>
            </p:txBody>
          </p:sp>
          <p:pic>
            <p:nvPicPr>
              <p:cNvPr id="25" name="Imagem 24" descr="download (1).png"/>
              <p:cNvPicPr>
                <a:picLocks noChangeAspect="1"/>
              </p:cNvPicPr>
              <p:nvPr/>
            </p:nvPicPr>
            <p:blipFill>
              <a:blip r:embed="rId2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>
              <a:xfrm>
                <a:off x="6161314" y="3856819"/>
                <a:ext cx="707421" cy="638477"/>
              </a:xfrm>
              <a:prstGeom prst="rect">
                <a:avLst/>
              </a:prstGeom>
              <a:ln>
                <a:noFill/>
              </a:ln>
            </p:spPr>
          </p:pic>
        </p:grpSp>
        <p:sp>
          <p:nvSpPr>
            <p:cNvPr id="11" name="Retângulo 10"/>
            <p:cNvSpPr/>
            <p:nvPr/>
          </p:nvSpPr>
          <p:spPr>
            <a:xfrm>
              <a:off x="1785759" y="2445662"/>
              <a:ext cx="5265949" cy="10800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r>
                <a:rPr lang="en-US" sz="1400" b="1" dirty="0" smtClean="0">
                  <a:solidFill>
                    <a:schemeClr val="bg1"/>
                  </a:solidFill>
                </a:rPr>
                <a:t>Data Layer</a:t>
              </a:r>
            </a:p>
          </p:txBody>
        </p:sp>
        <p:pic>
          <p:nvPicPr>
            <p:cNvPr id="12" name="Picture 2" descr="http://fiadopt-project.eu/wp-content/uploads/2014/08/fiware1.png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1914580" y="2801220"/>
              <a:ext cx="1788710" cy="57922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</p:pic>
        <p:grpSp>
          <p:nvGrpSpPr>
            <p:cNvPr id="13" name="Grupo 24"/>
            <p:cNvGrpSpPr/>
            <p:nvPr/>
          </p:nvGrpSpPr>
          <p:grpSpPr>
            <a:xfrm rot="16200000">
              <a:off x="6153400" y="2518916"/>
              <a:ext cx="3468746" cy="914601"/>
              <a:chOff x="5545589" y="1715041"/>
              <a:chExt cx="2005254" cy="914601"/>
            </a:xfrm>
            <a:solidFill>
              <a:schemeClr val="accent2"/>
            </a:solidFill>
          </p:grpSpPr>
          <p:sp>
            <p:nvSpPr>
              <p:cNvPr id="22" name="Retângulo 21"/>
              <p:cNvSpPr/>
              <p:nvPr/>
            </p:nvSpPr>
            <p:spPr>
              <a:xfrm>
                <a:off x="5545589" y="1715041"/>
                <a:ext cx="2005254" cy="914601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r>
                  <a:rPr lang="en-US" sz="1400" b="1" smtClean="0">
                    <a:solidFill>
                      <a:schemeClr val="bg1"/>
                    </a:solidFill>
                  </a:rPr>
                  <a:t>Assurance</a:t>
                </a:r>
              </a:p>
            </p:txBody>
          </p:sp>
          <p:pic>
            <p:nvPicPr>
              <p:cNvPr id="23" name="Imagem 22"/>
              <p:cNvPicPr>
                <a:picLocks noChangeAspect="1"/>
              </p:cNvPicPr>
              <p:nvPr/>
            </p:nvPicPr>
            <p:blipFill rotWithShape="1">
              <a:blip r:embed="rId9" cstate="screen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/>
            </p:blipFill>
            <p:spPr>
              <a:xfrm>
                <a:off x="5623249" y="1970893"/>
                <a:ext cx="874864" cy="372829"/>
              </a:xfrm>
              <a:prstGeom prst="rect">
                <a:avLst/>
              </a:prstGeom>
              <a:grpFill/>
              <a:ln>
                <a:noFill/>
              </a:ln>
            </p:spPr>
          </p:pic>
        </p:grpSp>
        <p:cxnSp>
          <p:nvCxnSpPr>
            <p:cNvPr id="14" name="Conector angulado 13"/>
            <p:cNvCxnSpPr>
              <a:stCxn id="26" idx="0"/>
              <a:endCxn id="11" idx="2"/>
            </p:cNvCxnSpPr>
            <p:nvPr/>
          </p:nvCxnSpPr>
          <p:spPr>
            <a:xfrm rot="5400000" flipH="1" flipV="1">
              <a:off x="3371019" y="2843541"/>
              <a:ext cx="365593" cy="1729837"/>
            </a:xfrm>
            <a:prstGeom prst="bentConnector3">
              <a:avLst>
                <a:gd name="adj1" fmla="val 50000"/>
              </a:avLst>
            </a:prstGeom>
            <a:ln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Conector angulado 14"/>
            <p:cNvCxnSpPr>
              <a:stCxn id="32" idx="0"/>
              <a:endCxn id="11" idx="2"/>
            </p:cNvCxnSpPr>
            <p:nvPr/>
          </p:nvCxnSpPr>
          <p:spPr>
            <a:xfrm rot="16200000" flipV="1">
              <a:off x="4235381" y="3709015"/>
              <a:ext cx="370940" cy="4234"/>
            </a:xfrm>
            <a:prstGeom prst="bentConnector3">
              <a:avLst>
                <a:gd name="adj1" fmla="val 50000"/>
              </a:avLst>
            </a:prstGeom>
            <a:ln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Conector angulado 15"/>
            <p:cNvCxnSpPr>
              <a:stCxn id="24" idx="0"/>
              <a:endCxn id="11" idx="2"/>
            </p:cNvCxnSpPr>
            <p:nvPr/>
          </p:nvCxnSpPr>
          <p:spPr>
            <a:xfrm rot="16200000" flipV="1">
              <a:off x="5105091" y="2839306"/>
              <a:ext cx="365593" cy="1738305"/>
            </a:xfrm>
            <a:prstGeom prst="bentConnector3">
              <a:avLst>
                <a:gd name="adj1" fmla="val 50000"/>
              </a:avLst>
            </a:prstGeom>
            <a:ln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Conector de seta reta 16"/>
            <p:cNvCxnSpPr>
              <a:stCxn id="11" idx="3"/>
              <a:endCxn id="22" idx="0"/>
            </p:cNvCxnSpPr>
            <p:nvPr/>
          </p:nvCxnSpPr>
          <p:spPr>
            <a:xfrm flipV="1">
              <a:off x="7051708" y="2976217"/>
              <a:ext cx="378765" cy="9445"/>
            </a:xfrm>
            <a:prstGeom prst="straightConnector1">
              <a:avLst/>
            </a:prstGeom>
            <a:ln>
              <a:headEnd type="arrow"/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18" name="Picture 10" descr="ESRI TM Forum"/>
            <p:cNvPicPr>
              <a:picLocks noChangeAspect="1" noChangeArrowheads="1"/>
            </p:cNvPicPr>
            <p:nvPr/>
          </p:nvPicPr>
          <p:blipFill>
            <a:blip r:embed="rId10" cstate="print"/>
            <a:srcRect/>
            <a:stretch>
              <a:fillRect/>
            </a:stretch>
          </p:blipFill>
          <p:spPr bwMode="auto">
            <a:xfrm rot="16200000">
              <a:off x="7278430" y="2024630"/>
              <a:ext cx="1161836" cy="429587"/>
            </a:xfrm>
            <a:prstGeom prst="rect">
              <a:avLst/>
            </a:prstGeom>
            <a:noFill/>
          </p:spPr>
        </p:pic>
        <p:pic>
          <p:nvPicPr>
            <p:cNvPr id="19" name="Imagem 18"/>
            <p:cNvPicPr>
              <a:picLocks noChangeAspect="1"/>
            </p:cNvPicPr>
            <p:nvPr/>
          </p:nvPicPr>
          <p:blipFill rotWithShape="1">
            <a:blip r:embed="rId9" cstate="screen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3762297" y="2856834"/>
              <a:ext cx="1971230" cy="4680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</p:pic>
        <p:pic>
          <p:nvPicPr>
            <p:cNvPr id="20" name="Picture 10" descr="ESRI TM Forum"/>
            <p:cNvPicPr>
              <a:picLocks noChangeAspect="1" noChangeArrowheads="1"/>
            </p:cNvPicPr>
            <p:nvPr/>
          </p:nvPicPr>
          <p:blipFill>
            <a:blip r:embed="rId10" cstate="print"/>
            <a:srcRect/>
            <a:stretch>
              <a:fillRect/>
            </a:stretch>
          </p:blipFill>
          <p:spPr bwMode="auto">
            <a:xfrm>
              <a:off x="5733527" y="2865513"/>
              <a:ext cx="1161836" cy="429587"/>
            </a:xfrm>
            <a:prstGeom prst="rect">
              <a:avLst/>
            </a:prstGeom>
            <a:noFill/>
          </p:spPr>
        </p:pic>
        <p:cxnSp>
          <p:nvCxnSpPr>
            <p:cNvPr id="21" name="Conector de seta reta 20"/>
            <p:cNvCxnSpPr/>
            <p:nvPr/>
          </p:nvCxnSpPr>
          <p:spPr>
            <a:xfrm flipV="1">
              <a:off x="7051707" y="1821995"/>
              <a:ext cx="378765" cy="9445"/>
            </a:xfrm>
            <a:prstGeom prst="straightConnector1">
              <a:avLst/>
            </a:prstGeom>
            <a:ln>
              <a:headEnd type="arrow"/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34" name="Picture 19" descr="http://jzatl9bhu31rarj15x610nk9.wpengine.netdna-cdn.com/wp-content/uploads/2014/01/ISPM-190x56.png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018" y="874003"/>
            <a:ext cx="1465713" cy="43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1022786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Digital Services Catalog</a:t>
            </a:r>
            <a:endParaRPr lang="en-US" dirty="0"/>
          </a:p>
        </p:txBody>
      </p:sp>
      <p:sp>
        <p:nvSpPr>
          <p:cNvPr id="3" name="Espaço Reservado para Texto 1"/>
          <p:cNvSpPr txBox="1">
            <a:spLocks/>
          </p:cNvSpPr>
          <p:nvPr/>
        </p:nvSpPr>
        <p:spPr>
          <a:xfrm>
            <a:off x="2590800" y="1072135"/>
            <a:ext cx="6096000" cy="42864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2000" smtClean="0">
                <a:solidFill>
                  <a:schemeClr val="accent6"/>
                </a:solidFill>
              </a:rPr>
              <a:t>Step 3 – Filling and Using the Service Catalog</a:t>
            </a:r>
            <a:endParaRPr lang="en-US" sz="2000" dirty="0">
              <a:solidFill>
                <a:schemeClr val="accent6"/>
              </a:solidFill>
            </a:endParaRPr>
          </a:p>
        </p:txBody>
      </p:sp>
      <p:grpSp>
        <p:nvGrpSpPr>
          <p:cNvPr id="4" name="Grupo 3"/>
          <p:cNvGrpSpPr/>
          <p:nvPr/>
        </p:nvGrpSpPr>
        <p:grpSpPr>
          <a:xfrm>
            <a:off x="1018998" y="1899417"/>
            <a:ext cx="6923124" cy="2590800"/>
            <a:chOff x="422556" y="1574297"/>
            <a:chExt cx="6923124" cy="2590800"/>
          </a:xfrm>
        </p:grpSpPr>
        <p:sp>
          <p:nvSpPr>
            <p:cNvPr id="5" name="Retângulo de cantos arredondados 4"/>
            <p:cNvSpPr/>
            <p:nvPr/>
          </p:nvSpPr>
          <p:spPr>
            <a:xfrm>
              <a:off x="690880" y="2295657"/>
              <a:ext cx="2651760" cy="1148080"/>
            </a:xfrm>
            <a:prstGeom prst="round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b="1" dirty="0" smtClean="0"/>
                <a:t>Digital Services Catalog</a:t>
              </a:r>
              <a:endParaRPr lang="en-US" sz="2000" b="1" dirty="0"/>
            </a:p>
          </p:txBody>
        </p:sp>
        <p:sp>
          <p:nvSpPr>
            <p:cNvPr id="6" name="Pentágono 5"/>
            <p:cNvSpPr/>
            <p:nvPr/>
          </p:nvSpPr>
          <p:spPr>
            <a:xfrm>
              <a:off x="3881120" y="1574297"/>
              <a:ext cx="3464560" cy="721360"/>
            </a:xfrm>
            <a:prstGeom prst="homePlat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b="1" dirty="0" smtClean="0"/>
                <a:t>Onboarding Partners</a:t>
              </a:r>
              <a:endParaRPr lang="en-US" sz="2000" b="1" dirty="0"/>
            </a:p>
          </p:txBody>
        </p:sp>
        <p:sp>
          <p:nvSpPr>
            <p:cNvPr id="7" name="Pentágono 6"/>
            <p:cNvSpPr/>
            <p:nvPr/>
          </p:nvSpPr>
          <p:spPr>
            <a:xfrm>
              <a:off x="3881120" y="3443737"/>
              <a:ext cx="3464560" cy="721360"/>
            </a:xfrm>
            <a:prstGeom prst="homePlat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b="1" dirty="0" smtClean="0"/>
                <a:t>Solution Selection</a:t>
              </a:r>
              <a:endParaRPr lang="en-US" sz="2000" b="1" dirty="0"/>
            </a:p>
          </p:txBody>
        </p:sp>
        <p:sp>
          <p:nvSpPr>
            <p:cNvPr id="8" name="Elipse 7"/>
            <p:cNvSpPr/>
            <p:nvPr/>
          </p:nvSpPr>
          <p:spPr>
            <a:xfrm>
              <a:off x="422556" y="1925497"/>
              <a:ext cx="720000" cy="720000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4000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3</a:t>
              </a:r>
              <a:endParaRPr lang="en-US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cxnSp>
          <p:nvCxnSpPr>
            <p:cNvPr id="9" name="Conector angulado 8"/>
            <p:cNvCxnSpPr>
              <a:stCxn id="5" idx="3"/>
              <a:endCxn id="6" idx="1"/>
            </p:cNvCxnSpPr>
            <p:nvPr/>
          </p:nvCxnSpPr>
          <p:spPr>
            <a:xfrm flipV="1">
              <a:off x="3342640" y="1934977"/>
              <a:ext cx="538480" cy="934720"/>
            </a:xfrm>
            <a:prstGeom prst="bentConnector3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Conector angulado 9"/>
            <p:cNvCxnSpPr>
              <a:stCxn id="5" idx="3"/>
              <a:endCxn id="7" idx="1"/>
            </p:cNvCxnSpPr>
            <p:nvPr/>
          </p:nvCxnSpPr>
          <p:spPr>
            <a:xfrm>
              <a:off x="3342640" y="2869697"/>
              <a:ext cx="538480" cy="934720"/>
            </a:xfrm>
            <a:prstGeom prst="bentConnector3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" name="Grupo 10"/>
          <p:cNvGrpSpPr/>
          <p:nvPr/>
        </p:nvGrpSpPr>
        <p:grpSpPr>
          <a:xfrm>
            <a:off x="497141" y="885157"/>
            <a:ext cx="1015223" cy="432000"/>
            <a:chOff x="957665" y="1605282"/>
            <a:chExt cx="7034335" cy="3144773"/>
          </a:xfrm>
        </p:grpSpPr>
        <p:grpSp>
          <p:nvGrpSpPr>
            <p:cNvPr id="12" name="Grupo 31"/>
            <p:cNvGrpSpPr/>
            <p:nvPr/>
          </p:nvGrpSpPr>
          <p:grpSpPr>
            <a:xfrm>
              <a:off x="1152000" y="2709668"/>
              <a:ext cx="6840000" cy="936002"/>
              <a:chOff x="1305344" y="3265841"/>
              <a:chExt cx="6962357" cy="1045122"/>
            </a:xfrm>
          </p:grpSpPr>
          <p:sp>
            <p:nvSpPr>
              <p:cNvPr id="25" name="AutoShape 9"/>
              <p:cNvSpPr>
                <a:spLocks noChangeArrowheads="1"/>
              </p:cNvSpPr>
              <p:nvPr/>
            </p:nvSpPr>
            <p:spPr bwMode="auto">
              <a:xfrm>
                <a:off x="6219322" y="3265843"/>
                <a:ext cx="2048379" cy="1045120"/>
              </a:xfrm>
              <a:prstGeom prst="homePlate">
                <a:avLst>
                  <a:gd name="adj" fmla="val 26518"/>
                </a:avLst>
              </a:prstGeom>
              <a:solidFill>
                <a:srgbClr val="EAEAEA"/>
              </a:solidFill>
              <a:ln w="9525">
                <a:solidFill>
                  <a:srgbClr val="C0C0C0"/>
                </a:solidFill>
                <a:miter lim="800000"/>
                <a:headEnd/>
                <a:tailEnd/>
              </a:ln>
            </p:spPr>
            <p:txBody>
              <a:bodyPr wrap="none" lIns="0" tIns="0" rIns="0" bIns="0" anchor="ctr"/>
              <a:lstStyle/>
              <a:p>
                <a:pPr eaLnBrk="0" hangingPunct="0"/>
                <a:endParaRPr lang="en-US" sz="900" b="0"/>
              </a:p>
            </p:txBody>
          </p:sp>
          <p:sp>
            <p:nvSpPr>
              <p:cNvPr id="26" name="AutoShape 9"/>
              <p:cNvSpPr>
                <a:spLocks noChangeArrowheads="1"/>
              </p:cNvSpPr>
              <p:nvPr/>
            </p:nvSpPr>
            <p:spPr bwMode="auto">
              <a:xfrm>
                <a:off x="4437692" y="3265842"/>
                <a:ext cx="2061079" cy="1045120"/>
              </a:xfrm>
              <a:prstGeom prst="homePlate">
                <a:avLst>
                  <a:gd name="adj" fmla="val 26518"/>
                </a:avLst>
              </a:prstGeom>
              <a:solidFill>
                <a:srgbClr val="EAEAEA"/>
              </a:solidFill>
              <a:ln w="9525">
                <a:solidFill>
                  <a:srgbClr val="C0C0C0"/>
                </a:solidFill>
                <a:miter lim="800000"/>
                <a:headEnd/>
                <a:tailEnd/>
              </a:ln>
            </p:spPr>
            <p:txBody>
              <a:bodyPr wrap="none" lIns="0" tIns="0" rIns="0" bIns="0" anchor="ctr"/>
              <a:lstStyle/>
              <a:p>
                <a:pPr eaLnBrk="0" hangingPunct="0"/>
                <a:endParaRPr lang="en-US" sz="900" b="0"/>
              </a:p>
            </p:txBody>
          </p:sp>
          <p:grpSp>
            <p:nvGrpSpPr>
              <p:cNvPr id="27" name="Group 16"/>
              <p:cNvGrpSpPr>
                <a:grpSpLocks/>
              </p:cNvGrpSpPr>
              <p:nvPr/>
            </p:nvGrpSpPr>
            <p:grpSpPr bwMode="auto">
              <a:xfrm>
                <a:off x="6279192" y="3584069"/>
                <a:ext cx="395288" cy="363538"/>
                <a:chOff x="383" y="2981"/>
                <a:chExt cx="409" cy="415"/>
              </a:xfrm>
            </p:grpSpPr>
            <p:sp>
              <p:nvSpPr>
                <p:cNvPr id="37" name="AutoShape 17"/>
                <p:cNvSpPr>
                  <a:spLocks noChangeArrowheads="1"/>
                </p:cNvSpPr>
                <p:nvPr/>
              </p:nvSpPr>
              <p:spPr bwMode="auto">
                <a:xfrm>
                  <a:off x="420" y="3198"/>
                  <a:ext cx="372" cy="198"/>
                </a:xfrm>
                <a:prstGeom prst="curvedUpArrow">
                  <a:avLst>
                    <a:gd name="adj1" fmla="val 37576"/>
                    <a:gd name="adj2" fmla="val 75152"/>
                    <a:gd name="adj3" fmla="val 33333"/>
                  </a:avLst>
                </a:prstGeom>
                <a:solidFill>
                  <a:srgbClr val="EAEAEA"/>
                </a:solidFill>
                <a:ln w="3175">
                  <a:solidFill>
                    <a:srgbClr val="969696"/>
                  </a:solidFill>
                  <a:miter lim="800000"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endParaRPr lang="en-US" sz="900"/>
                </a:p>
              </p:txBody>
            </p:sp>
            <p:sp>
              <p:nvSpPr>
                <p:cNvPr id="38" name="AutoShape 18"/>
                <p:cNvSpPr>
                  <a:spLocks noChangeArrowheads="1"/>
                </p:cNvSpPr>
                <p:nvPr/>
              </p:nvSpPr>
              <p:spPr bwMode="auto">
                <a:xfrm flipH="1" flipV="1">
                  <a:off x="383" y="2981"/>
                  <a:ext cx="372" cy="198"/>
                </a:xfrm>
                <a:prstGeom prst="curvedUpArrow">
                  <a:avLst>
                    <a:gd name="adj1" fmla="val 37576"/>
                    <a:gd name="adj2" fmla="val 75152"/>
                    <a:gd name="adj3" fmla="val 33333"/>
                  </a:avLst>
                </a:prstGeom>
                <a:solidFill>
                  <a:srgbClr val="EAEAEA"/>
                </a:solidFill>
                <a:ln w="3175">
                  <a:solidFill>
                    <a:srgbClr val="969696"/>
                  </a:solidFill>
                  <a:miter lim="800000"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endParaRPr lang="en-US" sz="900"/>
                </a:p>
              </p:txBody>
            </p:sp>
          </p:grpSp>
          <p:grpSp>
            <p:nvGrpSpPr>
              <p:cNvPr id="28" name="Grupo 28"/>
              <p:cNvGrpSpPr/>
              <p:nvPr/>
            </p:nvGrpSpPr>
            <p:grpSpPr>
              <a:xfrm>
                <a:off x="2709500" y="3265841"/>
                <a:ext cx="2016223" cy="1045120"/>
                <a:chOff x="2709500" y="3265841"/>
                <a:chExt cx="2016223" cy="1045120"/>
              </a:xfrm>
            </p:grpSpPr>
            <p:sp>
              <p:nvSpPr>
                <p:cNvPr id="30" name="AutoShape 9"/>
                <p:cNvSpPr>
                  <a:spLocks noChangeArrowheads="1"/>
                </p:cNvSpPr>
                <p:nvPr/>
              </p:nvSpPr>
              <p:spPr bwMode="auto">
                <a:xfrm>
                  <a:off x="2709500" y="3265841"/>
                  <a:ext cx="2016223" cy="1045120"/>
                </a:xfrm>
                <a:prstGeom prst="homePlate">
                  <a:avLst>
                    <a:gd name="adj" fmla="val 26518"/>
                  </a:avLst>
                </a:prstGeom>
                <a:solidFill>
                  <a:srgbClr val="EAEAEA"/>
                </a:solidFill>
                <a:ln w="9525">
                  <a:solidFill>
                    <a:srgbClr val="C0C0C0"/>
                  </a:solidFill>
                  <a:miter lim="800000"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eaLnBrk="0" hangingPunct="0"/>
                  <a:endParaRPr lang="en-US" sz="900" b="0"/>
                </a:p>
              </p:txBody>
            </p:sp>
            <p:sp>
              <p:nvSpPr>
                <p:cNvPr id="31" name="Text Box 30"/>
                <p:cNvSpPr txBox="1">
                  <a:spLocks noChangeArrowheads="1"/>
                </p:cNvSpPr>
                <p:nvPr/>
              </p:nvSpPr>
              <p:spPr bwMode="auto">
                <a:xfrm>
                  <a:off x="3611299" y="3630673"/>
                  <a:ext cx="930276" cy="154645"/>
                </a:xfrm>
                <a:prstGeom prst="rect">
                  <a:avLst/>
                </a:prstGeom>
                <a:solidFill>
                  <a:srgbClr val="EAEAE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lIns="0" tIns="0" rIns="0" bIns="0">
                  <a:spAutoFit/>
                </a:bodyPr>
                <a:lstStyle>
                  <a:lvl1pPr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  <a:ea typeface="Gulim" charset="0"/>
                      <a:cs typeface="Gulim" charset="0"/>
                    </a:defRPr>
                  </a:lvl1pPr>
                  <a:lvl2pPr marL="742950" indent="-28575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  <a:ea typeface="Gulim" charset="0"/>
                      <a:cs typeface="Gulim" charset="0"/>
                    </a:defRPr>
                  </a:lvl2pPr>
                  <a:lvl3pPr marL="11430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  <a:ea typeface="Gulim" charset="0"/>
                      <a:cs typeface="Gulim" charset="0"/>
                    </a:defRPr>
                  </a:lvl3pPr>
                  <a:lvl4pPr marL="16002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  <a:ea typeface="Gulim" charset="0"/>
                      <a:cs typeface="Gulim" charset="0"/>
                    </a:defRPr>
                  </a:lvl4pPr>
                  <a:lvl5pPr marL="20574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  <a:ea typeface="Gulim" charset="0"/>
                      <a:cs typeface="Gulim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  <a:ea typeface="Gulim" charset="0"/>
                      <a:cs typeface="Gulim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  <a:ea typeface="Gulim" charset="0"/>
                      <a:cs typeface="Gulim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  <a:ea typeface="Gulim" charset="0"/>
                      <a:cs typeface="Gulim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  <a:ea typeface="Gulim" charset="0"/>
                      <a:cs typeface="Gulim" charset="0"/>
                    </a:defRPr>
                  </a:lvl9pPr>
                </a:lstStyle>
                <a:p>
                  <a:endParaRPr lang="en-US" sz="900"/>
                </a:p>
              </p:txBody>
            </p:sp>
            <p:cxnSp>
              <p:nvCxnSpPr>
                <p:cNvPr id="32" name="Straight Connector 18"/>
                <p:cNvCxnSpPr>
                  <a:endCxn id="30" idx="3"/>
                </p:cNvCxnSpPr>
                <p:nvPr/>
              </p:nvCxnSpPr>
              <p:spPr>
                <a:xfrm flipV="1">
                  <a:off x="3033536" y="3788401"/>
                  <a:ext cx="1692187" cy="14315"/>
                </a:xfrm>
                <a:prstGeom prst="line">
                  <a:avLst/>
                </a:prstGeom>
                <a:ln w="3175" cmpd="sng">
                  <a:solidFill>
                    <a:schemeClr val="bg1">
                      <a:lumMod val="75000"/>
                    </a:schemeClr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3" name="AutoShape 29"/>
                <p:cNvSpPr>
                  <a:spLocks noChangeArrowheads="1"/>
                </p:cNvSpPr>
                <p:nvPr/>
              </p:nvSpPr>
              <p:spPr bwMode="auto">
                <a:xfrm>
                  <a:off x="3152135" y="3622693"/>
                  <a:ext cx="254000" cy="100013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969696"/>
                </a:solidFill>
                <a:ln w="9525">
                  <a:solidFill>
                    <a:srgbClr val="5F5F5F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sz="900"/>
                </a:p>
              </p:txBody>
            </p:sp>
            <p:sp>
              <p:nvSpPr>
                <p:cNvPr id="34" name="AutoShape 30"/>
                <p:cNvSpPr>
                  <a:spLocks noChangeArrowheads="1"/>
                </p:cNvSpPr>
                <p:nvPr/>
              </p:nvSpPr>
              <p:spPr bwMode="auto">
                <a:xfrm flipV="1">
                  <a:off x="3153723" y="3882721"/>
                  <a:ext cx="254000" cy="100012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DDDDDD"/>
                </a:solidFill>
                <a:ln w="9525">
                  <a:solidFill>
                    <a:srgbClr val="5F5F5F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sz="900"/>
                </a:p>
              </p:txBody>
            </p:sp>
            <p:sp>
              <p:nvSpPr>
                <p:cNvPr id="35" name="AutoShape 31"/>
                <p:cNvSpPr>
                  <a:spLocks noChangeArrowheads="1"/>
                </p:cNvSpPr>
                <p:nvPr/>
              </p:nvSpPr>
              <p:spPr bwMode="auto">
                <a:xfrm>
                  <a:off x="4271323" y="3622694"/>
                  <a:ext cx="254000" cy="100012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DDDDDD"/>
                </a:solidFill>
                <a:ln w="9525">
                  <a:solidFill>
                    <a:srgbClr val="5F5F5F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sz="900"/>
                </a:p>
              </p:txBody>
            </p:sp>
            <p:sp>
              <p:nvSpPr>
                <p:cNvPr id="36" name="AutoShape 32"/>
                <p:cNvSpPr>
                  <a:spLocks noChangeArrowheads="1"/>
                </p:cNvSpPr>
                <p:nvPr/>
              </p:nvSpPr>
              <p:spPr bwMode="auto">
                <a:xfrm flipV="1">
                  <a:off x="4272910" y="3882720"/>
                  <a:ext cx="254000" cy="100013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969696"/>
                </a:solidFill>
                <a:ln w="9525">
                  <a:solidFill>
                    <a:srgbClr val="5F5F5F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sz="900"/>
                </a:p>
              </p:txBody>
            </p:sp>
          </p:grpSp>
          <p:sp>
            <p:nvSpPr>
              <p:cNvPr id="29" name="AutoShape 9"/>
              <p:cNvSpPr>
                <a:spLocks noChangeArrowheads="1"/>
              </p:cNvSpPr>
              <p:nvPr/>
            </p:nvSpPr>
            <p:spPr bwMode="auto">
              <a:xfrm>
                <a:off x="1305344" y="3265842"/>
                <a:ext cx="1692187" cy="1045121"/>
              </a:xfrm>
              <a:prstGeom prst="homePlate">
                <a:avLst>
                  <a:gd name="adj" fmla="val 26518"/>
                </a:avLst>
              </a:prstGeom>
              <a:solidFill>
                <a:srgbClr val="EAEAEA"/>
              </a:solidFill>
              <a:ln w="9525">
                <a:solidFill>
                  <a:srgbClr val="C0C0C0"/>
                </a:solidFill>
                <a:miter lim="800000"/>
                <a:headEnd/>
                <a:tailEnd/>
              </a:ln>
            </p:spPr>
            <p:txBody>
              <a:bodyPr wrap="none" lIns="0" tIns="0" rIns="0" bIns="0" anchor="ctr"/>
              <a:lstStyle/>
              <a:p>
                <a:pPr algn="ctr" eaLnBrk="0" hangingPunct="0"/>
                <a:endParaRPr lang="en-US" sz="1600" b="1" dirty="0"/>
              </a:p>
            </p:txBody>
          </p:sp>
        </p:grpSp>
        <p:grpSp>
          <p:nvGrpSpPr>
            <p:cNvPr id="13" name="Grupo 12"/>
            <p:cNvGrpSpPr/>
            <p:nvPr/>
          </p:nvGrpSpPr>
          <p:grpSpPr>
            <a:xfrm>
              <a:off x="957665" y="1605282"/>
              <a:ext cx="7034334" cy="432000"/>
              <a:chOff x="957665" y="1300482"/>
              <a:chExt cx="5946893" cy="432000"/>
            </a:xfrm>
          </p:grpSpPr>
          <p:sp>
            <p:nvSpPr>
              <p:cNvPr id="23" name="Pentágono 22"/>
              <p:cNvSpPr/>
              <p:nvPr/>
            </p:nvSpPr>
            <p:spPr>
              <a:xfrm>
                <a:off x="1178305" y="1300482"/>
                <a:ext cx="5726253" cy="432000"/>
              </a:xfrm>
              <a:prstGeom prst="homePlate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20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24" name="Elipse 23"/>
              <p:cNvSpPr/>
              <p:nvPr/>
            </p:nvSpPr>
            <p:spPr>
              <a:xfrm>
                <a:off x="957665" y="1336482"/>
                <a:ext cx="304347" cy="360000"/>
              </a:xfrm>
              <a:prstGeom prst="ellipse">
                <a:avLst/>
              </a:prstGeom>
              <a:solidFill>
                <a:srgbClr val="0070C0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</p:grpSp>
        <p:grpSp>
          <p:nvGrpSpPr>
            <p:cNvPr id="14" name="Grupo 13"/>
            <p:cNvGrpSpPr/>
            <p:nvPr/>
          </p:nvGrpSpPr>
          <p:grpSpPr>
            <a:xfrm>
              <a:off x="2322476" y="2160583"/>
              <a:ext cx="5669523" cy="432000"/>
              <a:chOff x="2582435" y="3602851"/>
              <a:chExt cx="4763245" cy="432000"/>
            </a:xfrm>
          </p:grpSpPr>
          <p:sp>
            <p:nvSpPr>
              <p:cNvPr id="21" name="Pentágono 20"/>
              <p:cNvSpPr/>
              <p:nvPr/>
            </p:nvSpPr>
            <p:spPr>
              <a:xfrm>
                <a:off x="2774287" y="3602851"/>
                <a:ext cx="4571393" cy="432000"/>
              </a:xfrm>
              <a:prstGeom prst="homePlate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22" name="Elipse 21"/>
              <p:cNvSpPr/>
              <p:nvPr/>
            </p:nvSpPr>
            <p:spPr>
              <a:xfrm>
                <a:off x="2582435" y="3638851"/>
                <a:ext cx="302454" cy="360000"/>
              </a:xfrm>
              <a:prstGeom prst="ellipse">
                <a:avLst/>
              </a:prstGeom>
              <a:solidFill>
                <a:srgbClr val="0070C0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</p:grpSp>
        <p:grpSp>
          <p:nvGrpSpPr>
            <p:cNvPr id="15" name="Grupo 14"/>
            <p:cNvGrpSpPr/>
            <p:nvPr/>
          </p:nvGrpSpPr>
          <p:grpSpPr>
            <a:xfrm>
              <a:off x="2241333" y="3813811"/>
              <a:ext cx="2880211" cy="461327"/>
              <a:chOff x="2322476" y="1889300"/>
              <a:chExt cx="2880211" cy="461327"/>
            </a:xfrm>
          </p:grpSpPr>
          <p:sp>
            <p:nvSpPr>
              <p:cNvPr id="19" name="Pentágono 18"/>
              <p:cNvSpPr/>
              <p:nvPr/>
            </p:nvSpPr>
            <p:spPr>
              <a:xfrm>
                <a:off x="2531478" y="1918629"/>
                <a:ext cx="2671209" cy="431998"/>
              </a:xfrm>
              <a:prstGeom prst="homePlate">
                <a:avLst/>
              </a:prstGeom>
              <a:solidFill>
                <a:schemeClr val="accent2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20" name="Elipse 19"/>
              <p:cNvSpPr/>
              <p:nvPr/>
            </p:nvSpPr>
            <p:spPr>
              <a:xfrm>
                <a:off x="2322476" y="1889300"/>
                <a:ext cx="360000" cy="360000"/>
              </a:xfrm>
              <a:prstGeom prst="ellipse">
                <a:avLst/>
              </a:prstGeom>
              <a:solidFill>
                <a:srgbClr val="0070C0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</p:grpSp>
        <p:grpSp>
          <p:nvGrpSpPr>
            <p:cNvPr id="16" name="Grupo 15"/>
            <p:cNvGrpSpPr/>
            <p:nvPr/>
          </p:nvGrpSpPr>
          <p:grpSpPr>
            <a:xfrm>
              <a:off x="3830623" y="4318055"/>
              <a:ext cx="4161377" cy="432000"/>
              <a:chOff x="3830623" y="4196135"/>
              <a:chExt cx="4161377" cy="432000"/>
            </a:xfrm>
          </p:grpSpPr>
          <p:sp>
            <p:nvSpPr>
              <p:cNvPr id="17" name="Pentágono 16"/>
              <p:cNvSpPr/>
              <p:nvPr/>
            </p:nvSpPr>
            <p:spPr>
              <a:xfrm>
                <a:off x="4067414" y="4196135"/>
                <a:ext cx="3924586" cy="432000"/>
              </a:xfrm>
              <a:prstGeom prst="homePlate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18" name="Elipse 17"/>
              <p:cNvSpPr/>
              <p:nvPr/>
            </p:nvSpPr>
            <p:spPr>
              <a:xfrm>
                <a:off x="3830623" y="4232135"/>
                <a:ext cx="360000" cy="360000"/>
              </a:xfrm>
              <a:prstGeom prst="ellipse">
                <a:avLst/>
              </a:prstGeom>
              <a:solidFill>
                <a:srgbClr val="0070C0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7930223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1391" y="135759"/>
            <a:ext cx="6145410" cy="857250"/>
          </a:xfrm>
        </p:spPr>
        <p:txBody>
          <a:bodyPr>
            <a:normAutofit fontScale="90000"/>
          </a:bodyPr>
          <a:lstStyle/>
          <a:p>
            <a:r>
              <a:rPr lang="en-US" sz="3200" dirty="0">
                <a:latin typeface="Arial"/>
                <a:cs typeface="Arial"/>
              </a:rPr>
              <a:t>Smart Cities: </a:t>
            </a:r>
            <a:r>
              <a:rPr lang="en-US" sz="3200" b="1" dirty="0">
                <a:latin typeface="Arial"/>
                <a:cs typeface="Arial"/>
              </a:rPr>
              <a:t>Fast Building Environment for Value </a:t>
            </a:r>
            <a:r>
              <a:rPr lang="en-US" sz="3200" b="1" dirty="0" smtClean="0">
                <a:latin typeface="Arial"/>
                <a:cs typeface="Arial"/>
              </a:rPr>
              <a:t>Generation</a:t>
            </a:r>
            <a:endParaRPr lang="en-US" sz="3200" b="1" dirty="0">
              <a:latin typeface="Arial"/>
              <a:cs typeface="Arial"/>
            </a:endParaRPr>
          </a:p>
        </p:txBody>
      </p:sp>
      <p:grpSp>
        <p:nvGrpSpPr>
          <p:cNvPr id="4" name="Grupo 3"/>
          <p:cNvGrpSpPr/>
          <p:nvPr/>
        </p:nvGrpSpPr>
        <p:grpSpPr>
          <a:xfrm>
            <a:off x="565187" y="1518717"/>
            <a:ext cx="7810288" cy="720000"/>
            <a:chOff x="673175" y="1345997"/>
            <a:chExt cx="7810288" cy="720000"/>
          </a:xfrm>
        </p:grpSpPr>
        <p:pic>
          <p:nvPicPr>
            <p:cNvPr id="5" name="Picture 2" descr="http://jzatl9bhu31rarj15x610nk9.wpengine.netdna-cdn.com/wp-content/uploads/2014/09/Verizon_logo.pn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73175" y="1345997"/>
              <a:ext cx="1200000" cy="72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" name="Picture 4" descr="http://jzatl9bhu31rarj15x610nk9.wpengine.netdna-cdn.com/wp-content/uploads/2014/09/china-unicom-hong-kong-logo-300x166.jp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55175" y="1345997"/>
              <a:ext cx="1301204" cy="72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" name="Picture 6" descr="http://jzatl9bhu31rarj15x610nk9.wpengine.netdna-cdn.com/wp-content/uploads/2014/09/City-Hall-Porto-Alegre.png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38379" y="1345997"/>
              <a:ext cx="1525424" cy="72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8" name="Picture 8" descr="http://jzatl9bhu31rarj15x610nk9.wpengine.netdna-cdn.com/wp-content/uploads/2015/02/Telefonica-Logo.png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45804" y="1345997"/>
              <a:ext cx="2337659" cy="72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9" name="Grupo 8"/>
          <p:cNvGrpSpPr/>
          <p:nvPr/>
        </p:nvGrpSpPr>
        <p:grpSpPr>
          <a:xfrm>
            <a:off x="1695479" y="2571893"/>
            <a:ext cx="5549704" cy="720000"/>
            <a:chOff x="2088878" y="2458085"/>
            <a:chExt cx="5549704" cy="720000"/>
          </a:xfrm>
        </p:grpSpPr>
        <p:pic>
          <p:nvPicPr>
            <p:cNvPr id="10" name="Picture 11" descr="D:\Tácira\Cidades\AdSP-NG\Recebido\adsp_logo.jpg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88878" y="2458085"/>
              <a:ext cx="845911" cy="72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" name="Picture 13" descr="http://jzatl9bhu31rarj15x610nk9.wpengine.netdna-cdn.com/wp-content/uploads/2014/09/antel-logo-300x122.jpg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99399" y="2458085"/>
              <a:ext cx="1770492" cy="72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2" name="Picture 15" descr="http://jzatl9bhu31rarj15x610nk9.wpengine.netdna-cdn.com/wp-content/uploads/2014/09/Chunghwa_Telecom-300x98.png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34500" y="2458085"/>
              <a:ext cx="2204082" cy="72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3" name="Grupo 12"/>
          <p:cNvGrpSpPr/>
          <p:nvPr/>
        </p:nvGrpSpPr>
        <p:grpSpPr>
          <a:xfrm>
            <a:off x="659540" y="3625068"/>
            <a:ext cx="7621583" cy="720000"/>
            <a:chOff x="457200" y="3625068"/>
            <a:chExt cx="7621583" cy="720000"/>
          </a:xfrm>
        </p:grpSpPr>
        <p:pic>
          <p:nvPicPr>
            <p:cNvPr id="14" name="Picture 17" descr="http://jzatl9bhu31rarj15x610nk9.wpengine.netdna-cdn.com/wp-content/uploads/2014/01/esri.gif"/>
            <p:cNvPicPr>
              <a:picLocks noChangeAspect="1" noChangeArrowheads="1"/>
            </p:cNvPicPr>
            <p:nvPr/>
          </p:nvPicPr>
          <p:blipFill rotWithShape="1"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2958" b="12042"/>
            <a:stretch/>
          </p:blipFill>
          <p:spPr bwMode="auto">
            <a:xfrm>
              <a:off x="457200" y="3625068"/>
              <a:ext cx="2142855" cy="72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5" name="Picture 19" descr="http://jzatl9bhu31rarj15x610nk9.wpengine.netdna-cdn.com/wp-content/uploads/2014/01/ISPM-190x56.png"/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44007" y="3661068"/>
              <a:ext cx="2198571" cy="648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6" name="Picture 21" descr="http://jzatl9bhu31rarj15x610nk9.wpengine.netdna-cdn.com/wp-content/uploads/2014/09/Huawei.gif"/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86530" y="3625068"/>
              <a:ext cx="720000" cy="72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7" name="Picture 23" descr="http://jzatl9bhu31rarj15x610nk9.wpengine.netdna-cdn.com/wp-content/uploads/2014/09/Ideasoft-300x106.jpg"/>
            <p:cNvPicPr>
              <a:picLocks noChangeAspect="1" noChangeArrowheads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550482" y="3715068"/>
              <a:ext cx="1528301" cy="54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640397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Digital Services Catalog</a:t>
            </a:r>
          </a:p>
        </p:txBody>
      </p:sp>
      <p:sp>
        <p:nvSpPr>
          <p:cNvPr id="3" name="Espaço Reservado para Texto 1"/>
          <p:cNvSpPr txBox="1">
            <a:spLocks/>
          </p:cNvSpPr>
          <p:nvPr/>
        </p:nvSpPr>
        <p:spPr>
          <a:xfrm>
            <a:off x="2590800" y="1082295"/>
            <a:ext cx="6096000" cy="42864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2000" dirty="0" smtClean="0">
                <a:solidFill>
                  <a:schemeClr val="accent6"/>
                </a:solidFill>
              </a:rPr>
              <a:t>Step 3 – Onboarding Partners &amp; Products</a:t>
            </a:r>
            <a:endParaRPr lang="en-US" sz="2000" dirty="0">
              <a:solidFill>
                <a:schemeClr val="accent6"/>
              </a:solidFill>
            </a:endParaRPr>
          </a:p>
        </p:txBody>
      </p:sp>
      <p:grpSp>
        <p:nvGrpSpPr>
          <p:cNvPr id="4" name="Grupo 3"/>
          <p:cNvGrpSpPr/>
          <p:nvPr/>
        </p:nvGrpSpPr>
        <p:grpSpPr>
          <a:xfrm>
            <a:off x="1088480" y="1923800"/>
            <a:ext cx="6967040" cy="1966460"/>
            <a:chOff x="1038680" y="1886720"/>
            <a:chExt cx="6967040" cy="1966460"/>
          </a:xfrm>
        </p:grpSpPr>
        <p:sp>
          <p:nvSpPr>
            <p:cNvPr id="5" name="Retângulo de cantos arredondados 4"/>
            <p:cNvSpPr/>
            <p:nvPr/>
          </p:nvSpPr>
          <p:spPr>
            <a:xfrm>
              <a:off x="1207680" y="1886720"/>
              <a:ext cx="1440000" cy="540000"/>
            </a:xfrm>
            <a:prstGeom prst="roundRect">
              <a:avLst/>
            </a:prstGeom>
            <a:solidFill>
              <a:schemeClr val="accent5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Create Party</a:t>
              </a:r>
              <a:endParaRPr lang="en-US" dirty="0"/>
            </a:p>
          </p:txBody>
        </p:sp>
        <p:sp>
          <p:nvSpPr>
            <p:cNvPr id="6" name="Retângulo de cantos arredondados 5"/>
            <p:cNvSpPr/>
            <p:nvPr/>
          </p:nvSpPr>
          <p:spPr>
            <a:xfrm>
              <a:off x="3863160" y="1886720"/>
              <a:ext cx="1440000" cy="540000"/>
            </a:xfrm>
            <a:prstGeom prst="roundRect">
              <a:avLst/>
            </a:prstGeom>
            <a:solidFill>
              <a:schemeClr val="accent5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Agreement</a:t>
              </a:r>
              <a:endParaRPr lang="en-US" dirty="0"/>
            </a:p>
          </p:txBody>
        </p:sp>
        <p:sp>
          <p:nvSpPr>
            <p:cNvPr id="7" name="Retângulo de cantos arredondados 6"/>
            <p:cNvSpPr/>
            <p:nvPr/>
          </p:nvSpPr>
          <p:spPr>
            <a:xfrm>
              <a:off x="6518640" y="1886720"/>
              <a:ext cx="1440000" cy="540000"/>
            </a:xfrm>
            <a:prstGeom prst="roundRect">
              <a:avLst/>
            </a:prstGeom>
            <a:solidFill>
              <a:schemeClr val="accent5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Account</a:t>
              </a:r>
              <a:endParaRPr lang="en-US" dirty="0"/>
            </a:p>
          </p:txBody>
        </p:sp>
        <p:sp>
          <p:nvSpPr>
            <p:cNvPr id="8" name="Fluxograma: Vários documentos 7"/>
            <p:cNvSpPr/>
            <p:nvPr/>
          </p:nvSpPr>
          <p:spPr>
            <a:xfrm>
              <a:off x="6227720" y="2989580"/>
              <a:ext cx="1778000" cy="863600"/>
            </a:xfrm>
            <a:prstGeom prst="flowChartMultidocument">
              <a:avLst/>
            </a:prstGeom>
            <a:solidFill>
              <a:schemeClr val="accent5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B2B Offering Subscription</a:t>
              </a:r>
              <a:endParaRPr lang="en-US" dirty="0"/>
            </a:p>
          </p:txBody>
        </p:sp>
        <p:sp>
          <p:nvSpPr>
            <p:cNvPr id="9" name="Retângulo 8"/>
            <p:cNvSpPr/>
            <p:nvPr/>
          </p:nvSpPr>
          <p:spPr>
            <a:xfrm>
              <a:off x="3628120" y="3077464"/>
              <a:ext cx="1910080" cy="687832"/>
            </a:xfrm>
            <a:prstGeom prst="rect">
              <a:avLst/>
            </a:prstGeom>
            <a:solidFill>
              <a:schemeClr val="accent5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Product Candidate Offering</a:t>
              </a:r>
              <a:endParaRPr lang="en-US" dirty="0"/>
            </a:p>
          </p:txBody>
        </p:sp>
        <p:sp>
          <p:nvSpPr>
            <p:cNvPr id="10" name="Fluxograma: Vários documentos 9"/>
            <p:cNvSpPr/>
            <p:nvPr/>
          </p:nvSpPr>
          <p:spPr>
            <a:xfrm>
              <a:off x="1038680" y="2989580"/>
              <a:ext cx="1778000" cy="863600"/>
            </a:xfrm>
            <a:prstGeom prst="flowChartMultidocument">
              <a:avLst/>
            </a:prstGeom>
            <a:solidFill>
              <a:schemeClr val="accent5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Final Product Offering</a:t>
              </a:r>
              <a:endParaRPr lang="en-US" dirty="0"/>
            </a:p>
          </p:txBody>
        </p:sp>
        <p:cxnSp>
          <p:nvCxnSpPr>
            <p:cNvPr id="11" name="Conector de seta reta 10"/>
            <p:cNvCxnSpPr>
              <a:stCxn id="5" idx="3"/>
              <a:endCxn id="6" idx="1"/>
            </p:cNvCxnSpPr>
            <p:nvPr/>
          </p:nvCxnSpPr>
          <p:spPr>
            <a:xfrm>
              <a:off x="2647680" y="2156720"/>
              <a:ext cx="1215480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Conector de seta reta 11"/>
            <p:cNvCxnSpPr>
              <a:stCxn id="6" idx="3"/>
              <a:endCxn id="7" idx="1"/>
            </p:cNvCxnSpPr>
            <p:nvPr/>
          </p:nvCxnSpPr>
          <p:spPr>
            <a:xfrm>
              <a:off x="5303160" y="2156720"/>
              <a:ext cx="1215480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Conector de seta reta 12"/>
            <p:cNvCxnSpPr>
              <a:stCxn id="7" idx="2"/>
              <a:endCxn id="8" idx="0"/>
            </p:cNvCxnSpPr>
            <p:nvPr/>
          </p:nvCxnSpPr>
          <p:spPr>
            <a:xfrm>
              <a:off x="7238640" y="2426720"/>
              <a:ext cx="400" cy="56286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Conector de seta reta 13"/>
            <p:cNvCxnSpPr>
              <a:stCxn id="8" idx="1"/>
              <a:endCxn id="9" idx="3"/>
            </p:cNvCxnSpPr>
            <p:nvPr/>
          </p:nvCxnSpPr>
          <p:spPr>
            <a:xfrm flipH="1">
              <a:off x="5538200" y="3421380"/>
              <a:ext cx="689520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Conector de seta reta 14"/>
            <p:cNvCxnSpPr>
              <a:stCxn id="9" idx="1"/>
              <a:endCxn id="10" idx="3"/>
            </p:cNvCxnSpPr>
            <p:nvPr/>
          </p:nvCxnSpPr>
          <p:spPr>
            <a:xfrm flipH="1">
              <a:off x="2816680" y="3421380"/>
              <a:ext cx="811440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6" name="Grupo 15"/>
          <p:cNvGrpSpPr/>
          <p:nvPr/>
        </p:nvGrpSpPr>
        <p:grpSpPr>
          <a:xfrm>
            <a:off x="497141" y="885157"/>
            <a:ext cx="1015223" cy="432000"/>
            <a:chOff x="957665" y="1605282"/>
            <a:chExt cx="7034335" cy="3144773"/>
          </a:xfrm>
        </p:grpSpPr>
        <p:grpSp>
          <p:nvGrpSpPr>
            <p:cNvPr id="17" name="Grupo 31"/>
            <p:cNvGrpSpPr/>
            <p:nvPr/>
          </p:nvGrpSpPr>
          <p:grpSpPr>
            <a:xfrm>
              <a:off x="1152000" y="2709668"/>
              <a:ext cx="6840000" cy="936002"/>
              <a:chOff x="1305344" y="3265841"/>
              <a:chExt cx="6962357" cy="1045122"/>
            </a:xfrm>
          </p:grpSpPr>
          <p:sp>
            <p:nvSpPr>
              <p:cNvPr id="30" name="AutoShape 9"/>
              <p:cNvSpPr>
                <a:spLocks noChangeArrowheads="1"/>
              </p:cNvSpPr>
              <p:nvPr/>
            </p:nvSpPr>
            <p:spPr bwMode="auto">
              <a:xfrm>
                <a:off x="6219322" y="3265843"/>
                <a:ext cx="2048379" cy="1045120"/>
              </a:xfrm>
              <a:prstGeom prst="homePlate">
                <a:avLst>
                  <a:gd name="adj" fmla="val 26518"/>
                </a:avLst>
              </a:prstGeom>
              <a:solidFill>
                <a:srgbClr val="EAEAEA"/>
              </a:solidFill>
              <a:ln w="9525">
                <a:solidFill>
                  <a:srgbClr val="C0C0C0"/>
                </a:solidFill>
                <a:miter lim="800000"/>
                <a:headEnd/>
                <a:tailEnd/>
              </a:ln>
            </p:spPr>
            <p:txBody>
              <a:bodyPr wrap="none" lIns="0" tIns="0" rIns="0" bIns="0" anchor="ctr"/>
              <a:lstStyle/>
              <a:p>
                <a:pPr eaLnBrk="0" hangingPunct="0"/>
                <a:endParaRPr lang="en-US" sz="900" b="0"/>
              </a:p>
            </p:txBody>
          </p:sp>
          <p:sp>
            <p:nvSpPr>
              <p:cNvPr id="31" name="AutoShape 9"/>
              <p:cNvSpPr>
                <a:spLocks noChangeArrowheads="1"/>
              </p:cNvSpPr>
              <p:nvPr/>
            </p:nvSpPr>
            <p:spPr bwMode="auto">
              <a:xfrm>
                <a:off x="4437692" y="3265842"/>
                <a:ext cx="2061079" cy="1045120"/>
              </a:xfrm>
              <a:prstGeom prst="homePlate">
                <a:avLst>
                  <a:gd name="adj" fmla="val 26518"/>
                </a:avLst>
              </a:prstGeom>
              <a:solidFill>
                <a:srgbClr val="EAEAEA"/>
              </a:solidFill>
              <a:ln w="9525">
                <a:solidFill>
                  <a:srgbClr val="C0C0C0"/>
                </a:solidFill>
                <a:miter lim="800000"/>
                <a:headEnd/>
                <a:tailEnd/>
              </a:ln>
            </p:spPr>
            <p:txBody>
              <a:bodyPr wrap="none" lIns="0" tIns="0" rIns="0" bIns="0" anchor="ctr"/>
              <a:lstStyle/>
              <a:p>
                <a:pPr eaLnBrk="0" hangingPunct="0"/>
                <a:endParaRPr lang="en-US" sz="900" b="0"/>
              </a:p>
            </p:txBody>
          </p:sp>
          <p:grpSp>
            <p:nvGrpSpPr>
              <p:cNvPr id="32" name="Group 16"/>
              <p:cNvGrpSpPr>
                <a:grpSpLocks/>
              </p:cNvGrpSpPr>
              <p:nvPr/>
            </p:nvGrpSpPr>
            <p:grpSpPr bwMode="auto">
              <a:xfrm>
                <a:off x="6279192" y="3584069"/>
                <a:ext cx="395288" cy="363538"/>
                <a:chOff x="383" y="2981"/>
                <a:chExt cx="409" cy="415"/>
              </a:xfrm>
            </p:grpSpPr>
            <p:sp>
              <p:nvSpPr>
                <p:cNvPr id="42" name="AutoShape 17"/>
                <p:cNvSpPr>
                  <a:spLocks noChangeArrowheads="1"/>
                </p:cNvSpPr>
                <p:nvPr/>
              </p:nvSpPr>
              <p:spPr bwMode="auto">
                <a:xfrm>
                  <a:off x="420" y="3198"/>
                  <a:ext cx="372" cy="198"/>
                </a:xfrm>
                <a:prstGeom prst="curvedUpArrow">
                  <a:avLst>
                    <a:gd name="adj1" fmla="val 37576"/>
                    <a:gd name="adj2" fmla="val 75152"/>
                    <a:gd name="adj3" fmla="val 33333"/>
                  </a:avLst>
                </a:prstGeom>
                <a:solidFill>
                  <a:srgbClr val="EAEAEA"/>
                </a:solidFill>
                <a:ln w="3175">
                  <a:solidFill>
                    <a:srgbClr val="969696"/>
                  </a:solidFill>
                  <a:miter lim="800000"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endParaRPr lang="en-US" sz="900"/>
                </a:p>
              </p:txBody>
            </p:sp>
            <p:sp>
              <p:nvSpPr>
                <p:cNvPr id="43" name="AutoShape 18"/>
                <p:cNvSpPr>
                  <a:spLocks noChangeArrowheads="1"/>
                </p:cNvSpPr>
                <p:nvPr/>
              </p:nvSpPr>
              <p:spPr bwMode="auto">
                <a:xfrm flipH="1" flipV="1">
                  <a:off x="383" y="2981"/>
                  <a:ext cx="372" cy="198"/>
                </a:xfrm>
                <a:prstGeom prst="curvedUpArrow">
                  <a:avLst>
                    <a:gd name="adj1" fmla="val 37576"/>
                    <a:gd name="adj2" fmla="val 75152"/>
                    <a:gd name="adj3" fmla="val 33333"/>
                  </a:avLst>
                </a:prstGeom>
                <a:solidFill>
                  <a:srgbClr val="EAEAEA"/>
                </a:solidFill>
                <a:ln w="3175">
                  <a:solidFill>
                    <a:srgbClr val="969696"/>
                  </a:solidFill>
                  <a:miter lim="800000"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endParaRPr lang="en-US" sz="900"/>
                </a:p>
              </p:txBody>
            </p:sp>
          </p:grpSp>
          <p:grpSp>
            <p:nvGrpSpPr>
              <p:cNvPr id="33" name="Grupo 28"/>
              <p:cNvGrpSpPr/>
              <p:nvPr/>
            </p:nvGrpSpPr>
            <p:grpSpPr>
              <a:xfrm>
                <a:off x="2709500" y="3265841"/>
                <a:ext cx="2016223" cy="1045120"/>
                <a:chOff x="2709500" y="3265841"/>
                <a:chExt cx="2016223" cy="1045120"/>
              </a:xfrm>
            </p:grpSpPr>
            <p:sp>
              <p:nvSpPr>
                <p:cNvPr id="35" name="AutoShape 9"/>
                <p:cNvSpPr>
                  <a:spLocks noChangeArrowheads="1"/>
                </p:cNvSpPr>
                <p:nvPr/>
              </p:nvSpPr>
              <p:spPr bwMode="auto">
                <a:xfrm>
                  <a:off x="2709500" y="3265841"/>
                  <a:ext cx="2016223" cy="1045120"/>
                </a:xfrm>
                <a:prstGeom prst="homePlate">
                  <a:avLst>
                    <a:gd name="adj" fmla="val 26518"/>
                  </a:avLst>
                </a:prstGeom>
                <a:solidFill>
                  <a:srgbClr val="EAEAEA"/>
                </a:solidFill>
                <a:ln w="9525">
                  <a:solidFill>
                    <a:srgbClr val="C0C0C0"/>
                  </a:solidFill>
                  <a:miter lim="800000"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eaLnBrk="0" hangingPunct="0"/>
                  <a:endParaRPr lang="en-US" sz="900" b="0"/>
                </a:p>
              </p:txBody>
            </p:sp>
            <p:sp>
              <p:nvSpPr>
                <p:cNvPr id="36" name="Text Box 30"/>
                <p:cNvSpPr txBox="1">
                  <a:spLocks noChangeArrowheads="1"/>
                </p:cNvSpPr>
                <p:nvPr/>
              </p:nvSpPr>
              <p:spPr bwMode="auto">
                <a:xfrm>
                  <a:off x="3611299" y="3630673"/>
                  <a:ext cx="930276" cy="154645"/>
                </a:xfrm>
                <a:prstGeom prst="rect">
                  <a:avLst/>
                </a:prstGeom>
                <a:solidFill>
                  <a:srgbClr val="EAEAE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lIns="0" tIns="0" rIns="0" bIns="0">
                  <a:spAutoFit/>
                </a:bodyPr>
                <a:lstStyle>
                  <a:lvl1pPr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  <a:ea typeface="Gulim" charset="0"/>
                      <a:cs typeface="Gulim" charset="0"/>
                    </a:defRPr>
                  </a:lvl1pPr>
                  <a:lvl2pPr marL="742950" indent="-28575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  <a:ea typeface="Gulim" charset="0"/>
                      <a:cs typeface="Gulim" charset="0"/>
                    </a:defRPr>
                  </a:lvl2pPr>
                  <a:lvl3pPr marL="11430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  <a:ea typeface="Gulim" charset="0"/>
                      <a:cs typeface="Gulim" charset="0"/>
                    </a:defRPr>
                  </a:lvl3pPr>
                  <a:lvl4pPr marL="16002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  <a:ea typeface="Gulim" charset="0"/>
                      <a:cs typeface="Gulim" charset="0"/>
                    </a:defRPr>
                  </a:lvl4pPr>
                  <a:lvl5pPr marL="20574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  <a:ea typeface="Gulim" charset="0"/>
                      <a:cs typeface="Gulim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  <a:ea typeface="Gulim" charset="0"/>
                      <a:cs typeface="Gulim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  <a:ea typeface="Gulim" charset="0"/>
                      <a:cs typeface="Gulim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  <a:ea typeface="Gulim" charset="0"/>
                      <a:cs typeface="Gulim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  <a:ea typeface="Gulim" charset="0"/>
                      <a:cs typeface="Gulim" charset="0"/>
                    </a:defRPr>
                  </a:lvl9pPr>
                </a:lstStyle>
                <a:p>
                  <a:endParaRPr lang="en-US" sz="900"/>
                </a:p>
              </p:txBody>
            </p:sp>
            <p:cxnSp>
              <p:nvCxnSpPr>
                <p:cNvPr id="37" name="Straight Connector 18"/>
                <p:cNvCxnSpPr>
                  <a:endCxn id="35" idx="3"/>
                </p:cNvCxnSpPr>
                <p:nvPr/>
              </p:nvCxnSpPr>
              <p:spPr>
                <a:xfrm flipV="1">
                  <a:off x="3033536" y="3788401"/>
                  <a:ext cx="1692187" cy="14315"/>
                </a:xfrm>
                <a:prstGeom prst="line">
                  <a:avLst/>
                </a:prstGeom>
                <a:ln w="3175" cmpd="sng">
                  <a:solidFill>
                    <a:schemeClr val="bg1">
                      <a:lumMod val="75000"/>
                    </a:schemeClr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8" name="AutoShape 29"/>
                <p:cNvSpPr>
                  <a:spLocks noChangeArrowheads="1"/>
                </p:cNvSpPr>
                <p:nvPr/>
              </p:nvSpPr>
              <p:spPr bwMode="auto">
                <a:xfrm>
                  <a:off x="3152135" y="3622693"/>
                  <a:ext cx="254000" cy="100013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969696"/>
                </a:solidFill>
                <a:ln w="9525">
                  <a:solidFill>
                    <a:srgbClr val="5F5F5F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sz="900"/>
                </a:p>
              </p:txBody>
            </p:sp>
            <p:sp>
              <p:nvSpPr>
                <p:cNvPr id="39" name="AutoShape 30"/>
                <p:cNvSpPr>
                  <a:spLocks noChangeArrowheads="1"/>
                </p:cNvSpPr>
                <p:nvPr/>
              </p:nvSpPr>
              <p:spPr bwMode="auto">
                <a:xfrm flipV="1">
                  <a:off x="3153723" y="3882721"/>
                  <a:ext cx="254000" cy="100012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DDDDDD"/>
                </a:solidFill>
                <a:ln w="9525">
                  <a:solidFill>
                    <a:srgbClr val="5F5F5F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sz="900"/>
                </a:p>
              </p:txBody>
            </p:sp>
            <p:sp>
              <p:nvSpPr>
                <p:cNvPr id="40" name="AutoShape 31"/>
                <p:cNvSpPr>
                  <a:spLocks noChangeArrowheads="1"/>
                </p:cNvSpPr>
                <p:nvPr/>
              </p:nvSpPr>
              <p:spPr bwMode="auto">
                <a:xfrm>
                  <a:off x="4271323" y="3622694"/>
                  <a:ext cx="254000" cy="100012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DDDDDD"/>
                </a:solidFill>
                <a:ln w="9525">
                  <a:solidFill>
                    <a:srgbClr val="5F5F5F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sz="900"/>
                </a:p>
              </p:txBody>
            </p:sp>
            <p:sp>
              <p:nvSpPr>
                <p:cNvPr id="41" name="AutoShape 32"/>
                <p:cNvSpPr>
                  <a:spLocks noChangeArrowheads="1"/>
                </p:cNvSpPr>
                <p:nvPr/>
              </p:nvSpPr>
              <p:spPr bwMode="auto">
                <a:xfrm flipV="1">
                  <a:off x="4272910" y="3882720"/>
                  <a:ext cx="254000" cy="100013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969696"/>
                </a:solidFill>
                <a:ln w="9525">
                  <a:solidFill>
                    <a:srgbClr val="5F5F5F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sz="900"/>
                </a:p>
              </p:txBody>
            </p:sp>
          </p:grpSp>
          <p:sp>
            <p:nvSpPr>
              <p:cNvPr id="34" name="AutoShape 9"/>
              <p:cNvSpPr>
                <a:spLocks noChangeArrowheads="1"/>
              </p:cNvSpPr>
              <p:nvPr/>
            </p:nvSpPr>
            <p:spPr bwMode="auto">
              <a:xfrm>
                <a:off x="1305344" y="3265842"/>
                <a:ext cx="1692187" cy="1045121"/>
              </a:xfrm>
              <a:prstGeom prst="homePlate">
                <a:avLst>
                  <a:gd name="adj" fmla="val 26518"/>
                </a:avLst>
              </a:prstGeom>
              <a:solidFill>
                <a:srgbClr val="EAEAEA"/>
              </a:solidFill>
              <a:ln w="9525">
                <a:solidFill>
                  <a:srgbClr val="C0C0C0"/>
                </a:solidFill>
                <a:miter lim="800000"/>
                <a:headEnd/>
                <a:tailEnd/>
              </a:ln>
            </p:spPr>
            <p:txBody>
              <a:bodyPr wrap="none" lIns="0" tIns="0" rIns="0" bIns="0" anchor="ctr"/>
              <a:lstStyle/>
              <a:p>
                <a:pPr algn="ctr" eaLnBrk="0" hangingPunct="0"/>
                <a:endParaRPr lang="en-US" sz="1600" b="1" dirty="0"/>
              </a:p>
            </p:txBody>
          </p:sp>
        </p:grpSp>
        <p:grpSp>
          <p:nvGrpSpPr>
            <p:cNvPr id="18" name="Grupo 17"/>
            <p:cNvGrpSpPr/>
            <p:nvPr/>
          </p:nvGrpSpPr>
          <p:grpSpPr>
            <a:xfrm>
              <a:off x="957665" y="1605282"/>
              <a:ext cx="7034334" cy="432000"/>
              <a:chOff x="957665" y="1300482"/>
              <a:chExt cx="5946893" cy="432000"/>
            </a:xfrm>
          </p:grpSpPr>
          <p:sp>
            <p:nvSpPr>
              <p:cNvPr id="28" name="Pentágono 27"/>
              <p:cNvSpPr/>
              <p:nvPr/>
            </p:nvSpPr>
            <p:spPr>
              <a:xfrm>
                <a:off x="1178305" y="1300482"/>
                <a:ext cx="5726253" cy="432000"/>
              </a:xfrm>
              <a:prstGeom prst="homePlate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20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29" name="Elipse 28"/>
              <p:cNvSpPr/>
              <p:nvPr/>
            </p:nvSpPr>
            <p:spPr>
              <a:xfrm>
                <a:off x="957665" y="1336482"/>
                <a:ext cx="304347" cy="360000"/>
              </a:xfrm>
              <a:prstGeom prst="ellipse">
                <a:avLst/>
              </a:prstGeom>
              <a:solidFill>
                <a:srgbClr val="0070C0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</p:grpSp>
        <p:grpSp>
          <p:nvGrpSpPr>
            <p:cNvPr id="19" name="Grupo 18"/>
            <p:cNvGrpSpPr/>
            <p:nvPr/>
          </p:nvGrpSpPr>
          <p:grpSpPr>
            <a:xfrm>
              <a:off x="2322476" y="2160583"/>
              <a:ext cx="5669523" cy="432000"/>
              <a:chOff x="2582435" y="3602851"/>
              <a:chExt cx="4763245" cy="432000"/>
            </a:xfrm>
          </p:grpSpPr>
          <p:sp>
            <p:nvSpPr>
              <p:cNvPr id="26" name="Pentágono 25"/>
              <p:cNvSpPr/>
              <p:nvPr/>
            </p:nvSpPr>
            <p:spPr>
              <a:xfrm>
                <a:off x="2774287" y="3602851"/>
                <a:ext cx="4571393" cy="432000"/>
              </a:xfrm>
              <a:prstGeom prst="homePlate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27" name="Elipse 26"/>
              <p:cNvSpPr/>
              <p:nvPr/>
            </p:nvSpPr>
            <p:spPr>
              <a:xfrm>
                <a:off x="2582435" y="3638851"/>
                <a:ext cx="302454" cy="360000"/>
              </a:xfrm>
              <a:prstGeom prst="ellipse">
                <a:avLst/>
              </a:prstGeom>
              <a:solidFill>
                <a:srgbClr val="0070C0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</p:grpSp>
        <p:grpSp>
          <p:nvGrpSpPr>
            <p:cNvPr id="20" name="Grupo 19"/>
            <p:cNvGrpSpPr/>
            <p:nvPr/>
          </p:nvGrpSpPr>
          <p:grpSpPr>
            <a:xfrm>
              <a:off x="2241333" y="3813811"/>
              <a:ext cx="2880211" cy="461327"/>
              <a:chOff x="2322476" y="1889300"/>
              <a:chExt cx="2880211" cy="461327"/>
            </a:xfrm>
          </p:grpSpPr>
          <p:sp>
            <p:nvSpPr>
              <p:cNvPr id="24" name="Pentágono 23"/>
              <p:cNvSpPr/>
              <p:nvPr/>
            </p:nvSpPr>
            <p:spPr>
              <a:xfrm>
                <a:off x="2531478" y="1918629"/>
                <a:ext cx="2671209" cy="431998"/>
              </a:xfrm>
              <a:prstGeom prst="homePlate">
                <a:avLst/>
              </a:prstGeom>
              <a:solidFill>
                <a:schemeClr val="accent2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25" name="Elipse 24"/>
              <p:cNvSpPr/>
              <p:nvPr/>
            </p:nvSpPr>
            <p:spPr>
              <a:xfrm>
                <a:off x="2322476" y="1889300"/>
                <a:ext cx="360000" cy="360000"/>
              </a:xfrm>
              <a:prstGeom prst="ellipse">
                <a:avLst/>
              </a:prstGeom>
              <a:solidFill>
                <a:srgbClr val="0070C0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</p:grpSp>
        <p:grpSp>
          <p:nvGrpSpPr>
            <p:cNvPr id="21" name="Grupo 20"/>
            <p:cNvGrpSpPr/>
            <p:nvPr/>
          </p:nvGrpSpPr>
          <p:grpSpPr>
            <a:xfrm>
              <a:off x="3830623" y="4318055"/>
              <a:ext cx="4161377" cy="432000"/>
              <a:chOff x="3830623" y="4196135"/>
              <a:chExt cx="4161377" cy="432000"/>
            </a:xfrm>
          </p:grpSpPr>
          <p:sp>
            <p:nvSpPr>
              <p:cNvPr id="22" name="Pentágono 21"/>
              <p:cNvSpPr/>
              <p:nvPr/>
            </p:nvSpPr>
            <p:spPr>
              <a:xfrm>
                <a:off x="4067414" y="4196135"/>
                <a:ext cx="3924586" cy="432000"/>
              </a:xfrm>
              <a:prstGeom prst="homePlate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23" name="Elipse 22"/>
              <p:cNvSpPr/>
              <p:nvPr/>
            </p:nvSpPr>
            <p:spPr>
              <a:xfrm>
                <a:off x="3830623" y="4232135"/>
                <a:ext cx="360000" cy="360000"/>
              </a:xfrm>
              <a:prstGeom prst="ellipse">
                <a:avLst/>
              </a:prstGeom>
              <a:solidFill>
                <a:srgbClr val="0070C0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168036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Digital Services Catalog</a:t>
            </a:r>
          </a:p>
        </p:txBody>
      </p:sp>
      <p:sp>
        <p:nvSpPr>
          <p:cNvPr id="3" name="Espaço Reservado para Texto 1"/>
          <p:cNvSpPr txBox="1">
            <a:spLocks/>
          </p:cNvSpPr>
          <p:nvPr/>
        </p:nvSpPr>
        <p:spPr>
          <a:xfrm>
            <a:off x="2590800" y="1041655"/>
            <a:ext cx="6096000" cy="42864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2000" dirty="0" smtClean="0">
                <a:solidFill>
                  <a:schemeClr val="accent6"/>
                </a:solidFill>
              </a:rPr>
              <a:t>Step 3 – Onboarding Partners Sample Case </a:t>
            </a:r>
            <a:endParaRPr lang="en-US" sz="2000" dirty="0">
              <a:solidFill>
                <a:schemeClr val="accent6"/>
              </a:solidFill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2879" y="1535695"/>
            <a:ext cx="6894183" cy="23188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96720" y="1566174"/>
            <a:ext cx="3891280" cy="32669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311399" y="1662130"/>
            <a:ext cx="5551389" cy="2767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903220" y="2028519"/>
            <a:ext cx="6024880" cy="2034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545840" y="2153139"/>
            <a:ext cx="3749134" cy="27646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21" descr="http://jzatl9bhu31rarj15x610nk9.wpengine.netdna-cdn.com/wp-content/uploads/2014/09/Huawei.gif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7590" y="778091"/>
            <a:ext cx="955770" cy="9557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0882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Digital Services Catalog</a:t>
            </a:r>
          </a:p>
        </p:txBody>
      </p:sp>
      <p:sp>
        <p:nvSpPr>
          <p:cNvPr id="3" name="Espaço Reservado para Texto 1"/>
          <p:cNvSpPr txBox="1">
            <a:spLocks/>
          </p:cNvSpPr>
          <p:nvPr/>
        </p:nvSpPr>
        <p:spPr>
          <a:xfrm>
            <a:off x="2590800" y="1082295"/>
            <a:ext cx="6096000" cy="42864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2000" dirty="0" smtClean="0">
                <a:solidFill>
                  <a:schemeClr val="accent6"/>
                </a:solidFill>
              </a:rPr>
              <a:t>Step 3 – Solution Selection</a:t>
            </a:r>
            <a:endParaRPr lang="en-US" sz="2000" dirty="0">
              <a:solidFill>
                <a:schemeClr val="accent6"/>
              </a:solidFill>
            </a:endParaRPr>
          </a:p>
        </p:txBody>
      </p:sp>
      <p:grpSp>
        <p:nvGrpSpPr>
          <p:cNvPr id="4" name="Grupo 3"/>
          <p:cNvGrpSpPr/>
          <p:nvPr/>
        </p:nvGrpSpPr>
        <p:grpSpPr>
          <a:xfrm>
            <a:off x="518160" y="1615440"/>
            <a:ext cx="7782560" cy="3193796"/>
            <a:chOff x="518160" y="1391920"/>
            <a:chExt cx="7782560" cy="3193796"/>
          </a:xfrm>
        </p:grpSpPr>
        <p:sp>
          <p:nvSpPr>
            <p:cNvPr id="5" name="Fluxograma: Dados 4"/>
            <p:cNvSpPr/>
            <p:nvPr/>
          </p:nvSpPr>
          <p:spPr>
            <a:xfrm>
              <a:off x="518160" y="1391920"/>
              <a:ext cx="2174240" cy="558800"/>
            </a:xfrm>
            <a:prstGeom prst="flowChartInputOutpu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Actions and </a:t>
              </a:r>
              <a:r>
                <a:rPr lang="en-US" dirty="0" err="1" smtClean="0"/>
                <a:t>HowTo</a:t>
              </a:r>
              <a:endParaRPr lang="en-US" dirty="0"/>
            </a:p>
          </p:txBody>
        </p:sp>
        <p:sp>
          <p:nvSpPr>
            <p:cNvPr id="6" name="Fluxograma: Dados 5"/>
            <p:cNvSpPr/>
            <p:nvPr/>
          </p:nvSpPr>
          <p:spPr>
            <a:xfrm>
              <a:off x="2428240" y="1391920"/>
              <a:ext cx="2174240" cy="558800"/>
            </a:xfrm>
            <a:prstGeom prst="flowChartInputOutpu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Expected Results</a:t>
              </a:r>
              <a:endParaRPr lang="en-US" dirty="0"/>
            </a:p>
          </p:txBody>
        </p:sp>
        <p:sp>
          <p:nvSpPr>
            <p:cNvPr id="7" name="Retângulo de cantos arredondados 6"/>
            <p:cNvSpPr/>
            <p:nvPr/>
          </p:nvSpPr>
          <p:spPr>
            <a:xfrm>
              <a:off x="1437640" y="2468880"/>
              <a:ext cx="1981200" cy="579120"/>
            </a:xfrm>
            <a:prstGeom prst="roundRect">
              <a:avLst/>
            </a:prstGeom>
            <a:solidFill>
              <a:schemeClr val="accent5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Tactics and Requirements</a:t>
              </a:r>
              <a:endParaRPr lang="en-US" dirty="0"/>
            </a:p>
          </p:txBody>
        </p:sp>
        <p:sp>
          <p:nvSpPr>
            <p:cNvPr id="8" name="Fluxograma: Vários documentos 7"/>
            <p:cNvSpPr/>
            <p:nvPr/>
          </p:nvSpPr>
          <p:spPr>
            <a:xfrm>
              <a:off x="3870960" y="2278380"/>
              <a:ext cx="2143760" cy="960120"/>
            </a:xfrm>
            <a:prstGeom prst="flowChartMultidocument">
              <a:avLst/>
            </a:prstGeom>
            <a:solidFill>
              <a:schemeClr val="accent5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Solutions Definition</a:t>
              </a:r>
              <a:endParaRPr lang="en-US" dirty="0"/>
            </a:p>
          </p:txBody>
        </p:sp>
        <p:cxnSp>
          <p:nvCxnSpPr>
            <p:cNvPr id="9" name="Conector angulado 8"/>
            <p:cNvCxnSpPr>
              <a:stCxn id="5" idx="4"/>
              <a:endCxn id="7" idx="0"/>
            </p:cNvCxnSpPr>
            <p:nvPr/>
          </p:nvCxnSpPr>
          <p:spPr>
            <a:xfrm rot="16200000" flipH="1">
              <a:off x="1757680" y="1798320"/>
              <a:ext cx="518160" cy="822960"/>
            </a:xfrm>
            <a:prstGeom prst="bentConnector3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Conector angulado 9"/>
            <p:cNvCxnSpPr>
              <a:stCxn id="6" idx="3"/>
              <a:endCxn id="7" idx="0"/>
            </p:cNvCxnSpPr>
            <p:nvPr/>
          </p:nvCxnSpPr>
          <p:spPr>
            <a:xfrm rot="5400000">
              <a:off x="2604008" y="1774952"/>
              <a:ext cx="518160" cy="869696"/>
            </a:xfrm>
            <a:prstGeom prst="bentConnector3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Retângulo 10"/>
            <p:cNvSpPr/>
            <p:nvPr/>
          </p:nvSpPr>
          <p:spPr>
            <a:xfrm>
              <a:off x="6421120" y="2418080"/>
              <a:ext cx="1879600" cy="680720"/>
            </a:xfrm>
            <a:prstGeom prst="rect">
              <a:avLst/>
            </a:prstGeom>
            <a:solidFill>
              <a:schemeClr val="accent5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Federated Catalog Search</a:t>
              </a:r>
              <a:endParaRPr lang="en-US" dirty="0"/>
            </a:p>
          </p:txBody>
        </p:sp>
        <p:sp>
          <p:nvSpPr>
            <p:cNvPr id="12" name="Fluxograma: Decisão 11"/>
            <p:cNvSpPr/>
            <p:nvPr/>
          </p:nvSpPr>
          <p:spPr>
            <a:xfrm>
              <a:off x="4053840" y="3720338"/>
              <a:ext cx="1757680" cy="650240"/>
            </a:xfrm>
            <a:prstGeom prst="flowChartDecision">
              <a:avLst/>
            </a:prstGeom>
            <a:solidFill>
              <a:schemeClr val="accent5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Found</a:t>
              </a:r>
              <a:endParaRPr lang="en-US" dirty="0"/>
            </a:p>
          </p:txBody>
        </p:sp>
        <p:sp>
          <p:nvSpPr>
            <p:cNvPr id="13" name="Fluxograma: Vários documentos 12"/>
            <p:cNvSpPr/>
            <p:nvPr/>
          </p:nvSpPr>
          <p:spPr>
            <a:xfrm>
              <a:off x="1407668" y="3505200"/>
              <a:ext cx="2152904" cy="1080516"/>
            </a:xfrm>
            <a:prstGeom prst="flowChartMultidocument">
              <a:avLst/>
            </a:prstGeom>
            <a:solidFill>
              <a:schemeClr val="accent5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Products Offering Selection</a:t>
              </a:r>
              <a:endParaRPr lang="en-US" dirty="0"/>
            </a:p>
          </p:txBody>
        </p:sp>
        <p:sp>
          <p:nvSpPr>
            <p:cNvPr id="14" name="Retângulo de cantos arredondados 13"/>
            <p:cNvSpPr/>
            <p:nvPr/>
          </p:nvSpPr>
          <p:spPr>
            <a:xfrm>
              <a:off x="6258560" y="3720338"/>
              <a:ext cx="2021840" cy="650240"/>
            </a:xfrm>
            <a:prstGeom prst="roundRect">
              <a:avLst/>
            </a:prstGeom>
            <a:solidFill>
              <a:schemeClr val="accent5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New Onboarding Requisition</a:t>
              </a:r>
              <a:endParaRPr lang="en-US" dirty="0"/>
            </a:p>
          </p:txBody>
        </p:sp>
        <p:cxnSp>
          <p:nvCxnSpPr>
            <p:cNvPr id="15" name="Conector de seta reta 14"/>
            <p:cNvCxnSpPr>
              <a:stCxn id="7" idx="3"/>
              <a:endCxn id="8" idx="1"/>
            </p:cNvCxnSpPr>
            <p:nvPr/>
          </p:nvCxnSpPr>
          <p:spPr>
            <a:xfrm>
              <a:off x="3418840" y="2758440"/>
              <a:ext cx="452120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Conector de seta reta 15"/>
            <p:cNvCxnSpPr>
              <a:stCxn id="8" idx="3"/>
              <a:endCxn id="11" idx="1"/>
            </p:cNvCxnSpPr>
            <p:nvPr/>
          </p:nvCxnSpPr>
          <p:spPr>
            <a:xfrm>
              <a:off x="6014720" y="2758440"/>
              <a:ext cx="406400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Conector angulado 16"/>
            <p:cNvCxnSpPr>
              <a:stCxn id="11" idx="2"/>
              <a:endCxn id="12" idx="0"/>
            </p:cNvCxnSpPr>
            <p:nvPr/>
          </p:nvCxnSpPr>
          <p:spPr>
            <a:xfrm rot="5400000">
              <a:off x="5836031" y="2195449"/>
              <a:ext cx="621538" cy="2428240"/>
            </a:xfrm>
            <a:prstGeom prst="bentConnector3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Conector de seta reta 17"/>
            <p:cNvCxnSpPr>
              <a:stCxn id="12" idx="3"/>
              <a:endCxn id="14" idx="1"/>
            </p:cNvCxnSpPr>
            <p:nvPr/>
          </p:nvCxnSpPr>
          <p:spPr>
            <a:xfrm>
              <a:off x="5811520" y="4045458"/>
              <a:ext cx="447040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Conector de seta reta 18"/>
            <p:cNvCxnSpPr>
              <a:stCxn id="12" idx="1"/>
              <a:endCxn id="13" idx="3"/>
            </p:cNvCxnSpPr>
            <p:nvPr/>
          </p:nvCxnSpPr>
          <p:spPr>
            <a:xfrm flipH="1">
              <a:off x="3560572" y="4045458"/>
              <a:ext cx="493268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CaixaDeTexto 19"/>
            <p:cNvSpPr txBox="1"/>
            <p:nvPr/>
          </p:nvSpPr>
          <p:spPr>
            <a:xfrm>
              <a:off x="5732402" y="4062198"/>
              <a:ext cx="45557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chemeClr val="accent5"/>
                  </a:solidFill>
                </a:rPr>
                <a:t>No</a:t>
              </a:r>
              <a:endParaRPr lang="en-US" dirty="0">
                <a:solidFill>
                  <a:schemeClr val="accent5"/>
                </a:solidFill>
              </a:endParaRPr>
            </a:p>
          </p:txBody>
        </p:sp>
        <p:sp>
          <p:nvSpPr>
            <p:cNvPr id="21" name="CaixaDeTexto 20"/>
            <p:cNvSpPr txBox="1"/>
            <p:nvPr/>
          </p:nvSpPr>
          <p:spPr>
            <a:xfrm>
              <a:off x="3644900" y="4035298"/>
              <a:ext cx="48551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chemeClr val="accent5"/>
                  </a:solidFill>
                </a:rPr>
                <a:t>Yes</a:t>
              </a:r>
              <a:endParaRPr lang="en-US" dirty="0">
                <a:solidFill>
                  <a:schemeClr val="accent5"/>
                </a:solidFill>
              </a:endParaRPr>
            </a:p>
          </p:txBody>
        </p:sp>
      </p:grpSp>
      <p:grpSp>
        <p:nvGrpSpPr>
          <p:cNvPr id="22" name="Grupo 21"/>
          <p:cNvGrpSpPr/>
          <p:nvPr/>
        </p:nvGrpSpPr>
        <p:grpSpPr>
          <a:xfrm>
            <a:off x="497141" y="885157"/>
            <a:ext cx="1015223" cy="432000"/>
            <a:chOff x="957665" y="1605282"/>
            <a:chExt cx="7034335" cy="3144773"/>
          </a:xfrm>
        </p:grpSpPr>
        <p:grpSp>
          <p:nvGrpSpPr>
            <p:cNvPr id="23" name="Grupo 31"/>
            <p:cNvGrpSpPr/>
            <p:nvPr/>
          </p:nvGrpSpPr>
          <p:grpSpPr>
            <a:xfrm>
              <a:off x="1152000" y="2709668"/>
              <a:ext cx="6840000" cy="936002"/>
              <a:chOff x="1305344" y="3265841"/>
              <a:chExt cx="6962357" cy="1045122"/>
            </a:xfrm>
          </p:grpSpPr>
          <p:sp>
            <p:nvSpPr>
              <p:cNvPr id="36" name="AutoShape 9"/>
              <p:cNvSpPr>
                <a:spLocks noChangeArrowheads="1"/>
              </p:cNvSpPr>
              <p:nvPr/>
            </p:nvSpPr>
            <p:spPr bwMode="auto">
              <a:xfrm>
                <a:off x="6219322" y="3265843"/>
                <a:ext cx="2048379" cy="1045120"/>
              </a:xfrm>
              <a:prstGeom prst="homePlate">
                <a:avLst>
                  <a:gd name="adj" fmla="val 26518"/>
                </a:avLst>
              </a:prstGeom>
              <a:solidFill>
                <a:srgbClr val="EAEAEA"/>
              </a:solidFill>
              <a:ln w="9525">
                <a:solidFill>
                  <a:srgbClr val="C0C0C0"/>
                </a:solidFill>
                <a:miter lim="800000"/>
                <a:headEnd/>
                <a:tailEnd/>
              </a:ln>
            </p:spPr>
            <p:txBody>
              <a:bodyPr wrap="none" lIns="0" tIns="0" rIns="0" bIns="0" anchor="ctr"/>
              <a:lstStyle/>
              <a:p>
                <a:pPr eaLnBrk="0" hangingPunct="0"/>
                <a:endParaRPr lang="en-US" sz="900" b="0"/>
              </a:p>
            </p:txBody>
          </p:sp>
          <p:sp>
            <p:nvSpPr>
              <p:cNvPr id="37" name="AutoShape 9"/>
              <p:cNvSpPr>
                <a:spLocks noChangeArrowheads="1"/>
              </p:cNvSpPr>
              <p:nvPr/>
            </p:nvSpPr>
            <p:spPr bwMode="auto">
              <a:xfrm>
                <a:off x="4437692" y="3265842"/>
                <a:ext cx="2061079" cy="1045120"/>
              </a:xfrm>
              <a:prstGeom prst="homePlate">
                <a:avLst>
                  <a:gd name="adj" fmla="val 26518"/>
                </a:avLst>
              </a:prstGeom>
              <a:solidFill>
                <a:srgbClr val="EAEAEA"/>
              </a:solidFill>
              <a:ln w="9525">
                <a:solidFill>
                  <a:srgbClr val="C0C0C0"/>
                </a:solidFill>
                <a:miter lim="800000"/>
                <a:headEnd/>
                <a:tailEnd/>
              </a:ln>
            </p:spPr>
            <p:txBody>
              <a:bodyPr wrap="none" lIns="0" tIns="0" rIns="0" bIns="0" anchor="ctr"/>
              <a:lstStyle/>
              <a:p>
                <a:pPr eaLnBrk="0" hangingPunct="0"/>
                <a:endParaRPr lang="en-US" sz="900" b="0"/>
              </a:p>
            </p:txBody>
          </p:sp>
          <p:grpSp>
            <p:nvGrpSpPr>
              <p:cNvPr id="38" name="Group 16"/>
              <p:cNvGrpSpPr>
                <a:grpSpLocks/>
              </p:cNvGrpSpPr>
              <p:nvPr/>
            </p:nvGrpSpPr>
            <p:grpSpPr bwMode="auto">
              <a:xfrm>
                <a:off x="6279192" y="3584069"/>
                <a:ext cx="395288" cy="363538"/>
                <a:chOff x="383" y="2981"/>
                <a:chExt cx="409" cy="415"/>
              </a:xfrm>
            </p:grpSpPr>
            <p:sp>
              <p:nvSpPr>
                <p:cNvPr id="48" name="AutoShape 17"/>
                <p:cNvSpPr>
                  <a:spLocks noChangeArrowheads="1"/>
                </p:cNvSpPr>
                <p:nvPr/>
              </p:nvSpPr>
              <p:spPr bwMode="auto">
                <a:xfrm>
                  <a:off x="420" y="3198"/>
                  <a:ext cx="372" cy="198"/>
                </a:xfrm>
                <a:prstGeom prst="curvedUpArrow">
                  <a:avLst>
                    <a:gd name="adj1" fmla="val 37576"/>
                    <a:gd name="adj2" fmla="val 75152"/>
                    <a:gd name="adj3" fmla="val 33333"/>
                  </a:avLst>
                </a:prstGeom>
                <a:solidFill>
                  <a:srgbClr val="EAEAEA"/>
                </a:solidFill>
                <a:ln w="3175">
                  <a:solidFill>
                    <a:srgbClr val="969696"/>
                  </a:solidFill>
                  <a:miter lim="800000"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endParaRPr lang="en-US" sz="900"/>
                </a:p>
              </p:txBody>
            </p:sp>
            <p:sp>
              <p:nvSpPr>
                <p:cNvPr id="49" name="AutoShape 18"/>
                <p:cNvSpPr>
                  <a:spLocks noChangeArrowheads="1"/>
                </p:cNvSpPr>
                <p:nvPr/>
              </p:nvSpPr>
              <p:spPr bwMode="auto">
                <a:xfrm flipH="1" flipV="1">
                  <a:off x="383" y="2981"/>
                  <a:ext cx="372" cy="198"/>
                </a:xfrm>
                <a:prstGeom prst="curvedUpArrow">
                  <a:avLst>
                    <a:gd name="adj1" fmla="val 37576"/>
                    <a:gd name="adj2" fmla="val 75152"/>
                    <a:gd name="adj3" fmla="val 33333"/>
                  </a:avLst>
                </a:prstGeom>
                <a:solidFill>
                  <a:srgbClr val="EAEAEA"/>
                </a:solidFill>
                <a:ln w="3175">
                  <a:solidFill>
                    <a:srgbClr val="969696"/>
                  </a:solidFill>
                  <a:miter lim="800000"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endParaRPr lang="en-US" sz="900"/>
                </a:p>
              </p:txBody>
            </p:sp>
          </p:grpSp>
          <p:grpSp>
            <p:nvGrpSpPr>
              <p:cNvPr id="39" name="Grupo 28"/>
              <p:cNvGrpSpPr/>
              <p:nvPr/>
            </p:nvGrpSpPr>
            <p:grpSpPr>
              <a:xfrm>
                <a:off x="2709500" y="3265841"/>
                <a:ext cx="2016223" cy="1045120"/>
                <a:chOff x="2709500" y="3265841"/>
                <a:chExt cx="2016223" cy="1045120"/>
              </a:xfrm>
            </p:grpSpPr>
            <p:sp>
              <p:nvSpPr>
                <p:cNvPr id="41" name="AutoShape 9"/>
                <p:cNvSpPr>
                  <a:spLocks noChangeArrowheads="1"/>
                </p:cNvSpPr>
                <p:nvPr/>
              </p:nvSpPr>
              <p:spPr bwMode="auto">
                <a:xfrm>
                  <a:off x="2709500" y="3265841"/>
                  <a:ext cx="2016223" cy="1045120"/>
                </a:xfrm>
                <a:prstGeom prst="homePlate">
                  <a:avLst>
                    <a:gd name="adj" fmla="val 26518"/>
                  </a:avLst>
                </a:prstGeom>
                <a:solidFill>
                  <a:srgbClr val="EAEAEA"/>
                </a:solidFill>
                <a:ln w="9525">
                  <a:solidFill>
                    <a:srgbClr val="C0C0C0"/>
                  </a:solidFill>
                  <a:miter lim="800000"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eaLnBrk="0" hangingPunct="0"/>
                  <a:endParaRPr lang="en-US" sz="900" b="0"/>
                </a:p>
              </p:txBody>
            </p:sp>
            <p:sp>
              <p:nvSpPr>
                <p:cNvPr id="42" name="Text Box 30"/>
                <p:cNvSpPr txBox="1">
                  <a:spLocks noChangeArrowheads="1"/>
                </p:cNvSpPr>
                <p:nvPr/>
              </p:nvSpPr>
              <p:spPr bwMode="auto">
                <a:xfrm>
                  <a:off x="3611299" y="3630673"/>
                  <a:ext cx="930276" cy="154645"/>
                </a:xfrm>
                <a:prstGeom prst="rect">
                  <a:avLst/>
                </a:prstGeom>
                <a:solidFill>
                  <a:srgbClr val="EAEAE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lIns="0" tIns="0" rIns="0" bIns="0">
                  <a:spAutoFit/>
                </a:bodyPr>
                <a:lstStyle>
                  <a:lvl1pPr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  <a:ea typeface="Gulim" charset="0"/>
                      <a:cs typeface="Gulim" charset="0"/>
                    </a:defRPr>
                  </a:lvl1pPr>
                  <a:lvl2pPr marL="742950" indent="-28575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  <a:ea typeface="Gulim" charset="0"/>
                      <a:cs typeface="Gulim" charset="0"/>
                    </a:defRPr>
                  </a:lvl2pPr>
                  <a:lvl3pPr marL="11430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  <a:ea typeface="Gulim" charset="0"/>
                      <a:cs typeface="Gulim" charset="0"/>
                    </a:defRPr>
                  </a:lvl3pPr>
                  <a:lvl4pPr marL="16002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  <a:ea typeface="Gulim" charset="0"/>
                      <a:cs typeface="Gulim" charset="0"/>
                    </a:defRPr>
                  </a:lvl4pPr>
                  <a:lvl5pPr marL="20574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  <a:ea typeface="Gulim" charset="0"/>
                      <a:cs typeface="Gulim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  <a:ea typeface="Gulim" charset="0"/>
                      <a:cs typeface="Gulim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  <a:ea typeface="Gulim" charset="0"/>
                      <a:cs typeface="Gulim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  <a:ea typeface="Gulim" charset="0"/>
                      <a:cs typeface="Gulim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  <a:ea typeface="Gulim" charset="0"/>
                      <a:cs typeface="Gulim" charset="0"/>
                    </a:defRPr>
                  </a:lvl9pPr>
                </a:lstStyle>
                <a:p>
                  <a:endParaRPr lang="en-US" sz="900"/>
                </a:p>
              </p:txBody>
            </p:sp>
            <p:cxnSp>
              <p:nvCxnSpPr>
                <p:cNvPr id="43" name="Straight Connector 18"/>
                <p:cNvCxnSpPr>
                  <a:endCxn id="41" idx="3"/>
                </p:cNvCxnSpPr>
                <p:nvPr/>
              </p:nvCxnSpPr>
              <p:spPr>
                <a:xfrm flipV="1">
                  <a:off x="3033536" y="3788401"/>
                  <a:ext cx="1692187" cy="14315"/>
                </a:xfrm>
                <a:prstGeom prst="line">
                  <a:avLst/>
                </a:prstGeom>
                <a:ln w="3175" cmpd="sng">
                  <a:solidFill>
                    <a:schemeClr val="bg1">
                      <a:lumMod val="75000"/>
                    </a:schemeClr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4" name="AutoShape 29"/>
                <p:cNvSpPr>
                  <a:spLocks noChangeArrowheads="1"/>
                </p:cNvSpPr>
                <p:nvPr/>
              </p:nvSpPr>
              <p:spPr bwMode="auto">
                <a:xfrm>
                  <a:off x="3152135" y="3622693"/>
                  <a:ext cx="254000" cy="100013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969696"/>
                </a:solidFill>
                <a:ln w="9525">
                  <a:solidFill>
                    <a:srgbClr val="5F5F5F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sz="900"/>
                </a:p>
              </p:txBody>
            </p:sp>
            <p:sp>
              <p:nvSpPr>
                <p:cNvPr id="45" name="AutoShape 30"/>
                <p:cNvSpPr>
                  <a:spLocks noChangeArrowheads="1"/>
                </p:cNvSpPr>
                <p:nvPr/>
              </p:nvSpPr>
              <p:spPr bwMode="auto">
                <a:xfrm flipV="1">
                  <a:off x="3153723" y="3882721"/>
                  <a:ext cx="254000" cy="100012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DDDDDD"/>
                </a:solidFill>
                <a:ln w="9525">
                  <a:solidFill>
                    <a:srgbClr val="5F5F5F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sz="900"/>
                </a:p>
              </p:txBody>
            </p:sp>
            <p:sp>
              <p:nvSpPr>
                <p:cNvPr id="46" name="AutoShape 31"/>
                <p:cNvSpPr>
                  <a:spLocks noChangeArrowheads="1"/>
                </p:cNvSpPr>
                <p:nvPr/>
              </p:nvSpPr>
              <p:spPr bwMode="auto">
                <a:xfrm>
                  <a:off x="4271323" y="3622694"/>
                  <a:ext cx="254000" cy="100012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DDDDDD"/>
                </a:solidFill>
                <a:ln w="9525">
                  <a:solidFill>
                    <a:srgbClr val="5F5F5F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sz="900"/>
                </a:p>
              </p:txBody>
            </p:sp>
            <p:sp>
              <p:nvSpPr>
                <p:cNvPr id="47" name="AutoShape 32"/>
                <p:cNvSpPr>
                  <a:spLocks noChangeArrowheads="1"/>
                </p:cNvSpPr>
                <p:nvPr/>
              </p:nvSpPr>
              <p:spPr bwMode="auto">
                <a:xfrm flipV="1">
                  <a:off x="4272910" y="3882720"/>
                  <a:ext cx="254000" cy="100013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969696"/>
                </a:solidFill>
                <a:ln w="9525">
                  <a:solidFill>
                    <a:srgbClr val="5F5F5F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sz="900"/>
                </a:p>
              </p:txBody>
            </p:sp>
          </p:grpSp>
          <p:sp>
            <p:nvSpPr>
              <p:cNvPr id="40" name="AutoShape 9"/>
              <p:cNvSpPr>
                <a:spLocks noChangeArrowheads="1"/>
              </p:cNvSpPr>
              <p:nvPr/>
            </p:nvSpPr>
            <p:spPr bwMode="auto">
              <a:xfrm>
                <a:off x="1305344" y="3265842"/>
                <a:ext cx="1692187" cy="1045121"/>
              </a:xfrm>
              <a:prstGeom prst="homePlate">
                <a:avLst>
                  <a:gd name="adj" fmla="val 26518"/>
                </a:avLst>
              </a:prstGeom>
              <a:solidFill>
                <a:srgbClr val="EAEAEA"/>
              </a:solidFill>
              <a:ln w="9525">
                <a:solidFill>
                  <a:srgbClr val="C0C0C0"/>
                </a:solidFill>
                <a:miter lim="800000"/>
                <a:headEnd/>
                <a:tailEnd/>
              </a:ln>
            </p:spPr>
            <p:txBody>
              <a:bodyPr wrap="none" lIns="0" tIns="0" rIns="0" bIns="0" anchor="ctr"/>
              <a:lstStyle/>
              <a:p>
                <a:pPr algn="ctr" eaLnBrk="0" hangingPunct="0"/>
                <a:endParaRPr lang="en-US" sz="1600" b="1" dirty="0"/>
              </a:p>
            </p:txBody>
          </p:sp>
        </p:grpSp>
        <p:grpSp>
          <p:nvGrpSpPr>
            <p:cNvPr id="24" name="Grupo 23"/>
            <p:cNvGrpSpPr/>
            <p:nvPr/>
          </p:nvGrpSpPr>
          <p:grpSpPr>
            <a:xfrm>
              <a:off x="957665" y="1605282"/>
              <a:ext cx="7034334" cy="432000"/>
              <a:chOff x="957665" y="1300482"/>
              <a:chExt cx="5946893" cy="432000"/>
            </a:xfrm>
          </p:grpSpPr>
          <p:sp>
            <p:nvSpPr>
              <p:cNvPr id="34" name="Pentágono 33"/>
              <p:cNvSpPr/>
              <p:nvPr/>
            </p:nvSpPr>
            <p:spPr>
              <a:xfrm>
                <a:off x="1178305" y="1300482"/>
                <a:ext cx="5726253" cy="432000"/>
              </a:xfrm>
              <a:prstGeom prst="homePlate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20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35" name="Elipse 34"/>
              <p:cNvSpPr/>
              <p:nvPr/>
            </p:nvSpPr>
            <p:spPr>
              <a:xfrm>
                <a:off x="957665" y="1336482"/>
                <a:ext cx="304347" cy="360000"/>
              </a:xfrm>
              <a:prstGeom prst="ellipse">
                <a:avLst/>
              </a:prstGeom>
              <a:solidFill>
                <a:srgbClr val="0070C0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</p:grpSp>
        <p:grpSp>
          <p:nvGrpSpPr>
            <p:cNvPr id="25" name="Grupo 24"/>
            <p:cNvGrpSpPr/>
            <p:nvPr/>
          </p:nvGrpSpPr>
          <p:grpSpPr>
            <a:xfrm>
              <a:off x="2322476" y="2160583"/>
              <a:ext cx="5669523" cy="432000"/>
              <a:chOff x="2582435" y="3602851"/>
              <a:chExt cx="4763245" cy="432000"/>
            </a:xfrm>
          </p:grpSpPr>
          <p:sp>
            <p:nvSpPr>
              <p:cNvPr id="32" name="Pentágono 31"/>
              <p:cNvSpPr/>
              <p:nvPr/>
            </p:nvSpPr>
            <p:spPr>
              <a:xfrm>
                <a:off x="2774287" y="3602851"/>
                <a:ext cx="4571393" cy="432000"/>
              </a:xfrm>
              <a:prstGeom prst="homePlate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33" name="Elipse 32"/>
              <p:cNvSpPr/>
              <p:nvPr/>
            </p:nvSpPr>
            <p:spPr>
              <a:xfrm>
                <a:off x="2582435" y="3638851"/>
                <a:ext cx="302454" cy="360000"/>
              </a:xfrm>
              <a:prstGeom prst="ellipse">
                <a:avLst/>
              </a:prstGeom>
              <a:solidFill>
                <a:srgbClr val="0070C0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</p:grpSp>
        <p:grpSp>
          <p:nvGrpSpPr>
            <p:cNvPr id="26" name="Grupo 25"/>
            <p:cNvGrpSpPr/>
            <p:nvPr/>
          </p:nvGrpSpPr>
          <p:grpSpPr>
            <a:xfrm>
              <a:off x="2241333" y="3813811"/>
              <a:ext cx="2880211" cy="461327"/>
              <a:chOff x="2322476" y="1889300"/>
              <a:chExt cx="2880211" cy="461327"/>
            </a:xfrm>
          </p:grpSpPr>
          <p:sp>
            <p:nvSpPr>
              <p:cNvPr id="30" name="Pentágono 29"/>
              <p:cNvSpPr/>
              <p:nvPr/>
            </p:nvSpPr>
            <p:spPr>
              <a:xfrm>
                <a:off x="2531478" y="1918629"/>
                <a:ext cx="2671209" cy="431998"/>
              </a:xfrm>
              <a:prstGeom prst="homePlate">
                <a:avLst/>
              </a:prstGeom>
              <a:solidFill>
                <a:schemeClr val="accent2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31" name="Elipse 30"/>
              <p:cNvSpPr/>
              <p:nvPr/>
            </p:nvSpPr>
            <p:spPr>
              <a:xfrm>
                <a:off x="2322476" y="1889300"/>
                <a:ext cx="360000" cy="360000"/>
              </a:xfrm>
              <a:prstGeom prst="ellipse">
                <a:avLst/>
              </a:prstGeom>
              <a:solidFill>
                <a:srgbClr val="0070C0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</p:grpSp>
        <p:grpSp>
          <p:nvGrpSpPr>
            <p:cNvPr id="27" name="Grupo 26"/>
            <p:cNvGrpSpPr/>
            <p:nvPr/>
          </p:nvGrpSpPr>
          <p:grpSpPr>
            <a:xfrm>
              <a:off x="3830623" y="4318055"/>
              <a:ext cx="4161377" cy="432000"/>
              <a:chOff x="3830623" y="4196135"/>
              <a:chExt cx="4161377" cy="432000"/>
            </a:xfrm>
          </p:grpSpPr>
          <p:sp>
            <p:nvSpPr>
              <p:cNvPr id="28" name="Pentágono 27"/>
              <p:cNvSpPr/>
              <p:nvPr/>
            </p:nvSpPr>
            <p:spPr>
              <a:xfrm>
                <a:off x="4067414" y="4196135"/>
                <a:ext cx="3924586" cy="432000"/>
              </a:xfrm>
              <a:prstGeom prst="homePlate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29" name="Elipse 28"/>
              <p:cNvSpPr/>
              <p:nvPr/>
            </p:nvSpPr>
            <p:spPr>
              <a:xfrm>
                <a:off x="3830623" y="4232135"/>
                <a:ext cx="360000" cy="360000"/>
              </a:xfrm>
              <a:prstGeom prst="ellipse">
                <a:avLst/>
              </a:prstGeom>
              <a:solidFill>
                <a:srgbClr val="0070C0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0653302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Digital Services Catalog</a:t>
            </a:r>
          </a:p>
        </p:txBody>
      </p:sp>
      <p:sp>
        <p:nvSpPr>
          <p:cNvPr id="3" name="Espaço Reservado para Texto 1"/>
          <p:cNvSpPr txBox="1">
            <a:spLocks/>
          </p:cNvSpPr>
          <p:nvPr/>
        </p:nvSpPr>
        <p:spPr>
          <a:xfrm>
            <a:off x="2590800" y="1082295"/>
            <a:ext cx="6096000" cy="42864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2000" dirty="0" smtClean="0">
                <a:solidFill>
                  <a:schemeClr val="accent6"/>
                </a:solidFill>
              </a:rPr>
              <a:t>Step 3 – Solution Selection Sample Case</a:t>
            </a:r>
            <a:endParaRPr lang="en-US" sz="2000" dirty="0">
              <a:solidFill>
                <a:schemeClr val="accent6"/>
              </a:solidFill>
            </a:endParaRPr>
          </a:p>
        </p:txBody>
      </p:sp>
      <p:pic>
        <p:nvPicPr>
          <p:cNvPr id="4" name="Picture 23" descr="http://jzatl9bhu31rarj15x610nk9.wpengine.netdna-cdn.com/wp-content/uploads/2014/09/Ideasoft-300x10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3462" y="970937"/>
            <a:ext cx="1528301" cy="5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wtavares\Desktop\idea01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8957" y="1737035"/>
            <a:ext cx="4545651" cy="29532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wtavares\Desktop\idea02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11382" y="1737036"/>
            <a:ext cx="3118218" cy="29532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4531640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 and Metrics</a:t>
            </a:r>
            <a:endParaRPr lang="en-US" dirty="0"/>
          </a:p>
        </p:txBody>
      </p:sp>
      <p:sp>
        <p:nvSpPr>
          <p:cNvPr id="3" name="Espaço Reservado para Texto 1"/>
          <p:cNvSpPr txBox="1">
            <a:spLocks/>
          </p:cNvSpPr>
          <p:nvPr/>
        </p:nvSpPr>
        <p:spPr>
          <a:xfrm>
            <a:off x="2590800" y="1072135"/>
            <a:ext cx="6096000" cy="42864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2000" dirty="0" smtClean="0">
                <a:solidFill>
                  <a:schemeClr val="accent6"/>
                </a:solidFill>
              </a:rPr>
              <a:t>Step 4 – Checking the Success with Smart Indicators</a:t>
            </a:r>
            <a:endParaRPr lang="en-US" sz="2000" dirty="0">
              <a:solidFill>
                <a:schemeClr val="accent6"/>
              </a:solidFill>
            </a:endParaRPr>
          </a:p>
        </p:txBody>
      </p:sp>
      <p:grpSp>
        <p:nvGrpSpPr>
          <p:cNvPr id="4" name="Grupo 3"/>
          <p:cNvGrpSpPr/>
          <p:nvPr/>
        </p:nvGrpSpPr>
        <p:grpSpPr>
          <a:xfrm>
            <a:off x="1039318" y="1899417"/>
            <a:ext cx="6902804" cy="2590800"/>
            <a:chOff x="442876" y="1574297"/>
            <a:chExt cx="6902804" cy="2590800"/>
          </a:xfrm>
        </p:grpSpPr>
        <p:sp>
          <p:nvSpPr>
            <p:cNvPr id="5" name="Retângulo de cantos arredondados 4"/>
            <p:cNvSpPr/>
            <p:nvPr/>
          </p:nvSpPr>
          <p:spPr>
            <a:xfrm>
              <a:off x="690880" y="2295657"/>
              <a:ext cx="2651760" cy="1148080"/>
            </a:xfrm>
            <a:prstGeom prst="round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b="1" dirty="0" smtClean="0"/>
                <a:t>Results and Metrics</a:t>
              </a:r>
              <a:endParaRPr lang="en-US" sz="2000" b="1" dirty="0"/>
            </a:p>
          </p:txBody>
        </p:sp>
        <p:sp>
          <p:nvSpPr>
            <p:cNvPr id="6" name="Pentágono 5"/>
            <p:cNvSpPr/>
            <p:nvPr/>
          </p:nvSpPr>
          <p:spPr>
            <a:xfrm>
              <a:off x="3881120" y="1574297"/>
              <a:ext cx="3464560" cy="721360"/>
            </a:xfrm>
            <a:prstGeom prst="homePlat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b="1" dirty="0" smtClean="0"/>
                <a:t>Smart Indicators</a:t>
              </a:r>
              <a:endParaRPr lang="en-US" sz="2000" b="1" dirty="0"/>
            </a:p>
          </p:txBody>
        </p:sp>
        <p:sp>
          <p:nvSpPr>
            <p:cNvPr id="7" name="Pentágono 6"/>
            <p:cNvSpPr/>
            <p:nvPr/>
          </p:nvSpPr>
          <p:spPr>
            <a:xfrm>
              <a:off x="3881120" y="3443737"/>
              <a:ext cx="3464560" cy="721360"/>
            </a:xfrm>
            <a:prstGeom prst="homePlat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b="1" dirty="0"/>
                <a:t>Results </a:t>
              </a:r>
              <a:r>
                <a:rPr lang="en-US" sz="2000" b="1" dirty="0" smtClean="0"/>
                <a:t>Validation</a:t>
              </a:r>
              <a:endParaRPr lang="en-US" sz="2000" b="1" dirty="0"/>
            </a:p>
          </p:txBody>
        </p:sp>
        <p:sp>
          <p:nvSpPr>
            <p:cNvPr id="8" name="Elipse 7"/>
            <p:cNvSpPr/>
            <p:nvPr/>
          </p:nvSpPr>
          <p:spPr>
            <a:xfrm>
              <a:off x="442876" y="1924817"/>
              <a:ext cx="720000" cy="720000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40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4</a:t>
              </a:r>
            </a:p>
          </p:txBody>
        </p:sp>
        <p:cxnSp>
          <p:nvCxnSpPr>
            <p:cNvPr id="9" name="Conector angulado 8"/>
            <p:cNvCxnSpPr>
              <a:stCxn id="5" idx="3"/>
              <a:endCxn id="6" idx="1"/>
            </p:cNvCxnSpPr>
            <p:nvPr/>
          </p:nvCxnSpPr>
          <p:spPr>
            <a:xfrm flipV="1">
              <a:off x="3342640" y="1934977"/>
              <a:ext cx="538480" cy="934720"/>
            </a:xfrm>
            <a:prstGeom prst="bentConnector3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Conector angulado 9"/>
            <p:cNvCxnSpPr>
              <a:stCxn id="5" idx="3"/>
              <a:endCxn id="7" idx="1"/>
            </p:cNvCxnSpPr>
            <p:nvPr/>
          </p:nvCxnSpPr>
          <p:spPr>
            <a:xfrm>
              <a:off x="3342640" y="2869697"/>
              <a:ext cx="538480" cy="934720"/>
            </a:xfrm>
            <a:prstGeom prst="bentConnector3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" name="Grupo 10"/>
          <p:cNvGrpSpPr/>
          <p:nvPr/>
        </p:nvGrpSpPr>
        <p:grpSpPr>
          <a:xfrm>
            <a:off x="497141" y="885157"/>
            <a:ext cx="1015223" cy="432000"/>
            <a:chOff x="957665" y="1605282"/>
            <a:chExt cx="7034335" cy="3144773"/>
          </a:xfrm>
        </p:grpSpPr>
        <p:grpSp>
          <p:nvGrpSpPr>
            <p:cNvPr id="12" name="Grupo 31"/>
            <p:cNvGrpSpPr/>
            <p:nvPr/>
          </p:nvGrpSpPr>
          <p:grpSpPr>
            <a:xfrm>
              <a:off x="1152000" y="2709668"/>
              <a:ext cx="6840000" cy="936002"/>
              <a:chOff x="1305344" y="3265841"/>
              <a:chExt cx="6962357" cy="1045122"/>
            </a:xfrm>
          </p:grpSpPr>
          <p:sp>
            <p:nvSpPr>
              <p:cNvPr id="25" name="AutoShape 9"/>
              <p:cNvSpPr>
                <a:spLocks noChangeArrowheads="1"/>
              </p:cNvSpPr>
              <p:nvPr/>
            </p:nvSpPr>
            <p:spPr bwMode="auto">
              <a:xfrm>
                <a:off x="6219322" y="3265843"/>
                <a:ext cx="2048379" cy="1045120"/>
              </a:xfrm>
              <a:prstGeom prst="homePlate">
                <a:avLst>
                  <a:gd name="adj" fmla="val 26518"/>
                </a:avLst>
              </a:prstGeom>
              <a:solidFill>
                <a:srgbClr val="EAEAEA"/>
              </a:solidFill>
              <a:ln w="9525">
                <a:solidFill>
                  <a:srgbClr val="C0C0C0"/>
                </a:solidFill>
                <a:miter lim="800000"/>
                <a:headEnd/>
                <a:tailEnd/>
              </a:ln>
            </p:spPr>
            <p:txBody>
              <a:bodyPr wrap="none" lIns="0" tIns="0" rIns="0" bIns="0" anchor="ctr"/>
              <a:lstStyle/>
              <a:p>
                <a:pPr eaLnBrk="0" hangingPunct="0"/>
                <a:endParaRPr lang="en-US" sz="900" b="0"/>
              </a:p>
            </p:txBody>
          </p:sp>
          <p:sp>
            <p:nvSpPr>
              <p:cNvPr id="26" name="AutoShape 9"/>
              <p:cNvSpPr>
                <a:spLocks noChangeArrowheads="1"/>
              </p:cNvSpPr>
              <p:nvPr/>
            </p:nvSpPr>
            <p:spPr bwMode="auto">
              <a:xfrm>
                <a:off x="4437692" y="3265842"/>
                <a:ext cx="2061079" cy="1045120"/>
              </a:xfrm>
              <a:prstGeom prst="homePlate">
                <a:avLst>
                  <a:gd name="adj" fmla="val 26518"/>
                </a:avLst>
              </a:prstGeom>
              <a:solidFill>
                <a:srgbClr val="EAEAEA"/>
              </a:solidFill>
              <a:ln w="9525">
                <a:solidFill>
                  <a:srgbClr val="C0C0C0"/>
                </a:solidFill>
                <a:miter lim="800000"/>
                <a:headEnd/>
                <a:tailEnd/>
              </a:ln>
            </p:spPr>
            <p:txBody>
              <a:bodyPr wrap="none" lIns="0" tIns="0" rIns="0" bIns="0" anchor="ctr"/>
              <a:lstStyle/>
              <a:p>
                <a:pPr eaLnBrk="0" hangingPunct="0"/>
                <a:endParaRPr lang="en-US" sz="900" b="0"/>
              </a:p>
            </p:txBody>
          </p:sp>
          <p:grpSp>
            <p:nvGrpSpPr>
              <p:cNvPr id="27" name="Group 16"/>
              <p:cNvGrpSpPr>
                <a:grpSpLocks/>
              </p:cNvGrpSpPr>
              <p:nvPr/>
            </p:nvGrpSpPr>
            <p:grpSpPr bwMode="auto">
              <a:xfrm>
                <a:off x="6279192" y="3584069"/>
                <a:ext cx="395288" cy="363538"/>
                <a:chOff x="383" y="2981"/>
                <a:chExt cx="409" cy="415"/>
              </a:xfrm>
            </p:grpSpPr>
            <p:sp>
              <p:nvSpPr>
                <p:cNvPr id="37" name="AutoShape 17"/>
                <p:cNvSpPr>
                  <a:spLocks noChangeArrowheads="1"/>
                </p:cNvSpPr>
                <p:nvPr/>
              </p:nvSpPr>
              <p:spPr bwMode="auto">
                <a:xfrm>
                  <a:off x="420" y="3198"/>
                  <a:ext cx="372" cy="198"/>
                </a:xfrm>
                <a:prstGeom prst="curvedUpArrow">
                  <a:avLst>
                    <a:gd name="adj1" fmla="val 37576"/>
                    <a:gd name="adj2" fmla="val 75152"/>
                    <a:gd name="adj3" fmla="val 33333"/>
                  </a:avLst>
                </a:prstGeom>
                <a:solidFill>
                  <a:srgbClr val="EAEAEA"/>
                </a:solidFill>
                <a:ln w="3175">
                  <a:solidFill>
                    <a:srgbClr val="969696"/>
                  </a:solidFill>
                  <a:miter lim="800000"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endParaRPr lang="en-US" sz="900"/>
                </a:p>
              </p:txBody>
            </p:sp>
            <p:sp>
              <p:nvSpPr>
                <p:cNvPr id="38" name="AutoShape 18"/>
                <p:cNvSpPr>
                  <a:spLocks noChangeArrowheads="1"/>
                </p:cNvSpPr>
                <p:nvPr/>
              </p:nvSpPr>
              <p:spPr bwMode="auto">
                <a:xfrm flipH="1" flipV="1">
                  <a:off x="383" y="2981"/>
                  <a:ext cx="372" cy="198"/>
                </a:xfrm>
                <a:prstGeom prst="curvedUpArrow">
                  <a:avLst>
                    <a:gd name="adj1" fmla="val 37576"/>
                    <a:gd name="adj2" fmla="val 75152"/>
                    <a:gd name="adj3" fmla="val 33333"/>
                  </a:avLst>
                </a:prstGeom>
                <a:solidFill>
                  <a:srgbClr val="EAEAEA"/>
                </a:solidFill>
                <a:ln w="3175">
                  <a:solidFill>
                    <a:srgbClr val="969696"/>
                  </a:solidFill>
                  <a:miter lim="800000"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endParaRPr lang="en-US" sz="900"/>
                </a:p>
              </p:txBody>
            </p:sp>
          </p:grpSp>
          <p:grpSp>
            <p:nvGrpSpPr>
              <p:cNvPr id="28" name="Grupo 28"/>
              <p:cNvGrpSpPr/>
              <p:nvPr/>
            </p:nvGrpSpPr>
            <p:grpSpPr>
              <a:xfrm>
                <a:off x="2709500" y="3265841"/>
                <a:ext cx="2016223" cy="1045120"/>
                <a:chOff x="2709500" y="3265841"/>
                <a:chExt cx="2016223" cy="1045120"/>
              </a:xfrm>
            </p:grpSpPr>
            <p:sp>
              <p:nvSpPr>
                <p:cNvPr id="30" name="AutoShape 9"/>
                <p:cNvSpPr>
                  <a:spLocks noChangeArrowheads="1"/>
                </p:cNvSpPr>
                <p:nvPr/>
              </p:nvSpPr>
              <p:spPr bwMode="auto">
                <a:xfrm>
                  <a:off x="2709500" y="3265841"/>
                  <a:ext cx="2016223" cy="1045120"/>
                </a:xfrm>
                <a:prstGeom prst="homePlate">
                  <a:avLst>
                    <a:gd name="adj" fmla="val 26518"/>
                  </a:avLst>
                </a:prstGeom>
                <a:solidFill>
                  <a:srgbClr val="EAEAEA"/>
                </a:solidFill>
                <a:ln w="9525">
                  <a:solidFill>
                    <a:srgbClr val="C0C0C0"/>
                  </a:solidFill>
                  <a:miter lim="800000"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eaLnBrk="0" hangingPunct="0"/>
                  <a:endParaRPr lang="en-US" sz="900" b="0"/>
                </a:p>
              </p:txBody>
            </p:sp>
            <p:sp>
              <p:nvSpPr>
                <p:cNvPr id="31" name="Text Box 30"/>
                <p:cNvSpPr txBox="1">
                  <a:spLocks noChangeArrowheads="1"/>
                </p:cNvSpPr>
                <p:nvPr/>
              </p:nvSpPr>
              <p:spPr bwMode="auto">
                <a:xfrm>
                  <a:off x="3611299" y="3630673"/>
                  <a:ext cx="930276" cy="154645"/>
                </a:xfrm>
                <a:prstGeom prst="rect">
                  <a:avLst/>
                </a:prstGeom>
                <a:solidFill>
                  <a:srgbClr val="EAEAE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lIns="0" tIns="0" rIns="0" bIns="0">
                  <a:spAutoFit/>
                </a:bodyPr>
                <a:lstStyle>
                  <a:lvl1pPr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  <a:ea typeface="Gulim" charset="0"/>
                      <a:cs typeface="Gulim" charset="0"/>
                    </a:defRPr>
                  </a:lvl1pPr>
                  <a:lvl2pPr marL="742950" indent="-28575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  <a:ea typeface="Gulim" charset="0"/>
                      <a:cs typeface="Gulim" charset="0"/>
                    </a:defRPr>
                  </a:lvl2pPr>
                  <a:lvl3pPr marL="11430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  <a:ea typeface="Gulim" charset="0"/>
                      <a:cs typeface="Gulim" charset="0"/>
                    </a:defRPr>
                  </a:lvl3pPr>
                  <a:lvl4pPr marL="16002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  <a:ea typeface="Gulim" charset="0"/>
                      <a:cs typeface="Gulim" charset="0"/>
                    </a:defRPr>
                  </a:lvl4pPr>
                  <a:lvl5pPr marL="20574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  <a:ea typeface="Gulim" charset="0"/>
                      <a:cs typeface="Gulim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  <a:ea typeface="Gulim" charset="0"/>
                      <a:cs typeface="Gulim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  <a:ea typeface="Gulim" charset="0"/>
                      <a:cs typeface="Gulim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  <a:ea typeface="Gulim" charset="0"/>
                      <a:cs typeface="Gulim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  <a:ea typeface="Gulim" charset="0"/>
                      <a:cs typeface="Gulim" charset="0"/>
                    </a:defRPr>
                  </a:lvl9pPr>
                </a:lstStyle>
                <a:p>
                  <a:endParaRPr lang="en-US" sz="900"/>
                </a:p>
              </p:txBody>
            </p:sp>
            <p:cxnSp>
              <p:nvCxnSpPr>
                <p:cNvPr id="32" name="Straight Connector 18"/>
                <p:cNvCxnSpPr>
                  <a:endCxn id="30" idx="3"/>
                </p:cNvCxnSpPr>
                <p:nvPr/>
              </p:nvCxnSpPr>
              <p:spPr>
                <a:xfrm flipV="1">
                  <a:off x="3033536" y="3788401"/>
                  <a:ext cx="1692187" cy="14315"/>
                </a:xfrm>
                <a:prstGeom prst="line">
                  <a:avLst/>
                </a:prstGeom>
                <a:ln w="3175" cmpd="sng">
                  <a:solidFill>
                    <a:schemeClr val="bg1">
                      <a:lumMod val="75000"/>
                    </a:schemeClr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3" name="AutoShape 29"/>
                <p:cNvSpPr>
                  <a:spLocks noChangeArrowheads="1"/>
                </p:cNvSpPr>
                <p:nvPr/>
              </p:nvSpPr>
              <p:spPr bwMode="auto">
                <a:xfrm>
                  <a:off x="3152135" y="3622693"/>
                  <a:ext cx="254000" cy="100013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969696"/>
                </a:solidFill>
                <a:ln w="9525">
                  <a:solidFill>
                    <a:srgbClr val="5F5F5F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sz="900"/>
                </a:p>
              </p:txBody>
            </p:sp>
            <p:sp>
              <p:nvSpPr>
                <p:cNvPr id="34" name="AutoShape 30"/>
                <p:cNvSpPr>
                  <a:spLocks noChangeArrowheads="1"/>
                </p:cNvSpPr>
                <p:nvPr/>
              </p:nvSpPr>
              <p:spPr bwMode="auto">
                <a:xfrm flipV="1">
                  <a:off x="3153723" y="3882721"/>
                  <a:ext cx="254000" cy="100012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DDDDDD"/>
                </a:solidFill>
                <a:ln w="9525">
                  <a:solidFill>
                    <a:srgbClr val="5F5F5F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sz="900"/>
                </a:p>
              </p:txBody>
            </p:sp>
            <p:sp>
              <p:nvSpPr>
                <p:cNvPr id="35" name="AutoShape 31"/>
                <p:cNvSpPr>
                  <a:spLocks noChangeArrowheads="1"/>
                </p:cNvSpPr>
                <p:nvPr/>
              </p:nvSpPr>
              <p:spPr bwMode="auto">
                <a:xfrm>
                  <a:off x="4271323" y="3622694"/>
                  <a:ext cx="254000" cy="100012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DDDDDD"/>
                </a:solidFill>
                <a:ln w="9525">
                  <a:solidFill>
                    <a:srgbClr val="5F5F5F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sz="900"/>
                </a:p>
              </p:txBody>
            </p:sp>
            <p:sp>
              <p:nvSpPr>
                <p:cNvPr id="36" name="AutoShape 32"/>
                <p:cNvSpPr>
                  <a:spLocks noChangeArrowheads="1"/>
                </p:cNvSpPr>
                <p:nvPr/>
              </p:nvSpPr>
              <p:spPr bwMode="auto">
                <a:xfrm flipV="1">
                  <a:off x="4272910" y="3882720"/>
                  <a:ext cx="254000" cy="100013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969696"/>
                </a:solidFill>
                <a:ln w="9525">
                  <a:solidFill>
                    <a:srgbClr val="5F5F5F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sz="900"/>
                </a:p>
              </p:txBody>
            </p:sp>
          </p:grpSp>
          <p:sp>
            <p:nvSpPr>
              <p:cNvPr id="29" name="AutoShape 9"/>
              <p:cNvSpPr>
                <a:spLocks noChangeArrowheads="1"/>
              </p:cNvSpPr>
              <p:nvPr/>
            </p:nvSpPr>
            <p:spPr bwMode="auto">
              <a:xfrm>
                <a:off x="1305344" y="3265842"/>
                <a:ext cx="1692187" cy="1045121"/>
              </a:xfrm>
              <a:prstGeom prst="homePlate">
                <a:avLst>
                  <a:gd name="adj" fmla="val 26518"/>
                </a:avLst>
              </a:prstGeom>
              <a:solidFill>
                <a:srgbClr val="EAEAEA"/>
              </a:solidFill>
              <a:ln w="9525">
                <a:solidFill>
                  <a:srgbClr val="C0C0C0"/>
                </a:solidFill>
                <a:miter lim="800000"/>
                <a:headEnd/>
                <a:tailEnd/>
              </a:ln>
            </p:spPr>
            <p:txBody>
              <a:bodyPr wrap="none" lIns="0" tIns="0" rIns="0" bIns="0" anchor="ctr"/>
              <a:lstStyle/>
              <a:p>
                <a:pPr algn="ctr" eaLnBrk="0" hangingPunct="0"/>
                <a:endParaRPr lang="en-US" sz="1600" b="1" dirty="0"/>
              </a:p>
            </p:txBody>
          </p:sp>
        </p:grpSp>
        <p:grpSp>
          <p:nvGrpSpPr>
            <p:cNvPr id="13" name="Grupo 12"/>
            <p:cNvGrpSpPr/>
            <p:nvPr/>
          </p:nvGrpSpPr>
          <p:grpSpPr>
            <a:xfrm>
              <a:off x="957665" y="1605282"/>
              <a:ext cx="7034334" cy="432000"/>
              <a:chOff x="957665" y="1300482"/>
              <a:chExt cx="5946893" cy="432000"/>
            </a:xfrm>
          </p:grpSpPr>
          <p:sp>
            <p:nvSpPr>
              <p:cNvPr id="23" name="Pentágono 22"/>
              <p:cNvSpPr/>
              <p:nvPr/>
            </p:nvSpPr>
            <p:spPr>
              <a:xfrm>
                <a:off x="1178305" y="1300482"/>
                <a:ext cx="5726253" cy="432000"/>
              </a:xfrm>
              <a:prstGeom prst="homePlate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20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24" name="Elipse 23"/>
              <p:cNvSpPr/>
              <p:nvPr/>
            </p:nvSpPr>
            <p:spPr>
              <a:xfrm>
                <a:off x="957665" y="1336482"/>
                <a:ext cx="304347" cy="360000"/>
              </a:xfrm>
              <a:prstGeom prst="ellipse">
                <a:avLst/>
              </a:prstGeom>
              <a:solidFill>
                <a:srgbClr val="0070C0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</p:grpSp>
        <p:grpSp>
          <p:nvGrpSpPr>
            <p:cNvPr id="14" name="Grupo 13"/>
            <p:cNvGrpSpPr/>
            <p:nvPr/>
          </p:nvGrpSpPr>
          <p:grpSpPr>
            <a:xfrm>
              <a:off x="2322476" y="2160583"/>
              <a:ext cx="5669523" cy="432000"/>
              <a:chOff x="2582435" y="3602851"/>
              <a:chExt cx="4763245" cy="432000"/>
            </a:xfrm>
          </p:grpSpPr>
          <p:sp>
            <p:nvSpPr>
              <p:cNvPr id="21" name="Pentágono 20"/>
              <p:cNvSpPr/>
              <p:nvPr/>
            </p:nvSpPr>
            <p:spPr>
              <a:xfrm>
                <a:off x="2774287" y="3602851"/>
                <a:ext cx="4571393" cy="432000"/>
              </a:xfrm>
              <a:prstGeom prst="homePlate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22" name="Elipse 21"/>
              <p:cNvSpPr/>
              <p:nvPr/>
            </p:nvSpPr>
            <p:spPr>
              <a:xfrm>
                <a:off x="2582435" y="3638851"/>
                <a:ext cx="302454" cy="360000"/>
              </a:xfrm>
              <a:prstGeom prst="ellipse">
                <a:avLst/>
              </a:prstGeom>
              <a:solidFill>
                <a:srgbClr val="0070C0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</p:grpSp>
        <p:grpSp>
          <p:nvGrpSpPr>
            <p:cNvPr id="15" name="Grupo 14"/>
            <p:cNvGrpSpPr/>
            <p:nvPr/>
          </p:nvGrpSpPr>
          <p:grpSpPr>
            <a:xfrm>
              <a:off x="2241333" y="3813811"/>
              <a:ext cx="2880211" cy="461327"/>
              <a:chOff x="2322476" y="1889300"/>
              <a:chExt cx="2880211" cy="461327"/>
            </a:xfrm>
          </p:grpSpPr>
          <p:sp>
            <p:nvSpPr>
              <p:cNvPr id="19" name="Pentágono 18"/>
              <p:cNvSpPr/>
              <p:nvPr/>
            </p:nvSpPr>
            <p:spPr>
              <a:xfrm>
                <a:off x="2531478" y="1918627"/>
                <a:ext cx="2671209" cy="432000"/>
              </a:xfrm>
              <a:prstGeom prst="homePlate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20" name="Elipse 19"/>
              <p:cNvSpPr/>
              <p:nvPr/>
            </p:nvSpPr>
            <p:spPr>
              <a:xfrm>
                <a:off x="2322476" y="1889300"/>
                <a:ext cx="360000" cy="360000"/>
              </a:xfrm>
              <a:prstGeom prst="ellipse">
                <a:avLst/>
              </a:prstGeom>
              <a:solidFill>
                <a:srgbClr val="0070C0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</p:grpSp>
        <p:grpSp>
          <p:nvGrpSpPr>
            <p:cNvPr id="16" name="Grupo 15"/>
            <p:cNvGrpSpPr/>
            <p:nvPr/>
          </p:nvGrpSpPr>
          <p:grpSpPr>
            <a:xfrm>
              <a:off x="3830623" y="4318055"/>
              <a:ext cx="4161377" cy="432000"/>
              <a:chOff x="3830623" y="4196135"/>
              <a:chExt cx="4161377" cy="432000"/>
            </a:xfrm>
          </p:grpSpPr>
          <p:sp>
            <p:nvSpPr>
              <p:cNvPr id="17" name="Pentágono 16"/>
              <p:cNvSpPr/>
              <p:nvPr/>
            </p:nvSpPr>
            <p:spPr>
              <a:xfrm>
                <a:off x="4067414" y="4196135"/>
                <a:ext cx="3924586" cy="432000"/>
              </a:xfrm>
              <a:prstGeom prst="homePlate">
                <a:avLst/>
              </a:prstGeom>
              <a:solidFill>
                <a:schemeClr val="accent2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18" name="Elipse 17"/>
              <p:cNvSpPr/>
              <p:nvPr/>
            </p:nvSpPr>
            <p:spPr>
              <a:xfrm>
                <a:off x="3830623" y="4232135"/>
                <a:ext cx="360000" cy="360000"/>
              </a:xfrm>
              <a:prstGeom prst="ellipse">
                <a:avLst/>
              </a:prstGeom>
              <a:solidFill>
                <a:srgbClr val="0070C0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56518816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Results and Metrics</a:t>
            </a:r>
          </a:p>
        </p:txBody>
      </p:sp>
      <p:sp>
        <p:nvSpPr>
          <p:cNvPr id="3" name="Espaço Reservado para Texto 1"/>
          <p:cNvSpPr txBox="1">
            <a:spLocks/>
          </p:cNvSpPr>
          <p:nvPr/>
        </p:nvSpPr>
        <p:spPr>
          <a:xfrm>
            <a:off x="2590800" y="1072135"/>
            <a:ext cx="6096000" cy="42864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2000" smtClean="0">
                <a:solidFill>
                  <a:schemeClr val="accent6"/>
                </a:solidFill>
              </a:rPr>
              <a:t>Step 4 – Smart Indicator Mapping</a:t>
            </a:r>
            <a:endParaRPr lang="en-US" sz="2000" dirty="0">
              <a:solidFill>
                <a:schemeClr val="accent6"/>
              </a:solidFill>
            </a:endParaRPr>
          </a:p>
        </p:txBody>
      </p:sp>
      <p:grpSp>
        <p:nvGrpSpPr>
          <p:cNvPr id="13" name="Grupo 12"/>
          <p:cNvGrpSpPr/>
          <p:nvPr/>
        </p:nvGrpSpPr>
        <p:grpSpPr>
          <a:xfrm>
            <a:off x="538480" y="1402160"/>
            <a:ext cx="7778669" cy="3366221"/>
            <a:chOff x="538480" y="1473280"/>
            <a:chExt cx="7778669" cy="3366221"/>
          </a:xfrm>
        </p:grpSpPr>
        <p:pic>
          <p:nvPicPr>
            <p:cNvPr id="6" name="Picture 2" descr="C:\Users\wtavares\Desktop\Downloads\Smart Indicators IO.pn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8480" y="1473280"/>
              <a:ext cx="7638733" cy="336622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7" name="TextBox 3"/>
            <p:cNvSpPr txBox="1"/>
            <p:nvPr/>
          </p:nvSpPr>
          <p:spPr>
            <a:xfrm>
              <a:off x="2301875" y="2056598"/>
              <a:ext cx="125095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900" dirty="0" smtClean="0">
                  <a:solidFill>
                    <a:schemeClr val="accent6"/>
                  </a:solidFill>
                </a:rPr>
                <a:t>Adequate parking availability</a:t>
              </a:r>
              <a:endParaRPr lang="en-US" sz="900" dirty="0">
                <a:solidFill>
                  <a:schemeClr val="accent6"/>
                </a:solidFill>
              </a:endParaRPr>
            </a:p>
          </p:txBody>
        </p:sp>
        <p:sp>
          <p:nvSpPr>
            <p:cNvPr id="8" name="TextBox 5"/>
            <p:cNvSpPr txBox="1"/>
            <p:nvPr/>
          </p:nvSpPr>
          <p:spPr>
            <a:xfrm>
              <a:off x="2336800" y="2628073"/>
              <a:ext cx="11811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900" dirty="0" smtClean="0">
                  <a:solidFill>
                    <a:schemeClr val="accent6"/>
                  </a:solidFill>
                </a:rPr>
                <a:t>Successful parking queries</a:t>
              </a:r>
              <a:endParaRPr lang="en-US" sz="900" dirty="0">
                <a:solidFill>
                  <a:schemeClr val="accent6"/>
                </a:solidFill>
              </a:endParaRPr>
            </a:p>
          </p:txBody>
        </p:sp>
        <p:sp>
          <p:nvSpPr>
            <p:cNvPr id="9" name="TextBox 6"/>
            <p:cNvSpPr txBox="1"/>
            <p:nvPr/>
          </p:nvSpPr>
          <p:spPr>
            <a:xfrm>
              <a:off x="2209800" y="3197321"/>
              <a:ext cx="1435099" cy="5078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900" dirty="0" smtClean="0">
                  <a:solidFill>
                    <a:schemeClr val="accent6"/>
                  </a:solidFill>
                </a:rPr>
                <a:t>High availability of parking at popular destinations and high overall utilization</a:t>
              </a:r>
              <a:endParaRPr lang="en-US" sz="900" dirty="0">
                <a:solidFill>
                  <a:schemeClr val="accent6"/>
                </a:solidFill>
              </a:endParaRPr>
            </a:p>
          </p:txBody>
        </p:sp>
        <p:sp>
          <p:nvSpPr>
            <p:cNvPr id="10" name="TextBox 7"/>
            <p:cNvSpPr txBox="1"/>
            <p:nvPr/>
          </p:nvSpPr>
          <p:spPr>
            <a:xfrm>
              <a:off x="2301875" y="3837446"/>
              <a:ext cx="125095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900" dirty="0" smtClean="0">
                  <a:solidFill>
                    <a:schemeClr val="accent6"/>
                  </a:solidFill>
                </a:rPr>
                <a:t>High level of queries </a:t>
              </a:r>
              <a:r>
                <a:rPr lang="en-US" sz="900" dirty="0">
                  <a:solidFill>
                    <a:schemeClr val="accent6"/>
                  </a:solidFill>
                </a:rPr>
                <a:t>and </a:t>
              </a:r>
              <a:r>
                <a:rPr lang="en-US" sz="900" dirty="0" smtClean="0">
                  <a:solidFill>
                    <a:schemeClr val="accent6"/>
                  </a:solidFill>
                </a:rPr>
                <a:t>overall </a:t>
              </a:r>
              <a:r>
                <a:rPr lang="en-US" sz="900" dirty="0">
                  <a:solidFill>
                    <a:schemeClr val="accent6"/>
                  </a:solidFill>
                </a:rPr>
                <a:t>utilization</a:t>
              </a:r>
            </a:p>
          </p:txBody>
        </p:sp>
        <p:sp>
          <p:nvSpPr>
            <p:cNvPr id="11" name="TextBox 8"/>
            <p:cNvSpPr txBox="1"/>
            <p:nvPr/>
          </p:nvSpPr>
          <p:spPr>
            <a:xfrm>
              <a:off x="2301875" y="4470169"/>
              <a:ext cx="125095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900" dirty="0" smtClean="0">
                  <a:solidFill>
                    <a:schemeClr val="accent6"/>
                  </a:solidFill>
                </a:rPr>
                <a:t>Query success and overall utilization rate</a:t>
              </a:r>
              <a:endParaRPr lang="en-US" sz="900" dirty="0">
                <a:solidFill>
                  <a:schemeClr val="accent6"/>
                </a:solidFill>
              </a:endParaRPr>
            </a:p>
          </p:txBody>
        </p:sp>
        <p:sp>
          <p:nvSpPr>
            <p:cNvPr id="12" name="TextBox 9"/>
            <p:cNvSpPr txBox="1"/>
            <p:nvPr/>
          </p:nvSpPr>
          <p:spPr>
            <a:xfrm>
              <a:off x="6741268" y="3951360"/>
              <a:ext cx="15758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900" dirty="0" smtClean="0">
                  <a:solidFill>
                    <a:schemeClr val="accent6"/>
                  </a:solidFill>
                </a:rPr>
                <a:t>Parking modifications - rate adjustments, time limits, etc.)</a:t>
              </a:r>
              <a:endParaRPr lang="en-US" sz="900" dirty="0">
                <a:solidFill>
                  <a:schemeClr val="accent6"/>
                </a:solidFill>
              </a:endParaRPr>
            </a:p>
          </p:txBody>
        </p:sp>
      </p:grpSp>
      <p:grpSp>
        <p:nvGrpSpPr>
          <p:cNvPr id="14" name="Grupo 13"/>
          <p:cNvGrpSpPr/>
          <p:nvPr/>
        </p:nvGrpSpPr>
        <p:grpSpPr>
          <a:xfrm>
            <a:off x="497141" y="885157"/>
            <a:ext cx="1015223" cy="432000"/>
            <a:chOff x="957665" y="1605282"/>
            <a:chExt cx="7034335" cy="3144773"/>
          </a:xfrm>
        </p:grpSpPr>
        <p:grpSp>
          <p:nvGrpSpPr>
            <p:cNvPr id="15" name="Grupo 31"/>
            <p:cNvGrpSpPr/>
            <p:nvPr/>
          </p:nvGrpSpPr>
          <p:grpSpPr>
            <a:xfrm>
              <a:off x="1152000" y="2709668"/>
              <a:ext cx="6840000" cy="936002"/>
              <a:chOff x="1305344" y="3265841"/>
              <a:chExt cx="6962357" cy="1045122"/>
            </a:xfrm>
          </p:grpSpPr>
          <p:sp>
            <p:nvSpPr>
              <p:cNvPr id="28" name="AutoShape 9"/>
              <p:cNvSpPr>
                <a:spLocks noChangeArrowheads="1"/>
              </p:cNvSpPr>
              <p:nvPr/>
            </p:nvSpPr>
            <p:spPr bwMode="auto">
              <a:xfrm>
                <a:off x="6219322" y="3265843"/>
                <a:ext cx="2048379" cy="1045120"/>
              </a:xfrm>
              <a:prstGeom prst="homePlate">
                <a:avLst>
                  <a:gd name="adj" fmla="val 26518"/>
                </a:avLst>
              </a:prstGeom>
              <a:solidFill>
                <a:srgbClr val="EAEAEA"/>
              </a:solidFill>
              <a:ln w="9525">
                <a:solidFill>
                  <a:srgbClr val="C0C0C0"/>
                </a:solidFill>
                <a:miter lim="800000"/>
                <a:headEnd/>
                <a:tailEnd/>
              </a:ln>
            </p:spPr>
            <p:txBody>
              <a:bodyPr wrap="none" lIns="0" tIns="0" rIns="0" bIns="0" anchor="ctr"/>
              <a:lstStyle/>
              <a:p>
                <a:pPr eaLnBrk="0" hangingPunct="0"/>
                <a:endParaRPr lang="en-US" sz="900" b="0"/>
              </a:p>
            </p:txBody>
          </p:sp>
          <p:sp>
            <p:nvSpPr>
              <p:cNvPr id="29" name="AutoShape 9"/>
              <p:cNvSpPr>
                <a:spLocks noChangeArrowheads="1"/>
              </p:cNvSpPr>
              <p:nvPr/>
            </p:nvSpPr>
            <p:spPr bwMode="auto">
              <a:xfrm>
                <a:off x="4437692" y="3265842"/>
                <a:ext cx="2061079" cy="1045120"/>
              </a:xfrm>
              <a:prstGeom prst="homePlate">
                <a:avLst>
                  <a:gd name="adj" fmla="val 26518"/>
                </a:avLst>
              </a:prstGeom>
              <a:solidFill>
                <a:srgbClr val="EAEAEA"/>
              </a:solidFill>
              <a:ln w="9525">
                <a:solidFill>
                  <a:srgbClr val="C0C0C0"/>
                </a:solidFill>
                <a:miter lim="800000"/>
                <a:headEnd/>
                <a:tailEnd/>
              </a:ln>
            </p:spPr>
            <p:txBody>
              <a:bodyPr wrap="none" lIns="0" tIns="0" rIns="0" bIns="0" anchor="ctr"/>
              <a:lstStyle/>
              <a:p>
                <a:pPr eaLnBrk="0" hangingPunct="0"/>
                <a:endParaRPr lang="en-US" sz="900" b="0"/>
              </a:p>
            </p:txBody>
          </p:sp>
          <p:grpSp>
            <p:nvGrpSpPr>
              <p:cNvPr id="30" name="Group 16"/>
              <p:cNvGrpSpPr>
                <a:grpSpLocks/>
              </p:cNvGrpSpPr>
              <p:nvPr/>
            </p:nvGrpSpPr>
            <p:grpSpPr bwMode="auto">
              <a:xfrm>
                <a:off x="6279192" y="3584069"/>
                <a:ext cx="395288" cy="363538"/>
                <a:chOff x="383" y="2981"/>
                <a:chExt cx="409" cy="415"/>
              </a:xfrm>
            </p:grpSpPr>
            <p:sp>
              <p:nvSpPr>
                <p:cNvPr id="40" name="AutoShape 17"/>
                <p:cNvSpPr>
                  <a:spLocks noChangeArrowheads="1"/>
                </p:cNvSpPr>
                <p:nvPr/>
              </p:nvSpPr>
              <p:spPr bwMode="auto">
                <a:xfrm>
                  <a:off x="420" y="3198"/>
                  <a:ext cx="372" cy="198"/>
                </a:xfrm>
                <a:prstGeom prst="curvedUpArrow">
                  <a:avLst>
                    <a:gd name="adj1" fmla="val 37576"/>
                    <a:gd name="adj2" fmla="val 75152"/>
                    <a:gd name="adj3" fmla="val 33333"/>
                  </a:avLst>
                </a:prstGeom>
                <a:solidFill>
                  <a:srgbClr val="EAEAEA"/>
                </a:solidFill>
                <a:ln w="3175">
                  <a:solidFill>
                    <a:srgbClr val="969696"/>
                  </a:solidFill>
                  <a:miter lim="800000"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endParaRPr lang="en-US" sz="900"/>
                </a:p>
              </p:txBody>
            </p:sp>
            <p:sp>
              <p:nvSpPr>
                <p:cNvPr id="41" name="AutoShape 18"/>
                <p:cNvSpPr>
                  <a:spLocks noChangeArrowheads="1"/>
                </p:cNvSpPr>
                <p:nvPr/>
              </p:nvSpPr>
              <p:spPr bwMode="auto">
                <a:xfrm flipH="1" flipV="1">
                  <a:off x="383" y="2981"/>
                  <a:ext cx="372" cy="198"/>
                </a:xfrm>
                <a:prstGeom prst="curvedUpArrow">
                  <a:avLst>
                    <a:gd name="adj1" fmla="val 37576"/>
                    <a:gd name="adj2" fmla="val 75152"/>
                    <a:gd name="adj3" fmla="val 33333"/>
                  </a:avLst>
                </a:prstGeom>
                <a:solidFill>
                  <a:srgbClr val="EAEAEA"/>
                </a:solidFill>
                <a:ln w="3175">
                  <a:solidFill>
                    <a:srgbClr val="969696"/>
                  </a:solidFill>
                  <a:miter lim="800000"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endParaRPr lang="en-US" sz="900"/>
                </a:p>
              </p:txBody>
            </p:sp>
          </p:grpSp>
          <p:grpSp>
            <p:nvGrpSpPr>
              <p:cNvPr id="31" name="Grupo 28"/>
              <p:cNvGrpSpPr/>
              <p:nvPr/>
            </p:nvGrpSpPr>
            <p:grpSpPr>
              <a:xfrm>
                <a:off x="2709500" y="3265841"/>
                <a:ext cx="2016223" cy="1045120"/>
                <a:chOff x="2709500" y="3265841"/>
                <a:chExt cx="2016223" cy="1045120"/>
              </a:xfrm>
            </p:grpSpPr>
            <p:sp>
              <p:nvSpPr>
                <p:cNvPr id="33" name="AutoShape 9"/>
                <p:cNvSpPr>
                  <a:spLocks noChangeArrowheads="1"/>
                </p:cNvSpPr>
                <p:nvPr/>
              </p:nvSpPr>
              <p:spPr bwMode="auto">
                <a:xfrm>
                  <a:off x="2709500" y="3265841"/>
                  <a:ext cx="2016223" cy="1045120"/>
                </a:xfrm>
                <a:prstGeom prst="homePlate">
                  <a:avLst>
                    <a:gd name="adj" fmla="val 26518"/>
                  </a:avLst>
                </a:prstGeom>
                <a:solidFill>
                  <a:srgbClr val="EAEAEA"/>
                </a:solidFill>
                <a:ln w="9525">
                  <a:solidFill>
                    <a:srgbClr val="C0C0C0"/>
                  </a:solidFill>
                  <a:miter lim="800000"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eaLnBrk="0" hangingPunct="0"/>
                  <a:endParaRPr lang="en-US" sz="900" b="0"/>
                </a:p>
              </p:txBody>
            </p:sp>
            <p:sp>
              <p:nvSpPr>
                <p:cNvPr id="34" name="Text Box 30"/>
                <p:cNvSpPr txBox="1">
                  <a:spLocks noChangeArrowheads="1"/>
                </p:cNvSpPr>
                <p:nvPr/>
              </p:nvSpPr>
              <p:spPr bwMode="auto">
                <a:xfrm>
                  <a:off x="3611299" y="3630673"/>
                  <a:ext cx="930276" cy="154645"/>
                </a:xfrm>
                <a:prstGeom prst="rect">
                  <a:avLst/>
                </a:prstGeom>
                <a:solidFill>
                  <a:srgbClr val="EAEAE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lIns="0" tIns="0" rIns="0" bIns="0">
                  <a:spAutoFit/>
                </a:bodyPr>
                <a:lstStyle>
                  <a:lvl1pPr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  <a:ea typeface="Gulim" charset="0"/>
                      <a:cs typeface="Gulim" charset="0"/>
                    </a:defRPr>
                  </a:lvl1pPr>
                  <a:lvl2pPr marL="742950" indent="-28575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  <a:ea typeface="Gulim" charset="0"/>
                      <a:cs typeface="Gulim" charset="0"/>
                    </a:defRPr>
                  </a:lvl2pPr>
                  <a:lvl3pPr marL="11430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  <a:ea typeface="Gulim" charset="0"/>
                      <a:cs typeface="Gulim" charset="0"/>
                    </a:defRPr>
                  </a:lvl3pPr>
                  <a:lvl4pPr marL="16002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  <a:ea typeface="Gulim" charset="0"/>
                      <a:cs typeface="Gulim" charset="0"/>
                    </a:defRPr>
                  </a:lvl4pPr>
                  <a:lvl5pPr marL="20574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  <a:ea typeface="Gulim" charset="0"/>
                      <a:cs typeface="Gulim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  <a:ea typeface="Gulim" charset="0"/>
                      <a:cs typeface="Gulim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  <a:ea typeface="Gulim" charset="0"/>
                      <a:cs typeface="Gulim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  <a:ea typeface="Gulim" charset="0"/>
                      <a:cs typeface="Gulim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  <a:ea typeface="Gulim" charset="0"/>
                      <a:cs typeface="Gulim" charset="0"/>
                    </a:defRPr>
                  </a:lvl9pPr>
                </a:lstStyle>
                <a:p>
                  <a:endParaRPr lang="en-US" sz="900"/>
                </a:p>
              </p:txBody>
            </p:sp>
            <p:cxnSp>
              <p:nvCxnSpPr>
                <p:cNvPr id="35" name="Straight Connector 18"/>
                <p:cNvCxnSpPr>
                  <a:endCxn id="33" idx="3"/>
                </p:cNvCxnSpPr>
                <p:nvPr/>
              </p:nvCxnSpPr>
              <p:spPr>
                <a:xfrm flipV="1">
                  <a:off x="3033536" y="3788401"/>
                  <a:ext cx="1692187" cy="14315"/>
                </a:xfrm>
                <a:prstGeom prst="line">
                  <a:avLst/>
                </a:prstGeom>
                <a:ln w="3175" cmpd="sng">
                  <a:solidFill>
                    <a:schemeClr val="bg1">
                      <a:lumMod val="75000"/>
                    </a:schemeClr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6" name="AutoShape 29"/>
                <p:cNvSpPr>
                  <a:spLocks noChangeArrowheads="1"/>
                </p:cNvSpPr>
                <p:nvPr/>
              </p:nvSpPr>
              <p:spPr bwMode="auto">
                <a:xfrm>
                  <a:off x="3152135" y="3622693"/>
                  <a:ext cx="254000" cy="100013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969696"/>
                </a:solidFill>
                <a:ln w="9525">
                  <a:solidFill>
                    <a:srgbClr val="5F5F5F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sz="900"/>
                </a:p>
              </p:txBody>
            </p:sp>
            <p:sp>
              <p:nvSpPr>
                <p:cNvPr id="37" name="AutoShape 30"/>
                <p:cNvSpPr>
                  <a:spLocks noChangeArrowheads="1"/>
                </p:cNvSpPr>
                <p:nvPr/>
              </p:nvSpPr>
              <p:spPr bwMode="auto">
                <a:xfrm flipV="1">
                  <a:off x="3153723" y="3882721"/>
                  <a:ext cx="254000" cy="100012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DDDDDD"/>
                </a:solidFill>
                <a:ln w="9525">
                  <a:solidFill>
                    <a:srgbClr val="5F5F5F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sz="900"/>
                </a:p>
              </p:txBody>
            </p:sp>
            <p:sp>
              <p:nvSpPr>
                <p:cNvPr id="38" name="AutoShape 31"/>
                <p:cNvSpPr>
                  <a:spLocks noChangeArrowheads="1"/>
                </p:cNvSpPr>
                <p:nvPr/>
              </p:nvSpPr>
              <p:spPr bwMode="auto">
                <a:xfrm>
                  <a:off x="4271323" y="3622694"/>
                  <a:ext cx="254000" cy="100012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DDDDDD"/>
                </a:solidFill>
                <a:ln w="9525">
                  <a:solidFill>
                    <a:srgbClr val="5F5F5F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sz="900"/>
                </a:p>
              </p:txBody>
            </p:sp>
            <p:sp>
              <p:nvSpPr>
                <p:cNvPr id="39" name="AutoShape 32"/>
                <p:cNvSpPr>
                  <a:spLocks noChangeArrowheads="1"/>
                </p:cNvSpPr>
                <p:nvPr/>
              </p:nvSpPr>
              <p:spPr bwMode="auto">
                <a:xfrm flipV="1">
                  <a:off x="4272910" y="3882720"/>
                  <a:ext cx="254000" cy="100013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969696"/>
                </a:solidFill>
                <a:ln w="9525">
                  <a:solidFill>
                    <a:srgbClr val="5F5F5F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sz="900"/>
                </a:p>
              </p:txBody>
            </p:sp>
          </p:grpSp>
          <p:sp>
            <p:nvSpPr>
              <p:cNvPr id="32" name="AutoShape 9"/>
              <p:cNvSpPr>
                <a:spLocks noChangeArrowheads="1"/>
              </p:cNvSpPr>
              <p:nvPr/>
            </p:nvSpPr>
            <p:spPr bwMode="auto">
              <a:xfrm>
                <a:off x="1305344" y="3265842"/>
                <a:ext cx="1692187" cy="1045121"/>
              </a:xfrm>
              <a:prstGeom prst="homePlate">
                <a:avLst>
                  <a:gd name="adj" fmla="val 26518"/>
                </a:avLst>
              </a:prstGeom>
              <a:solidFill>
                <a:srgbClr val="EAEAEA"/>
              </a:solidFill>
              <a:ln w="9525">
                <a:solidFill>
                  <a:srgbClr val="C0C0C0"/>
                </a:solidFill>
                <a:miter lim="800000"/>
                <a:headEnd/>
                <a:tailEnd/>
              </a:ln>
            </p:spPr>
            <p:txBody>
              <a:bodyPr wrap="none" lIns="0" tIns="0" rIns="0" bIns="0" anchor="ctr"/>
              <a:lstStyle/>
              <a:p>
                <a:pPr algn="ctr" eaLnBrk="0" hangingPunct="0"/>
                <a:endParaRPr lang="en-US" sz="1600" b="1" dirty="0"/>
              </a:p>
            </p:txBody>
          </p:sp>
        </p:grpSp>
        <p:grpSp>
          <p:nvGrpSpPr>
            <p:cNvPr id="16" name="Grupo 15"/>
            <p:cNvGrpSpPr/>
            <p:nvPr/>
          </p:nvGrpSpPr>
          <p:grpSpPr>
            <a:xfrm>
              <a:off x="957665" y="1605282"/>
              <a:ext cx="7034334" cy="432000"/>
              <a:chOff x="957665" y="1300482"/>
              <a:chExt cx="5946893" cy="432000"/>
            </a:xfrm>
          </p:grpSpPr>
          <p:sp>
            <p:nvSpPr>
              <p:cNvPr id="26" name="Pentágono 25"/>
              <p:cNvSpPr/>
              <p:nvPr/>
            </p:nvSpPr>
            <p:spPr>
              <a:xfrm>
                <a:off x="1178305" y="1300482"/>
                <a:ext cx="5726253" cy="432000"/>
              </a:xfrm>
              <a:prstGeom prst="homePlate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20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27" name="Elipse 26"/>
              <p:cNvSpPr/>
              <p:nvPr/>
            </p:nvSpPr>
            <p:spPr>
              <a:xfrm>
                <a:off x="957665" y="1336482"/>
                <a:ext cx="304347" cy="360000"/>
              </a:xfrm>
              <a:prstGeom prst="ellipse">
                <a:avLst/>
              </a:prstGeom>
              <a:solidFill>
                <a:srgbClr val="0070C0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</p:grpSp>
        <p:grpSp>
          <p:nvGrpSpPr>
            <p:cNvPr id="17" name="Grupo 16"/>
            <p:cNvGrpSpPr/>
            <p:nvPr/>
          </p:nvGrpSpPr>
          <p:grpSpPr>
            <a:xfrm>
              <a:off x="2322476" y="2160583"/>
              <a:ext cx="5669523" cy="432000"/>
              <a:chOff x="2582435" y="3602851"/>
              <a:chExt cx="4763245" cy="432000"/>
            </a:xfrm>
          </p:grpSpPr>
          <p:sp>
            <p:nvSpPr>
              <p:cNvPr id="24" name="Pentágono 23"/>
              <p:cNvSpPr/>
              <p:nvPr/>
            </p:nvSpPr>
            <p:spPr>
              <a:xfrm>
                <a:off x="2774287" y="3602851"/>
                <a:ext cx="4571393" cy="432000"/>
              </a:xfrm>
              <a:prstGeom prst="homePlate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25" name="Elipse 24"/>
              <p:cNvSpPr/>
              <p:nvPr/>
            </p:nvSpPr>
            <p:spPr>
              <a:xfrm>
                <a:off x="2582435" y="3638851"/>
                <a:ext cx="302454" cy="360000"/>
              </a:xfrm>
              <a:prstGeom prst="ellipse">
                <a:avLst/>
              </a:prstGeom>
              <a:solidFill>
                <a:srgbClr val="0070C0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</p:grpSp>
        <p:grpSp>
          <p:nvGrpSpPr>
            <p:cNvPr id="18" name="Grupo 17"/>
            <p:cNvGrpSpPr/>
            <p:nvPr/>
          </p:nvGrpSpPr>
          <p:grpSpPr>
            <a:xfrm>
              <a:off x="2241333" y="3813811"/>
              <a:ext cx="2880211" cy="461327"/>
              <a:chOff x="2322476" y="1889300"/>
              <a:chExt cx="2880211" cy="461327"/>
            </a:xfrm>
          </p:grpSpPr>
          <p:sp>
            <p:nvSpPr>
              <p:cNvPr id="22" name="Pentágono 21"/>
              <p:cNvSpPr/>
              <p:nvPr/>
            </p:nvSpPr>
            <p:spPr>
              <a:xfrm>
                <a:off x="2531478" y="1918627"/>
                <a:ext cx="2671209" cy="432000"/>
              </a:xfrm>
              <a:prstGeom prst="homePlate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23" name="Elipse 22"/>
              <p:cNvSpPr/>
              <p:nvPr/>
            </p:nvSpPr>
            <p:spPr>
              <a:xfrm>
                <a:off x="2322476" y="1889300"/>
                <a:ext cx="360000" cy="360000"/>
              </a:xfrm>
              <a:prstGeom prst="ellipse">
                <a:avLst/>
              </a:prstGeom>
              <a:solidFill>
                <a:srgbClr val="0070C0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</p:grpSp>
        <p:grpSp>
          <p:nvGrpSpPr>
            <p:cNvPr id="19" name="Grupo 18"/>
            <p:cNvGrpSpPr/>
            <p:nvPr/>
          </p:nvGrpSpPr>
          <p:grpSpPr>
            <a:xfrm>
              <a:off x="3830623" y="4318055"/>
              <a:ext cx="4161377" cy="432000"/>
              <a:chOff x="3830623" y="4196135"/>
              <a:chExt cx="4161377" cy="432000"/>
            </a:xfrm>
          </p:grpSpPr>
          <p:sp>
            <p:nvSpPr>
              <p:cNvPr id="20" name="Pentágono 19"/>
              <p:cNvSpPr/>
              <p:nvPr/>
            </p:nvSpPr>
            <p:spPr>
              <a:xfrm>
                <a:off x="4067414" y="4196135"/>
                <a:ext cx="3924586" cy="432000"/>
              </a:xfrm>
              <a:prstGeom prst="homePlate">
                <a:avLst/>
              </a:prstGeom>
              <a:solidFill>
                <a:schemeClr val="accent2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21" name="Elipse 20"/>
              <p:cNvSpPr/>
              <p:nvPr/>
            </p:nvSpPr>
            <p:spPr>
              <a:xfrm>
                <a:off x="3830623" y="4232135"/>
                <a:ext cx="360000" cy="360000"/>
              </a:xfrm>
              <a:prstGeom prst="ellipse">
                <a:avLst/>
              </a:prstGeom>
              <a:solidFill>
                <a:srgbClr val="0070C0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54744369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Results and Metrics</a:t>
            </a:r>
          </a:p>
        </p:txBody>
      </p:sp>
      <p:sp>
        <p:nvSpPr>
          <p:cNvPr id="3" name="Espaço Reservado para Texto 1"/>
          <p:cNvSpPr txBox="1">
            <a:spLocks/>
          </p:cNvSpPr>
          <p:nvPr/>
        </p:nvSpPr>
        <p:spPr>
          <a:xfrm>
            <a:off x="2590800" y="1082295"/>
            <a:ext cx="6096000" cy="42864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2000" dirty="0" smtClean="0">
                <a:solidFill>
                  <a:schemeClr val="accent6"/>
                </a:solidFill>
              </a:rPr>
              <a:t>Step 4 – Smart Indicator Parking Case</a:t>
            </a:r>
            <a:endParaRPr lang="en-US" sz="2000" dirty="0">
              <a:solidFill>
                <a:schemeClr val="accent6"/>
              </a:solidFill>
            </a:endParaRPr>
          </a:p>
        </p:txBody>
      </p:sp>
      <p:pic>
        <p:nvPicPr>
          <p:cNvPr id="4" name="Picture 17" descr="http://jzatl9bhu31rarj15x610nk9.wpengine.netdna-cdn.com/wp-content/uploads/2014/01/esri.gif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958" b="12042"/>
          <a:stretch/>
        </p:blipFill>
        <p:spPr bwMode="auto">
          <a:xfrm>
            <a:off x="547782" y="892537"/>
            <a:ext cx="1607140" cy="5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18640" y="1582057"/>
            <a:ext cx="5725160" cy="32188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04942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Results and Metrics</a:t>
            </a:r>
          </a:p>
        </p:txBody>
      </p:sp>
      <p:grpSp>
        <p:nvGrpSpPr>
          <p:cNvPr id="3" name="Grupo 2"/>
          <p:cNvGrpSpPr/>
          <p:nvPr/>
        </p:nvGrpSpPr>
        <p:grpSpPr>
          <a:xfrm>
            <a:off x="497141" y="885157"/>
            <a:ext cx="1015223" cy="432000"/>
            <a:chOff x="957665" y="1605282"/>
            <a:chExt cx="7034335" cy="3144773"/>
          </a:xfrm>
        </p:grpSpPr>
        <p:grpSp>
          <p:nvGrpSpPr>
            <p:cNvPr id="4" name="Grupo 31"/>
            <p:cNvGrpSpPr/>
            <p:nvPr/>
          </p:nvGrpSpPr>
          <p:grpSpPr>
            <a:xfrm>
              <a:off x="1152000" y="2709668"/>
              <a:ext cx="6840000" cy="936002"/>
              <a:chOff x="1305344" y="3265841"/>
              <a:chExt cx="6962357" cy="1045122"/>
            </a:xfrm>
          </p:grpSpPr>
          <p:sp>
            <p:nvSpPr>
              <p:cNvPr id="17" name="AutoShape 9"/>
              <p:cNvSpPr>
                <a:spLocks noChangeArrowheads="1"/>
              </p:cNvSpPr>
              <p:nvPr/>
            </p:nvSpPr>
            <p:spPr bwMode="auto">
              <a:xfrm>
                <a:off x="6219322" y="3265843"/>
                <a:ext cx="2048379" cy="1045120"/>
              </a:xfrm>
              <a:prstGeom prst="homePlate">
                <a:avLst>
                  <a:gd name="adj" fmla="val 26518"/>
                </a:avLst>
              </a:prstGeom>
              <a:solidFill>
                <a:srgbClr val="EAEAEA"/>
              </a:solidFill>
              <a:ln w="9525">
                <a:solidFill>
                  <a:srgbClr val="C0C0C0"/>
                </a:solidFill>
                <a:miter lim="800000"/>
                <a:headEnd/>
                <a:tailEnd/>
              </a:ln>
            </p:spPr>
            <p:txBody>
              <a:bodyPr wrap="none" lIns="0" tIns="0" rIns="0" bIns="0" anchor="ctr"/>
              <a:lstStyle/>
              <a:p>
                <a:pPr eaLnBrk="0" hangingPunct="0"/>
                <a:endParaRPr lang="en-US" sz="900" b="0"/>
              </a:p>
            </p:txBody>
          </p:sp>
          <p:sp>
            <p:nvSpPr>
              <p:cNvPr id="18" name="AutoShape 9"/>
              <p:cNvSpPr>
                <a:spLocks noChangeArrowheads="1"/>
              </p:cNvSpPr>
              <p:nvPr/>
            </p:nvSpPr>
            <p:spPr bwMode="auto">
              <a:xfrm>
                <a:off x="4437692" y="3265842"/>
                <a:ext cx="2061079" cy="1045120"/>
              </a:xfrm>
              <a:prstGeom prst="homePlate">
                <a:avLst>
                  <a:gd name="adj" fmla="val 26518"/>
                </a:avLst>
              </a:prstGeom>
              <a:solidFill>
                <a:srgbClr val="EAEAEA"/>
              </a:solidFill>
              <a:ln w="9525">
                <a:solidFill>
                  <a:srgbClr val="C0C0C0"/>
                </a:solidFill>
                <a:miter lim="800000"/>
                <a:headEnd/>
                <a:tailEnd/>
              </a:ln>
            </p:spPr>
            <p:txBody>
              <a:bodyPr wrap="none" lIns="0" tIns="0" rIns="0" bIns="0" anchor="ctr"/>
              <a:lstStyle/>
              <a:p>
                <a:pPr eaLnBrk="0" hangingPunct="0"/>
                <a:endParaRPr lang="en-US" sz="900" b="0"/>
              </a:p>
            </p:txBody>
          </p:sp>
          <p:grpSp>
            <p:nvGrpSpPr>
              <p:cNvPr id="19" name="Group 16"/>
              <p:cNvGrpSpPr>
                <a:grpSpLocks/>
              </p:cNvGrpSpPr>
              <p:nvPr/>
            </p:nvGrpSpPr>
            <p:grpSpPr bwMode="auto">
              <a:xfrm>
                <a:off x="6279192" y="3584069"/>
                <a:ext cx="395288" cy="363538"/>
                <a:chOff x="383" y="2981"/>
                <a:chExt cx="409" cy="415"/>
              </a:xfrm>
            </p:grpSpPr>
            <p:sp>
              <p:nvSpPr>
                <p:cNvPr id="29" name="AutoShape 17"/>
                <p:cNvSpPr>
                  <a:spLocks noChangeArrowheads="1"/>
                </p:cNvSpPr>
                <p:nvPr/>
              </p:nvSpPr>
              <p:spPr bwMode="auto">
                <a:xfrm>
                  <a:off x="420" y="3198"/>
                  <a:ext cx="372" cy="198"/>
                </a:xfrm>
                <a:prstGeom prst="curvedUpArrow">
                  <a:avLst>
                    <a:gd name="adj1" fmla="val 37576"/>
                    <a:gd name="adj2" fmla="val 75152"/>
                    <a:gd name="adj3" fmla="val 33333"/>
                  </a:avLst>
                </a:prstGeom>
                <a:solidFill>
                  <a:srgbClr val="EAEAEA"/>
                </a:solidFill>
                <a:ln w="3175">
                  <a:solidFill>
                    <a:srgbClr val="969696"/>
                  </a:solidFill>
                  <a:miter lim="800000"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endParaRPr lang="en-US" sz="900"/>
                </a:p>
              </p:txBody>
            </p:sp>
            <p:sp>
              <p:nvSpPr>
                <p:cNvPr id="30" name="AutoShape 18"/>
                <p:cNvSpPr>
                  <a:spLocks noChangeArrowheads="1"/>
                </p:cNvSpPr>
                <p:nvPr/>
              </p:nvSpPr>
              <p:spPr bwMode="auto">
                <a:xfrm flipH="1" flipV="1">
                  <a:off x="383" y="2981"/>
                  <a:ext cx="372" cy="198"/>
                </a:xfrm>
                <a:prstGeom prst="curvedUpArrow">
                  <a:avLst>
                    <a:gd name="adj1" fmla="val 37576"/>
                    <a:gd name="adj2" fmla="val 75152"/>
                    <a:gd name="adj3" fmla="val 33333"/>
                  </a:avLst>
                </a:prstGeom>
                <a:solidFill>
                  <a:srgbClr val="EAEAEA"/>
                </a:solidFill>
                <a:ln w="3175">
                  <a:solidFill>
                    <a:srgbClr val="969696"/>
                  </a:solidFill>
                  <a:miter lim="800000"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endParaRPr lang="en-US" sz="900"/>
                </a:p>
              </p:txBody>
            </p:sp>
          </p:grpSp>
          <p:grpSp>
            <p:nvGrpSpPr>
              <p:cNvPr id="20" name="Grupo 28"/>
              <p:cNvGrpSpPr/>
              <p:nvPr/>
            </p:nvGrpSpPr>
            <p:grpSpPr>
              <a:xfrm>
                <a:off x="2709500" y="3265841"/>
                <a:ext cx="2016223" cy="1045120"/>
                <a:chOff x="2709500" y="3265841"/>
                <a:chExt cx="2016223" cy="1045120"/>
              </a:xfrm>
            </p:grpSpPr>
            <p:sp>
              <p:nvSpPr>
                <p:cNvPr id="22" name="AutoShape 9"/>
                <p:cNvSpPr>
                  <a:spLocks noChangeArrowheads="1"/>
                </p:cNvSpPr>
                <p:nvPr/>
              </p:nvSpPr>
              <p:spPr bwMode="auto">
                <a:xfrm>
                  <a:off x="2709500" y="3265841"/>
                  <a:ext cx="2016223" cy="1045120"/>
                </a:xfrm>
                <a:prstGeom prst="homePlate">
                  <a:avLst>
                    <a:gd name="adj" fmla="val 26518"/>
                  </a:avLst>
                </a:prstGeom>
                <a:solidFill>
                  <a:srgbClr val="EAEAEA"/>
                </a:solidFill>
                <a:ln w="9525">
                  <a:solidFill>
                    <a:srgbClr val="C0C0C0"/>
                  </a:solidFill>
                  <a:miter lim="800000"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eaLnBrk="0" hangingPunct="0"/>
                  <a:endParaRPr lang="en-US" sz="900" b="0"/>
                </a:p>
              </p:txBody>
            </p:sp>
            <p:sp>
              <p:nvSpPr>
                <p:cNvPr id="23" name="Text Box 30"/>
                <p:cNvSpPr txBox="1">
                  <a:spLocks noChangeArrowheads="1"/>
                </p:cNvSpPr>
                <p:nvPr/>
              </p:nvSpPr>
              <p:spPr bwMode="auto">
                <a:xfrm>
                  <a:off x="3611299" y="3630673"/>
                  <a:ext cx="930276" cy="154645"/>
                </a:xfrm>
                <a:prstGeom prst="rect">
                  <a:avLst/>
                </a:prstGeom>
                <a:solidFill>
                  <a:srgbClr val="EAEAE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lIns="0" tIns="0" rIns="0" bIns="0">
                  <a:spAutoFit/>
                </a:bodyPr>
                <a:lstStyle>
                  <a:lvl1pPr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  <a:ea typeface="Gulim" charset="0"/>
                      <a:cs typeface="Gulim" charset="0"/>
                    </a:defRPr>
                  </a:lvl1pPr>
                  <a:lvl2pPr marL="742950" indent="-28575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  <a:ea typeface="Gulim" charset="0"/>
                      <a:cs typeface="Gulim" charset="0"/>
                    </a:defRPr>
                  </a:lvl2pPr>
                  <a:lvl3pPr marL="11430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  <a:ea typeface="Gulim" charset="0"/>
                      <a:cs typeface="Gulim" charset="0"/>
                    </a:defRPr>
                  </a:lvl3pPr>
                  <a:lvl4pPr marL="16002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  <a:ea typeface="Gulim" charset="0"/>
                      <a:cs typeface="Gulim" charset="0"/>
                    </a:defRPr>
                  </a:lvl4pPr>
                  <a:lvl5pPr marL="20574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  <a:ea typeface="Gulim" charset="0"/>
                      <a:cs typeface="Gulim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  <a:ea typeface="Gulim" charset="0"/>
                      <a:cs typeface="Gulim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  <a:ea typeface="Gulim" charset="0"/>
                      <a:cs typeface="Gulim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  <a:ea typeface="Gulim" charset="0"/>
                      <a:cs typeface="Gulim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  <a:ea typeface="Gulim" charset="0"/>
                      <a:cs typeface="Gulim" charset="0"/>
                    </a:defRPr>
                  </a:lvl9pPr>
                </a:lstStyle>
                <a:p>
                  <a:endParaRPr lang="en-US" sz="900"/>
                </a:p>
              </p:txBody>
            </p:sp>
            <p:cxnSp>
              <p:nvCxnSpPr>
                <p:cNvPr id="24" name="Straight Connector 18"/>
                <p:cNvCxnSpPr>
                  <a:endCxn id="22" idx="3"/>
                </p:cNvCxnSpPr>
                <p:nvPr/>
              </p:nvCxnSpPr>
              <p:spPr>
                <a:xfrm flipV="1">
                  <a:off x="3033536" y="3788401"/>
                  <a:ext cx="1692187" cy="14315"/>
                </a:xfrm>
                <a:prstGeom prst="line">
                  <a:avLst/>
                </a:prstGeom>
                <a:ln w="3175" cmpd="sng">
                  <a:solidFill>
                    <a:schemeClr val="bg1">
                      <a:lumMod val="75000"/>
                    </a:schemeClr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5" name="AutoShape 29"/>
                <p:cNvSpPr>
                  <a:spLocks noChangeArrowheads="1"/>
                </p:cNvSpPr>
                <p:nvPr/>
              </p:nvSpPr>
              <p:spPr bwMode="auto">
                <a:xfrm>
                  <a:off x="3152135" y="3622693"/>
                  <a:ext cx="254000" cy="100013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969696"/>
                </a:solidFill>
                <a:ln w="9525">
                  <a:solidFill>
                    <a:srgbClr val="5F5F5F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sz="900"/>
                </a:p>
              </p:txBody>
            </p:sp>
            <p:sp>
              <p:nvSpPr>
                <p:cNvPr id="26" name="AutoShape 30"/>
                <p:cNvSpPr>
                  <a:spLocks noChangeArrowheads="1"/>
                </p:cNvSpPr>
                <p:nvPr/>
              </p:nvSpPr>
              <p:spPr bwMode="auto">
                <a:xfrm flipV="1">
                  <a:off x="3153723" y="3882721"/>
                  <a:ext cx="254000" cy="100012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DDDDDD"/>
                </a:solidFill>
                <a:ln w="9525">
                  <a:solidFill>
                    <a:srgbClr val="5F5F5F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sz="900"/>
                </a:p>
              </p:txBody>
            </p:sp>
            <p:sp>
              <p:nvSpPr>
                <p:cNvPr id="27" name="AutoShape 31"/>
                <p:cNvSpPr>
                  <a:spLocks noChangeArrowheads="1"/>
                </p:cNvSpPr>
                <p:nvPr/>
              </p:nvSpPr>
              <p:spPr bwMode="auto">
                <a:xfrm>
                  <a:off x="4271323" y="3622694"/>
                  <a:ext cx="254000" cy="100012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DDDDDD"/>
                </a:solidFill>
                <a:ln w="9525">
                  <a:solidFill>
                    <a:srgbClr val="5F5F5F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sz="900"/>
                </a:p>
              </p:txBody>
            </p:sp>
            <p:sp>
              <p:nvSpPr>
                <p:cNvPr id="28" name="AutoShape 32"/>
                <p:cNvSpPr>
                  <a:spLocks noChangeArrowheads="1"/>
                </p:cNvSpPr>
                <p:nvPr/>
              </p:nvSpPr>
              <p:spPr bwMode="auto">
                <a:xfrm flipV="1">
                  <a:off x="4272910" y="3882720"/>
                  <a:ext cx="254000" cy="100013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969696"/>
                </a:solidFill>
                <a:ln w="9525">
                  <a:solidFill>
                    <a:srgbClr val="5F5F5F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sz="900"/>
                </a:p>
              </p:txBody>
            </p:sp>
          </p:grpSp>
          <p:sp>
            <p:nvSpPr>
              <p:cNvPr id="21" name="AutoShape 9"/>
              <p:cNvSpPr>
                <a:spLocks noChangeArrowheads="1"/>
              </p:cNvSpPr>
              <p:nvPr/>
            </p:nvSpPr>
            <p:spPr bwMode="auto">
              <a:xfrm>
                <a:off x="1305344" y="3265842"/>
                <a:ext cx="1692187" cy="1045121"/>
              </a:xfrm>
              <a:prstGeom prst="homePlate">
                <a:avLst>
                  <a:gd name="adj" fmla="val 26518"/>
                </a:avLst>
              </a:prstGeom>
              <a:solidFill>
                <a:srgbClr val="EAEAEA"/>
              </a:solidFill>
              <a:ln w="9525">
                <a:solidFill>
                  <a:srgbClr val="C0C0C0"/>
                </a:solidFill>
                <a:miter lim="800000"/>
                <a:headEnd/>
                <a:tailEnd/>
              </a:ln>
            </p:spPr>
            <p:txBody>
              <a:bodyPr wrap="none" lIns="0" tIns="0" rIns="0" bIns="0" anchor="ctr"/>
              <a:lstStyle/>
              <a:p>
                <a:pPr algn="ctr" eaLnBrk="0" hangingPunct="0"/>
                <a:endParaRPr lang="en-US" sz="1600" b="1" dirty="0"/>
              </a:p>
            </p:txBody>
          </p:sp>
        </p:grpSp>
        <p:grpSp>
          <p:nvGrpSpPr>
            <p:cNvPr id="5" name="Grupo 4"/>
            <p:cNvGrpSpPr/>
            <p:nvPr/>
          </p:nvGrpSpPr>
          <p:grpSpPr>
            <a:xfrm>
              <a:off x="957665" y="1605282"/>
              <a:ext cx="7034334" cy="432000"/>
              <a:chOff x="957665" y="1300482"/>
              <a:chExt cx="5946893" cy="432000"/>
            </a:xfrm>
          </p:grpSpPr>
          <p:sp>
            <p:nvSpPr>
              <p:cNvPr id="15" name="Pentágono 14"/>
              <p:cNvSpPr/>
              <p:nvPr/>
            </p:nvSpPr>
            <p:spPr>
              <a:xfrm>
                <a:off x="1178305" y="1300482"/>
                <a:ext cx="5726253" cy="432000"/>
              </a:xfrm>
              <a:prstGeom prst="homePlate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20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16" name="Elipse 15"/>
              <p:cNvSpPr/>
              <p:nvPr/>
            </p:nvSpPr>
            <p:spPr>
              <a:xfrm>
                <a:off x="957665" y="1336482"/>
                <a:ext cx="304347" cy="360000"/>
              </a:xfrm>
              <a:prstGeom prst="ellipse">
                <a:avLst/>
              </a:prstGeom>
              <a:solidFill>
                <a:srgbClr val="0070C0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</p:grpSp>
        <p:grpSp>
          <p:nvGrpSpPr>
            <p:cNvPr id="6" name="Grupo 5"/>
            <p:cNvGrpSpPr/>
            <p:nvPr/>
          </p:nvGrpSpPr>
          <p:grpSpPr>
            <a:xfrm>
              <a:off x="2322476" y="2160583"/>
              <a:ext cx="5669523" cy="432000"/>
              <a:chOff x="2582435" y="3602851"/>
              <a:chExt cx="4763245" cy="432000"/>
            </a:xfrm>
          </p:grpSpPr>
          <p:sp>
            <p:nvSpPr>
              <p:cNvPr id="13" name="Pentágono 12"/>
              <p:cNvSpPr/>
              <p:nvPr/>
            </p:nvSpPr>
            <p:spPr>
              <a:xfrm>
                <a:off x="2774287" y="3602851"/>
                <a:ext cx="4571393" cy="432000"/>
              </a:xfrm>
              <a:prstGeom prst="homePlate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14" name="Elipse 13"/>
              <p:cNvSpPr/>
              <p:nvPr/>
            </p:nvSpPr>
            <p:spPr>
              <a:xfrm>
                <a:off x="2582435" y="3638851"/>
                <a:ext cx="302454" cy="360000"/>
              </a:xfrm>
              <a:prstGeom prst="ellipse">
                <a:avLst/>
              </a:prstGeom>
              <a:solidFill>
                <a:srgbClr val="0070C0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</p:grpSp>
        <p:grpSp>
          <p:nvGrpSpPr>
            <p:cNvPr id="7" name="Grupo 6"/>
            <p:cNvGrpSpPr/>
            <p:nvPr/>
          </p:nvGrpSpPr>
          <p:grpSpPr>
            <a:xfrm>
              <a:off x="2241333" y="3813811"/>
              <a:ext cx="2880211" cy="461327"/>
              <a:chOff x="2322476" y="1889300"/>
              <a:chExt cx="2880211" cy="461327"/>
            </a:xfrm>
          </p:grpSpPr>
          <p:sp>
            <p:nvSpPr>
              <p:cNvPr id="11" name="Pentágono 10"/>
              <p:cNvSpPr/>
              <p:nvPr/>
            </p:nvSpPr>
            <p:spPr>
              <a:xfrm>
                <a:off x="2531478" y="1918627"/>
                <a:ext cx="2671209" cy="432000"/>
              </a:xfrm>
              <a:prstGeom prst="homePlate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12" name="Elipse 11"/>
              <p:cNvSpPr/>
              <p:nvPr/>
            </p:nvSpPr>
            <p:spPr>
              <a:xfrm>
                <a:off x="2322476" y="1889300"/>
                <a:ext cx="360000" cy="360000"/>
              </a:xfrm>
              <a:prstGeom prst="ellipse">
                <a:avLst/>
              </a:prstGeom>
              <a:solidFill>
                <a:srgbClr val="0070C0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</p:grpSp>
        <p:grpSp>
          <p:nvGrpSpPr>
            <p:cNvPr id="8" name="Grupo 7"/>
            <p:cNvGrpSpPr/>
            <p:nvPr/>
          </p:nvGrpSpPr>
          <p:grpSpPr>
            <a:xfrm>
              <a:off x="3830623" y="4318055"/>
              <a:ext cx="4161377" cy="432000"/>
              <a:chOff x="3830623" y="4196135"/>
              <a:chExt cx="4161377" cy="432000"/>
            </a:xfrm>
          </p:grpSpPr>
          <p:sp>
            <p:nvSpPr>
              <p:cNvPr id="9" name="Pentágono 8"/>
              <p:cNvSpPr/>
              <p:nvPr/>
            </p:nvSpPr>
            <p:spPr>
              <a:xfrm>
                <a:off x="4067414" y="4196135"/>
                <a:ext cx="3924586" cy="432000"/>
              </a:xfrm>
              <a:prstGeom prst="homePlate">
                <a:avLst/>
              </a:prstGeom>
              <a:solidFill>
                <a:schemeClr val="accent2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10" name="Elipse 9"/>
              <p:cNvSpPr/>
              <p:nvPr/>
            </p:nvSpPr>
            <p:spPr>
              <a:xfrm>
                <a:off x="3830623" y="4232135"/>
                <a:ext cx="360000" cy="360000"/>
              </a:xfrm>
              <a:prstGeom prst="ellipse">
                <a:avLst/>
              </a:prstGeom>
              <a:solidFill>
                <a:srgbClr val="0070C0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</p:grpSp>
      </p:grpSp>
      <p:sp>
        <p:nvSpPr>
          <p:cNvPr id="31" name="Espaço Reservado para Texto 1"/>
          <p:cNvSpPr txBox="1">
            <a:spLocks/>
          </p:cNvSpPr>
          <p:nvPr/>
        </p:nvSpPr>
        <p:spPr>
          <a:xfrm>
            <a:off x="2590800" y="1072135"/>
            <a:ext cx="6096000" cy="42864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2000" smtClean="0">
                <a:solidFill>
                  <a:schemeClr val="accent6"/>
                </a:solidFill>
              </a:rPr>
              <a:t>Step 4 – Results Validation</a:t>
            </a:r>
            <a:endParaRPr lang="en-US" sz="2000" dirty="0">
              <a:solidFill>
                <a:schemeClr val="accent6"/>
              </a:solidFill>
            </a:endParaRPr>
          </a:p>
        </p:txBody>
      </p:sp>
      <p:grpSp>
        <p:nvGrpSpPr>
          <p:cNvPr id="83" name="Grupo 82"/>
          <p:cNvGrpSpPr/>
          <p:nvPr/>
        </p:nvGrpSpPr>
        <p:grpSpPr>
          <a:xfrm>
            <a:off x="652128" y="1648460"/>
            <a:ext cx="7679072" cy="2913380"/>
            <a:chOff x="652128" y="1841500"/>
            <a:chExt cx="7679072" cy="2913380"/>
          </a:xfrm>
        </p:grpSpPr>
        <p:sp>
          <p:nvSpPr>
            <p:cNvPr id="32" name="Fluxograma: Dados 31"/>
            <p:cNvSpPr/>
            <p:nvPr/>
          </p:nvSpPr>
          <p:spPr>
            <a:xfrm>
              <a:off x="652128" y="1841500"/>
              <a:ext cx="2174240" cy="558800"/>
            </a:xfrm>
            <a:prstGeom prst="flowChartInputOutpu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Expected Results</a:t>
              </a:r>
              <a:endParaRPr lang="en-US" dirty="0"/>
            </a:p>
          </p:txBody>
        </p:sp>
        <p:sp>
          <p:nvSpPr>
            <p:cNvPr id="33" name="Retângulo de cantos arredondados 32"/>
            <p:cNvSpPr/>
            <p:nvPr/>
          </p:nvSpPr>
          <p:spPr>
            <a:xfrm>
              <a:off x="748648" y="3268980"/>
              <a:ext cx="1981200" cy="579120"/>
            </a:xfrm>
            <a:prstGeom prst="roundRect">
              <a:avLst/>
            </a:prstGeom>
            <a:solidFill>
              <a:schemeClr val="accent5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Solutions Indicators</a:t>
              </a:r>
              <a:endParaRPr lang="en-US" dirty="0"/>
            </a:p>
          </p:txBody>
        </p:sp>
        <p:sp>
          <p:nvSpPr>
            <p:cNvPr id="34" name="Fluxograma: Vários documentos 33"/>
            <p:cNvSpPr/>
            <p:nvPr/>
          </p:nvSpPr>
          <p:spPr>
            <a:xfrm>
              <a:off x="3495040" y="3078480"/>
              <a:ext cx="2143760" cy="960120"/>
            </a:xfrm>
            <a:prstGeom prst="flowChartMultidocument">
              <a:avLst/>
            </a:prstGeom>
            <a:solidFill>
              <a:schemeClr val="accent5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Smart Indicators</a:t>
              </a:r>
              <a:endParaRPr lang="en-US" dirty="0"/>
            </a:p>
          </p:txBody>
        </p:sp>
        <p:sp>
          <p:nvSpPr>
            <p:cNvPr id="35" name="Fluxograma: Dados 34"/>
            <p:cNvSpPr/>
            <p:nvPr/>
          </p:nvSpPr>
          <p:spPr>
            <a:xfrm>
              <a:off x="3627283" y="1841500"/>
              <a:ext cx="2174240" cy="558800"/>
            </a:xfrm>
            <a:prstGeom prst="flowChartInputOutpu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City Survey </a:t>
              </a:r>
              <a:endParaRPr lang="en-US" dirty="0"/>
            </a:p>
          </p:txBody>
        </p:sp>
        <p:cxnSp>
          <p:nvCxnSpPr>
            <p:cNvPr id="64" name="Conector de seta reta 63"/>
            <p:cNvCxnSpPr>
              <a:stCxn id="32" idx="4"/>
              <a:endCxn id="33" idx="0"/>
            </p:cNvCxnSpPr>
            <p:nvPr/>
          </p:nvCxnSpPr>
          <p:spPr>
            <a:xfrm>
              <a:off x="1739248" y="2400300"/>
              <a:ext cx="0" cy="86868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Conector de seta reta 64"/>
            <p:cNvCxnSpPr>
              <a:stCxn id="33" idx="3"/>
              <a:endCxn id="34" idx="1"/>
            </p:cNvCxnSpPr>
            <p:nvPr/>
          </p:nvCxnSpPr>
          <p:spPr>
            <a:xfrm>
              <a:off x="2729848" y="3558540"/>
              <a:ext cx="765192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Conector de seta reta 65"/>
            <p:cNvCxnSpPr>
              <a:stCxn id="35" idx="4"/>
              <a:endCxn id="34" idx="0"/>
            </p:cNvCxnSpPr>
            <p:nvPr/>
          </p:nvCxnSpPr>
          <p:spPr>
            <a:xfrm>
              <a:off x="4714403" y="2400300"/>
              <a:ext cx="0" cy="67818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7" name="CaixaDeTexto 66"/>
            <p:cNvSpPr txBox="1"/>
            <p:nvPr/>
          </p:nvSpPr>
          <p:spPr>
            <a:xfrm>
              <a:off x="4886960" y="2568694"/>
              <a:ext cx="120917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chemeClr val="accent5"/>
                  </a:solidFill>
                </a:rPr>
                <a:t>Thresholds</a:t>
              </a:r>
              <a:endParaRPr lang="en-US" dirty="0">
                <a:solidFill>
                  <a:schemeClr val="accent5"/>
                </a:solidFill>
              </a:endParaRPr>
            </a:p>
          </p:txBody>
        </p:sp>
        <p:sp>
          <p:nvSpPr>
            <p:cNvPr id="68" name="CaixaDeTexto 67"/>
            <p:cNvSpPr txBox="1"/>
            <p:nvPr/>
          </p:nvSpPr>
          <p:spPr>
            <a:xfrm>
              <a:off x="2835765" y="3165594"/>
              <a:ext cx="55335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chemeClr val="accent5"/>
                  </a:solidFill>
                </a:rPr>
                <a:t>N-N</a:t>
              </a:r>
              <a:endParaRPr lang="en-US" dirty="0">
                <a:solidFill>
                  <a:schemeClr val="accent5"/>
                </a:solidFill>
              </a:endParaRPr>
            </a:p>
          </p:txBody>
        </p:sp>
        <p:sp>
          <p:nvSpPr>
            <p:cNvPr id="69" name="Fluxograma: Decisão 68"/>
            <p:cNvSpPr/>
            <p:nvPr/>
          </p:nvSpPr>
          <p:spPr>
            <a:xfrm>
              <a:off x="6136640" y="3177163"/>
              <a:ext cx="2194560" cy="756166"/>
            </a:xfrm>
            <a:prstGeom prst="flowChartDecision">
              <a:avLst/>
            </a:prstGeom>
            <a:solidFill>
              <a:schemeClr val="accent5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Achieved</a:t>
              </a:r>
              <a:endParaRPr lang="en-US" dirty="0"/>
            </a:p>
          </p:txBody>
        </p:sp>
        <p:cxnSp>
          <p:nvCxnSpPr>
            <p:cNvPr id="71" name="Conector de seta reta 70"/>
            <p:cNvCxnSpPr>
              <a:stCxn id="34" idx="3"/>
              <a:endCxn id="69" idx="1"/>
            </p:cNvCxnSpPr>
            <p:nvPr/>
          </p:nvCxnSpPr>
          <p:spPr>
            <a:xfrm flipV="1">
              <a:off x="5638800" y="3555246"/>
              <a:ext cx="497840" cy="3294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Conector reto 72"/>
            <p:cNvCxnSpPr>
              <a:stCxn id="32" idx="5"/>
              <a:endCxn id="35" idx="2"/>
            </p:cNvCxnSpPr>
            <p:nvPr/>
          </p:nvCxnSpPr>
          <p:spPr>
            <a:xfrm>
              <a:off x="2608944" y="2120900"/>
              <a:ext cx="1235763" cy="0"/>
            </a:xfrm>
            <a:prstGeom prst="line">
              <a:avLst/>
            </a:prstGeom>
            <a:ln>
              <a:prstDash val="sys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4" name="CaixaDeTexto 73"/>
            <p:cNvSpPr txBox="1"/>
            <p:nvPr/>
          </p:nvSpPr>
          <p:spPr>
            <a:xfrm>
              <a:off x="2671316" y="2124472"/>
              <a:ext cx="95596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chemeClr val="accent5"/>
                  </a:solidFill>
                </a:rPr>
                <a:t>Relation</a:t>
              </a:r>
              <a:endParaRPr lang="en-US" dirty="0">
                <a:solidFill>
                  <a:schemeClr val="accent5"/>
                </a:solidFill>
              </a:endParaRPr>
            </a:p>
          </p:txBody>
        </p:sp>
        <p:sp>
          <p:nvSpPr>
            <p:cNvPr id="75" name="Elipse 74"/>
            <p:cNvSpPr/>
            <p:nvPr/>
          </p:nvSpPr>
          <p:spPr>
            <a:xfrm>
              <a:off x="6522720" y="2370098"/>
              <a:ext cx="1422400" cy="484862"/>
            </a:xfrm>
            <a:prstGeom prst="ellipse">
              <a:avLst/>
            </a:prstGeom>
            <a:solidFill>
              <a:schemeClr val="accent5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Correct</a:t>
              </a:r>
              <a:endParaRPr lang="en-US" dirty="0"/>
            </a:p>
          </p:txBody>
        </p:sp>
        <p:cxnSp>
          <p:nvCxnSpPr>
            <p:cNvPr id="77" name="Conector de seta reta 76"/>
            <p:cNvCxnSpPr>
              <a:stCxn id="69" idx="0"/>
              <a:endCxn id="75" idx="4"/>
            </p:cNvCxnSpPr>
            <p:nvPr/>
          </p:nvCxnSpPr>
          <p:spPr>
            <a:xfrm flipV="1">
              <a:off x="7233920" y="2854960"/>
              <a:ext cx="0" cy="322203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8" name="Elipse 77"/>
            <p:cNvSpPr/>
            <p:nvPr/>
          </p:nvSpPr>
          <p:spPr>
            <a:xfrm>
              <a:off x="6457983" y="4270018"/>
              <a:ext cx="1545039" cy="484862"/>
            </a:xfrm>
            <a:prstGeom prst="ellipse">
              <a:avLst/>
            </a:prstGeom>
            <a:solidFill>
              <a:schemeClr val="accent5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Maintain</a:t>
              </a:r>
              <a:endParaRPr lang="en-US" dirty="0"/>
            </a:p>
          </p:txBody>
        </p:sp>
        <p:cxnSp>
          <p:nvCxnSpPr>
            <p:cNvPr id="80" name="Conector de seta reta 79"/>
            <p:cNvCxnSpPr>
              <a:stCxn id="69" idx="2"/>
              <a:endCxn id="78" idx="0"/>
            </p:cNvCxnSpPr>
            <p:nvPr/>
          </p:nvCxnSpPr>
          <p:spPr>
            <a:xfrm flipH="1">
              <a:off x="7230503" y="3933329"/>
              <a:ext cx="3417" cy="336689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81" name="CaixaDeTexto 80"/>
            <p:cNvSpPr txBox="1"/>
            <p:nvPr/>
          </p:nvSpPr>
          <p:spPr>
            <a:xfrm>
              <a:off x="7335520" y="2893814"/>
              <a:ext cx="45557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dirty="0" smtClean="0">
                  <a:solidFill>
                    <a:schemeClr val="accent5"/>
                  </a:solidFill>
                </a:rPr>
                <a:t>No</a:t>
              </a:r>
              <a:endParaRPr lang="en-US" dirty="0">
                <a:solidFill>
                  <a:schemeClr val="accent5"/>
                </a:solidFill>
              </a:endParaRPr>
            </a:p>
          </p:txBody>
        </p:sp>
        <p:sp>
          <p:nvSpPr>
            <p:cNvPr id="82" name="CaixaDeTexto 81"/>
            <p:cNvSpPr txBox="1"/>
            <p:nvPr/>
          </p:nvSpPr>
          <p:spPr>
            <a:xfrm>
              <a:off x="7335520" y="3933329"/>
              <a:ext cx="48551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dirty="0" smtClean="0">
                  <a:solidFill>
                    <a:schemeClr val="accent5"/>
                  </a:solidFill>
                </a:rPr>
                <a:t>Yes</a:t>
              </a:r>
              <a:endParaRPr lang="en-US" dirty="0">
                <a:solidFill>
                  <a:schemeClr val="accent5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2261414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Results and Metrics</a:t>
            </a:r>
          </a:p>
        </p:txBody>
      </p:sp>
      <p:sp>
        <p:nvSpPr>
          <p:cNvPr id="3" name="Espaço Reservado para Texto 1"/>
          <p:cNvSpPr txBox="1">
            <a:spLocks/>
          </p:cNvSpPr>
          <p:nvPr/>
        </p:nvSpPr>
        <p:spPr>
          <a:xfrm>
            <a:off x="3261360" y="1011175"/>
            <a:ext cx="5344160" cy="42864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smtClean="0">
                <a:solidFill>
                  <a:schemeClr val="accent6"/>
                </a:solidFill>
              </a:rPr>
              <a:t>Step 4 – Results Validation in Águas de São Pedro</a:t>
            </a:r>
            <a:endParaRPr lang="en-US" sz="2000" dirty="0">
              <a:solidFill>
                <a:schemeClr val="accent6"/>
              </a:solidFill>
            </a:endParaRPr>
          </a:p>
        </p:txBody>
      </p:sp>
      <p:graphicFrame>
        <p:nvGraphicFramePr>
          <p:cNvPr id="74" name="Tabela 7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14189837"/>
              </p:ext>
            </p:extLst>
          </p:nvPr>
        </p:nvGraphicFramePr>
        <p:xfrm>
          <a:off x="566241" y="1758950"/>
          <a:ext cx="8011519" cy="2392680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1900619"/>
                <a:gridCol w="1940560"/>
                <a:gridCol w="2458720"/>
                <a:gridCol w="171162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noProof="0" dirty="0" smtClean="0"/>
                        <a:t>Solution Indicator</a:t>
                      </a:r>
                      <a:endParaRPr lang="en-US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noProof="0" dirty="0" smtClean="0"/>
                        <a:t>City KPI</a:t>
                      </a:r>
                      <a:endParaRPr lang="en-US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noProof="0" dirty="0" smtClean="0"/>
                        <a:t>Smart Indicator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noProof="0" dirty="0" smtClean="0"/>
                        <a:t>Result</a:t>
                      </a:r>
                      <a:endParaRPr lang="en-US" noProof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noProof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#</a:t>
                      </a:r>
                      <a:r>
                        <a:rPr lang="en-US" baseline="0" noProof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App Reports</a:t>
                      </a:r>
                      <a:endParaRPr lang="en-US" noProof="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baseline="0" noProof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Dengue Cases </a:t>
                      </a:r>
                      <a:endParaRPr lang="en-US" noProof="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noProof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App</a:t>
                      </a:r>
                      <a:r>
                        <a:rPr lang="en-US" baseline="0" noProof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 Reports + Dengue Cases </a:t>
                      </a:r>
                      <a:endParaRPr lang="en-US" noProof="0" dirty="0" smtClean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noProof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80%</a:t>
                      </a:r>
                      <a:r>
                        <a:rPr lang="en-US" baseline="0" noProof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 less cases</a:t>
                      </a:r>
                      <a:endParaRPr lang="en-US" noProof="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aseline="0" noProof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Digital Classes</a:t>
                      </a:r>
                      <a:endParaRPr lang="en-US" noProof="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noProof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Student </a:t>
                      </a:r>
                      <a:r>
                        <a:rPr lang="en-US" baseline="0" noProof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Grades</a:t>
                      </a:r>
                      <a:endParaRPr lang="en-US" noProof="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noProof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Digital</a:t>
                      </a:r>
                      <a:r>
                        <a:rPr lang="en-US" baseline="0" noProof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 Classes vs Regular Classes</a:t>
                      </a:r>
                      <a:endParaRPr lang="en-US" noProof="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noProof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15% higher</a:t>
                      </a:r>
                      <a:r>
                        <a:rPr lang="en-US" baseline="0" noProof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 grades</a:t>
                      </a:r>
                      <a:endParaRPr lang="en-US" noProof="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noProof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Parking</a:t>
                      </a:r>
                      <a:r>
                        <a:rPr lang="en-US" baseline="0" noProof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 Slot Usage</a:t>
                      </a:r>
                      <a:endParaRPr lang="en-US" noProof="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noProof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Parking Time</a:t>
                      </a:r>
                      <a:endParaRPr lang="en-US" noProof="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noProof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Parking</a:t>
                      </a:r>
                      <a:r>
                        <a:rPr lang="en-US" baseline="0" noProof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 Localization</a:t>
                      </a:r>
                      <a:endParaRPr lang="en-US" noProof="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pt-BR" noProof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30% </a:t>
                      </a:r>
                      <a:r>
                        <a:rPr lang="pt-BR" noProof="0" dirty="0" err="1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fast</a:t>
                      </a:r>
                      <a:r>
                        <a:rPr lang="pt-BR" baseline="0" noProof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 </a:t>
                      </a:r>
                      <a:r>
                        <a:rPr lang="pt-BR" baseline="0" noProof="0" dirty="0" err="1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park</a:t>
                      </a:r>
                      <a:endParaRPr lang="en-US" noProof="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noProof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Public Light Usage</a:t>
                      </a:r>
                      <a:endParaRPr lang="en-US" noProof="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noProof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Public Light Cost</a:t>
                      </a:r>
                      <a:endParaRPr lang="en-US" noProof="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noProof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Usage Measured</a:t>
                      </a:r>
                      <a:endParaRPr lang="en-US" noProof="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noProof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20% less</a:t>
                      </a:r>
                      <a:endParaRPr lang="en-US" noProof="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pic>
        <p:nvPicPr>
          <p:cNvPr id="75" name="Picture 11" descr="D:\Tácira\Cidades\AdSP-NG\Recebido\adsp_log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5866" y="865496"/>
            <a:ext cx="845911" cy="7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3685492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Smart Cities Catalyst</a:t>
            </a:r>
            <a:endParaRPr lang="en-US" dirty="0"/>
          </a:p>
        </p:txBody>
      </p:sp>
      <p:sp>
        <p:nvSpPr>
          <p:cNvPr id="3" name="CaixaDeTexto 2"/>
          <p:cNvSpPr txBox="1"/>
          <p:nvPr/>
        </p:nvSpPr>
        <p:spPr>
          <a:xfrm>
            <a:off x="904240" y="1280746"/>
            <a:ext cx="7335520" cy="329320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4000" b="1" dirty="0" smtClean="0">
                <a:solidFill>
                  <a:schemeClr val="accent6"/>
                </a:solidFill>
              </a:rPr>
              <a:t>Future Steps</a:t>
            </a:r>
          </a:p>
          <a:p>
            <a:pPr algn="ctr"/>
            <a:endParaRPr lang="en-US" sz="4000" b="1" dirty="0">
              <a:solidFill>
                <a:schemeClr val="accent6"/>
              </a:solidFill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200" b="1" dirty="0" smtClean="0">
                <a:solidFill>
                  <a:schemeClr val="accent5"/>
                </a:solidFill>
              </a:rPr>
              <a:t>Implementation Processes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200" b="1" dirty="0" smtClean="0">
                <a:solidFill>
                  <a:schemeClr val="accent5"/>
                </a:solidFill>
              </a:rPr>
              <a:t>Service Orchestration and Intelligence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200" b="1" dirty="0" smtClean="0">
                <a:solidFill>
                  <a:schemeClr val="accent5"/>
                </a:solidFill>
              </a:rPr>
              <a:t>Operational Business Process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200" b="1" dirty="0" smtClean="0">
                <a:solidFill>
                  <a:schemeClr val="accent5"/>
                </a:solidFill>
              </a:rPr>
              <a:t>Onboarding Process Detailing</a:t>
            </a:r>
          </a:p>
        </p:txBody>
      </p:sp>
    </p:spTree>
    <p:extLst>
      <p:ext uri="{BB962C8B-B14F-4D97-AF65-F5344CB8AC3E}">
        <p14:creationId xmlns:p14="http://schemas.microsoft.com/office/powerpoint/2010/main" val="9116200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Catalyst Goals</a:t>
            </a:r>
          </a:p>
        </p:txBody>
      </p:sp>
      <p:grpSp>
        <p:nvGrpSpPr>
          <p:cNvPr id="9" name="Grupo 8"/>
          <p:cNvGrpSpPr/>
          <p:nvPr/>
        </p:nvGrpSpPr>
        <p:grpSpPr>
          <a:xfrm>
            <a:off x="720870" y="1193937"/>
            <a:ext cx="7702261" cy="3123606"/>
            <a:chOff x="662676" y="1193937"/>
            <a:chExt cx="7702261" cy="3123606"/>
          </a:xfrm>
        </p:grpSpPr>
        <p:pic>
          <p:nvPicPr>
            <p:cNvPr id="3" name="Picture 2" descr="D:\ISPM Cloud\OneDrive - ISPM Serviços\Marketing\ISPM Brand Assets\Icons\1.2.4 Smart cities.pn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82993" y="1573006"/>
              <a:ext cx="1371013" cy="137101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" name="Retângulo 3"/>
            <p:cNvSpPr/>
            <p:nvPr/>
          </p:nvSpPr>
          <p:spPr>
            <a:xfrm>
              <a:off x="662676" y="1774040"/>
              <a:ext cx="2065105" cy="968943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800" dirty="0" smtClean="0"/>
                <a:t>Regular City</a:t>
              </a:r>
              <a:endParaRPr lang="en-US" sz="2800" dirty="0"/>
            </a:p>
          </p:txBody>
        </p:sp>
        <p:sp>
          <p:nvSpPr>
            <p:cNvPr id="5" name="CaixaDeTexto 4"/>
            <p:cNvSpPr txBox="1"/>
            <p:nvPr/>
          </p:nvSpPr>
          <p:spPr>
            <a:xfrm rot="1015732">
              <a:off x="6631770" y="1193937"/>
              <a:ext cx="1733167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 b="1" dirty="0" smtClean="0">
                  <a:solidFill>
                    <a:schemeClr val="accent6"/>
                  </a:solidFill>
                </a:rPr>
                <a:t>Smart City</a:t>
              </a:r>
              <a:endParaRPr lang="en-US" sz="2800" b="1" dirty="0">
                <a:solidFill>
                  <a:schemeClr val="accent6"/>
                </a:solidFill>
              </a:endParaRPr>
            </a:p>
          </p:txBody>
        </p:sp>
        <p:cxnSp>
          <p:nvCxnSpPr>
            <p:cNvPr id="6" name="Conector de seta reta 5"/>
            <p:cNvCxnSpPr/>
            <p:nvPr/>
          </p:nvCxnSpPr>
          <p:spPr>
            <a:xfrm flipV="1">
              <a:off x="3256908" y="2248238"/>
              <a:ext cx="2866490" cy="20548"/>
            </a:xfrm>
            <a:prstGeom prst="straightConnector1">
              <a:avLst/>
            </a:prstGeom>
            <a:ln>
              <a:tailEnd type="arrow"/>
            </a:ln>
          </p:spPr>
          <p:style>
            <a:lnRef idx="3">
              <a:schemeClr val="accent5"/>
            </a:lnRef>
            <a:fillRef idx="0">
              <a:schemeClr val="accent5"/>
            </a:fillRef>
            <a:effectRef idx="2">
              <a:schemeClr val="accent5"/>
            </a:effectRef>
            <a:fontRef idx="minor">
              <a:schemeClr val="tx1"/>
            </a:fontRef>
          </p:style>
        </p:cxnSp>
        <p:sp>
          <p:nvSpPr>
            <p:cNvPr id="7" name="CaixaDeTexto 6"/>
            <p:cNvSpPr txBox="1"/>
            <p:nvPr/>
          </p:nvSpPr>
          <p:spPr>
            <a:xfrm>
              <a:off x="3884131" y="2558317"/>
              <a:ext cx="161204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chemeClr val="accent5"/>
                  </a:solidFill>
                </a:rPr>
                <a:t>Transformation</a:t>
              </a:r>
              <a:endParaRPr lang="en-US" dirty="0">
                <a:solidFill>
                  <a:schemeClr val="accent5"/>
                </a:solidFill>
              </a:endParaRPr>
            </a:p>
          </p:txBody>
        </p:sp>
        <p:sp>
          <p:nvSpPr>
            <p:cNvPr id="8" name="Pentágono 7"/>
            <p:cNvSpPr/>
            <p:nvPr/>
          </p:nvSpPr>
          <p:spPr>
            <a:xfrm>
              <a:off x="2167847" y="3238757"/>
              <a:ext cx="5208998" cy="1078786"/>
            </a:xfrm>
            <a:prstGeom prst="homePlat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457200" indent="-457200">
                <a:buFont typeface="Wingdings" panose="05000000000000000000" pitchFamily="2" charset="2"/>
                <a:buChar char="§"/>
              </a:pPr>
              <a:r>
                <a:rPr lang="en-US" sz="3200" b="1" dirty="0" smtClean="0"/>
                <a:t>Building Process</a:t>
              </a:r>
            </a:p>
            <a:p>
              <a:pPr marL="457200" indent="-457200">
                <a:buFont typeface="Wingdings" panose="05000000000000000000" pitchFamily="2" charset="2"/>
                <a:buChar char="§"/>
              </a:pPr>
              <a:r>
                <a:rPr lang="en-US" sz="3200" b="1" dirty="0" smtClean="0"/>
                <a:t>Enablement Platform</a:t>
              </a:r>
              <a:endParaRPr lang="en-US" sz="3200" b="1" dirty="0"/>
            </a:p>
          </p:txBody>
        </p:sp>
      </p:grpSp>
    </p:spTree>
    <p:extLst>
      <p:ext uri="{BB962C8B-B14F-4D97-AF65-F5344CB8AC3E}">
        <p14:creationId xmlns:p14="http://schemas.microsoft.com/office/powerpoint/2010/main" val="5910769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Catalyst 1st Edition – DD14</a:t>
            </a:r>
          </a:p>
        </p:txBody>
      </p:sp>
      <p:sp>
        <p:nvSpPr>
          <p:cNvPr id="3" name="Pentágono 2"/>
          <p:cNvSpPr/>
          <p:nvPr/>
        </p:nvSpPr>
        <p:spPr>
          <a:xfrm>
            <a:off x="1432560" y="4275785"/>
            <a:ext cx="6187439" cy="509681"/>
          </a:xfrm>
          <a:prstGeom prst="homePlat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/>
              <a:t>Building Process</a:t>
            </a:r>
            <a:endParaRPr lang="en-US" sz="3200" dirty="0"/>
          </a:p>
        </p:txBody>
      </p:sp>
      <p:sp>
        <p:nvSpPr>
          <p:cNvPr id="4" name="Espaço Reservado para Texto 1"/>
          <p:cNvSpPr txBox="1">
            <a:spLocks/>
          </p:cNvSpPr>
          <p:nvPr/>
        </p:nvSpPr>
        <p:spPr>
          <a:xfrm>
            <a:off x="4443550" y="1063229"/>
            <a:ext cx="4243250" cy="42864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2000" b="1" dirty="0" smtClean="0">
                <a:solidFill>
                  <a:schemeClr val="accent6"/>
                </a:solidFill>
                <a:latin typeface="Arial Rounded MT Bold"/>
              </a:rPr>
              <a:t>Foundation Components</a:t>
            </a:r>
            <a:endParaRPr lang="en-US" sz="2000" b="1" dirty="0">
              <a:solidFill>
                <a:schemeClr val="accent6"/>
              </a:solidFill>
              <a:latin typeface="Arial Rounded MT Bold"/>
            </a:endParaRPr>
          </a:p>
        </p:txBody>
      </p:sp>
      <p:graphicFrame>
        <p:nvGraphicFramePr>
          <p:cNvPr id="5" name="Diagrama 4"/>
          <p:cNvGraphicFramePr/>
          <p:nvPr>
            <p:extLst>
              <p:ext uri="{D42A27DB-BD31-4B8C-83A1-F6EECF244321}">
                <p14:modId xmlns:p14="http://schemas.microsoft.com/office/powerpoint/2010/main" val="1466735835"/>
              </p:ext>
            </p:extLst>
          </p:nvPr>
        </p:nvGraphicFramePr>
        <p:xfrm>
          <a:off x="1734094" y="928354"/>
          <a:ext cx="5584371" cy="362801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7585661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Catalyst 1st Edition – DD14</a:t>
            </a:r>
          </a:p>
        </p:txBody>
      </p:sp>
      <p:sp>
        <p:nvSpPr>
          <p:cNvPr id="3" name="Espaço Reservado para Texto 1"/>
          <p:cNvSpPr txBox="1">
            <a:spLocks/>
          </p:cNvSpPr>
          <p:nvPr/>
        </p:nvSpPr>
        <p:spPr>
          <a:xfrm>
            <a:off x="283030" y="950215"/>
            <a:ext cx="8396720" cy="42864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2000" b="1" dirty="0">
                <a:solidFill>
                  <a:schemeClr val="accent6"/>
                </a:solidFill>
                <a:latin typeface="Arial Rounded MT Bold"/>
              </a:rPr>
              <a:t>An Platform to Enable the Fast Building Smart Cities</a:t>
            </a:r>
          </a:p>
        </p:txBody>
      </p:sp>
      <p:grpSp>
        <p:nvGrpSpPr>
          <p:cNvPr id="4" name="Grupo 36"/>
          <p:cNvGrpSpPr/>
          <p:nvPr/>
        </p:nvGrpSpPr>
        <p:grpSpPr>
          <a:xfrm>
            <a:off x="440030" y="1775594"/>
            <a:ext cx="3791262" cy="1908000"/>
            <a:chOff x="2164694" y="1684076"/>
            <a:chExt cx="5402441" cy="2880000"/>
          </a:xfrm>
        </p:grpSpPr>
        <p:sp>
          <p:nvSpPr>
            <p:cNvPr id="5" name="Retângulo 4"/>
            <p:cNvSpPr/>
            <p:nvPr/>
          </p:nvSpPr>
          <p:spPr>
            <a:xfrm>
              <a:off x="3603172" y="2694090"/>
              <a:ext cx="2525485" cy="859972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Open Data</a:t>
              </a:r>
            </a:p>
          </p:txBody>
        </p:sp>
        <p:sp>
          <p:nvSpPr>
            <p:cNvPr id="6" name="Retângulo 5"/>
            <p:cNvSpPr/>
            <p:nvPr/>
          </p:nvSpPr>
          <p:spPr>
            <a:xfrm rot="5400000">
              <a:off x="1084694" y="2764076"/>
              <a:ext cx="2880000" cy="7200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e-Participation</a:t>
              </a:r>
            </a:p>
          </p:txBody>
        </p:sp>
        <p:sp>
          <p:nvSpPr>
            <p:cNvPr id="7" name="Retângulo 6"/>
            <p:cNvSpPr/>
            <p:nvPr/>
          </p:nvSpPr>
          <p:spPr>
            <a:xfrm rot="5400000">
              <a:off x="5767135" y="2764076"/>
              <a:ext cx="2880000" cy="7200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Assurance</a:t>
              </a:r>
            </a:p>
          </p:txBody>
        </p:sp>
        <p:sp>
          <p:nvSpPr>
            <p:cNvPr id="8" name="Retângulo 7"/>
            <p:cNvSpPr/>
            <p:nvPr/>
          </p:nvSpPr>
          <p:spPr>
            <a:xfrm>
              <a:off x="3603172" y="1684076"/>
              <a:ext cx="2525485" cy="609600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APPs</a:t>
              </a:r>
            </a:p>
          </p:txBody>
        </p:sp>
        <p:sp>
          <p:nvSpPr>
            <p:cNvPr id="9" name="Retângulo 8"/>
            <p:cNvSpPr/>
            <p:nvPr/>
          </p:nvSpPr>
          <p:spPr>
            <a:xfrm>
              <a:off x="3603172" y="3954476"/>
              <a:ext cx="2525485" cy="609600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Digital Services</a:t>
              </a:r>
            </a:p>
          </p:txBody>
        </p:sp>
        <p:cxnSp>
          <p:nvCxnSpPr>
            <p:cNvPr id="10" name="Conector de seta reta 9"/>
            <p:cNvCxnSpPr>
              <a:stCxn id="9" idx="0"/>
              <a:endCxn id="5" idx="2"/>
            </p:cNvCxnSpPr>
            <p:nvPr/>
          </p:nvCxnSpPr>
          <p:spPr>
            <a:xfrm flipV="1">
              <a:off x="4865915" y="3554062"/>
              <a:ext cx="0" cy="400414"/>
            </a:xfrm>
            <a:prstGeom prst="straightConnector1">
              <a:avLst/>
            </a:prstGeom>
            <a:ln>
              <a:tailEnd type="arrow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11" name="Conector de seta reta 10"/>
            <p:cNvCxnSpPr>
              <a:stCxn id="5" idx="0"/>
              <a:endCxn id="8" idx="2"/>
            </p:cNvCxnSpPr>
            <p:nvPr/>
          </p:nvCxnSpPr>
          <p:spPr>
            <a:xfrm flipV="1">
              <a:off x="4865915" y="2293676"/>
              <a:ext cx="0" cy="400414"/>
            </a:xfrm>
            <a:prstGeom prst="straightConnector1">
              <a:avLst/>
            </a:prstGeom>
            <a:ln>
              <a:tailEnd type="arrow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12" name="Conector de seta reta 11"/>
            <p:cNvCxnSpPr>
              <a:stCxn id="5" idx="1"/>
              <a:endCxn id="6" idx="0"/>
            </p:cNvCxnSpPr>
            <p:nvPr/>
          </p:nvCxnSpPr>
          <p:spPr>
            <a:xfrm flipH="1">
              <a:off x="2884694" y="3124076"/>
              <a:ext cx="718478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13" name="Conector de seta reta 12"/>
            <p:cNvCxnSpPr>
              <a:stCxn id="8" idx="1"/>
            </p:cNvCxnSpPr>
            <p:nvPr/>
          </p:nvCxnSpPr>
          <p:spPr>
            <a:xfrm flipH="1">
              <a:off x="2884694" y="1988876"/>
              <a:ext cx="718478" cy="3210"/>
            </a:xfrm>
            <a:prstGeom prst="straightConnector1">
              <a:avLst/>
            </a:prstGeom>
            <a:ln>
              <a:tailEnd type="arrow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14" name="Conector de seta reta 13"/>
            <p:cNvCxnSpPr>
              <a:stCxn id="8" idx="3"/>
            </p:cNvCxnSpPr>
            <p:nvPr/>
          </p:nvCxnSpPr>
          <p:spPr>
            <a:xfrm>
              <a:off x="6128657" y="1988876"/>
              <a:ext cx="718478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15" name="Conector de seta reta 14"/>
            <p:cNvCxnSpPr>
              <a:stCxn id="5" idx="3"/>
              <a:endCxn id="7" idx="2"/>
            </p:cNvCxnSpPr>
            <p:nvPr/>
          </p:nvCxnSpPr>
          <p:spPr>
            <a:xfrm>
              <a:off x="6128657" y="3124076"/>
              <a:ext cx="718478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16" name="Conector de seta reta 15"/>
            <p:cNvCxnSpPr>
              <a:stCxn id="9" idx="3"/>
            </p:cNvCxnSpPr>
            <p:nvPr/>
          </p:nvCxnSpPr>
          <p:spPr>
            <a:xfrm>
              <a:off x="6128657" y="4259276"/>
              <a:ext cx="718478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17" name="CaixaDeTexto 16"/>
            <p:cNvSpPr txBox="1"/>
            <p:nvPr/>
          </p:nvSpPr>
          <p:spPr>
            <a:xfrm>
              <a:off x="4952211" y="2304563"/>
              <a:ext cx="998212" cy="45152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indent="0">
                <a:buClr>
                  <a:schemeClr val="accent2"/>
                </a:buClr>
                <a:buSzPct val="125000"/>
                <a:buFont typeface="Wingdings" pitchFamily="2" charset="2"/>
                <a:buNone/>
              </a:pPr>
              <a:r>
                <a:rPr lang="en-US" sz="1400" smtClean="0">
                  <a:solidFill>
                    <a:schemeClr val="tx2"/>
                  </a:solidFill>
                </a:rPr>
                <a:t>CitySDK</a:t>
              </a:r>
            </a:p>
          </p:txBody>
        </p:sp>
        <p:sp>
          <p:nvSpPr>
            <p:cNvPr id="18" name="CaixaDeTexto 17"/>
            <p:cNvSpPr txBox="1"/>
            <p:nvPr/>
          </p:nvSpPr>
          <p:spPr>
            <a:xfrm>
              <a:off x="4984869" y="3554063"/>
              <a:ext cx="1259598" cy="45152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indent="0">
                <a:buClr>
                  <a:schemeClr val="accent2"/>
                </a:buClr>
                <a:buSzPct val="125000"/>
                <a:buFont typeface="Wingdings" pitchFamily="2" charset="2"/>
                <a:buNone/>
              </a:pPr>
              <a:r>
                <a:rPr lang="en-US" sz="1400" dirty="0" smtClean="0">
                  <a:solidFill>
                    <a:schemeClr val="tx2"/>
                  </a:solidFill>
                </a:rPr>
                <a:t>API Broker</a:t>
              </a:r>
            </a:p>
          </p:txBody>
        </p:sp>
      </p:grpSp>
      <p:sp>
        <p:nvSpPr>
          <p:cNvPr id="19" name="CaixaDeTexto 18"/>
          <p:cNvSpPr txBox="1"/>
          <p:nvPr/>
        </p:nvSpPr>
        <p:spPr>
          <a:xfrm>
            <a:off x="1497817" y="3767676"/>
            <a:ext cx="182493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chemeClr val="accent2"/>
              </a:buClr>
              <a:buSzPct val="125000"/>
            </a:pPr>
            <a:r>
              <a:rPr lang="en-US" sz="800" dirty="0" smtClean="0">
                <a:solidFill>
                  <a:schemeClr val="tx2"/>
                </a:solidFill>
              </a:rPr>
              <a:t>Reference BSI </a:t>
            </a:r>
            <a:r>
              <a:rPr lang="en-US" sz="800" dirty="0" smtClean="0"/>
              <a:t>Smart-City-Standards</a:t>
            </a:r>
            <a:endParaRPr lang="en-US" sz="800" dirty="0" smtClean="0">
              <a:solidFill>
                <a:schemeClr val="tx2"/>
              </a:solidFill>
            </a:endParaRPr>
          </a:p>
        </p:txBody>
      </p:sp>
      <p:grpSp>
        <p:nvGrpSpPr>
          <p:cNvPr id="20" name="Grupo 19"/>
          <p:cNvGrpSpPr/>
          <p:nvPr/>
        </p:nvGrpSpPr>
        <p:grpSpPr>
          <a:xfrm>
            <a:off x="4805680" y="1753246"/>
            <a:ext cx="4013200" cy="1952697"/>
            <a:chOff x="4805680" y="1913894"/>
            <a:chExt cx="4013200" cy="1952697"/>
          </a:xfrm>
        </p:grpSpPr>
        <p:grpSp>
          <p:nvGrpSpPr>
            <p:cNvPr id="21" name="Grupo 31"/>
            <p:cNvGrpSpPr/>
            <p:nvPr/>
          </p:nvGrpSpPr>
          <p:grpSpPr>
            <a:xfrm>
              <a:off x="4884448" y="2536555"/>
              <a:ext cx="3933687" cy="750694"/>
              <a:chOff x="1305344" y="3262372"/>
              <a:chExt cx="6962357" cy="1224810"/>
            </a:xfrm>
          </p:grpSpPr>
          <p:grpSp>
            <p:nvGrpSpPr>
              <p:cNvPr id="31" name="Grupo 30"/>
              <p:cNvGrpSpPr/>
              <p:nvPr/>
            </p:nvGrpSpPr>
            <p:grpSpPr>
              <a:xfrm>
                <a:off x="6219322" y="3269313"/>
                <a:ext cx="2048379" cy="1217869"/>
                <a:chOff x="6219322" y="3269313"/>
                <a:chExt cx="2048379" cy="1217869"/>
              </a:xfrm>
            </p:grpSpPr>
            <p:sp>
              <p:nvSpPr>
                <p:cNvPr id="49" name="AutoShape 9"/>
                <p:cNvSpPr>
                  <a:spLocks noChangeArrowheads="1"/>
                </p:cNvSpPr>
                <p:nvPr/>
              </p:nvSpPr>
              <p:spPr bwMode="auto">
                <a:xfrm>
                  <a:off x="6219322" y="3269313"/>
                  <a:ext cx="2048379" cy="1066800"/>
                </a:xfrm>
                <a:prstGeom prst="homePlate">
                  <a:avLst>
                    <a:gd name="adj" fmla="val 26518"/>
                  </a:avLst>
                </a:prstGeom>
                <a:solidFill>
                  <a:srgbClr val="EAEAEA"/>
                </a:solidFill>
                <a:ln w="9525">
                  <a:solidFill>
                    <a:srgbClr val="C0C0C0"/>
                  </a:solidFill>
                  <a:miter lim="800000"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eaLnBrk="0" hangingPunct="0"/>
                  <a:endParaRPr lang="en-US" sz="500" b="0"/>
                </a:p>
              </p:txBody>
            </p:sp>
            <p:sp>
              <p:nvSpPr>
                <p:cNvPr id="50" name="Text Box 29"/>
                <p:cNvSpPr txBox="1">
                  <a:spLocks noChangeArrowheads="1"/>
                </p:cNvSpPr>
                <p:nvPr/>
              </p:nvSpPr>
              <p:spPr bwMode="auto">
                <a:xfrm>
                  <a:off x="6657694" y="3433381"/>
                  <a:ext cx="1365074" cy="105380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0" tIns="0" rIns="0" bIns="0">
                  <a:spAutoFit/>
                </a:bodyPr>
                <a:lstStyle>
                  <a:lvl1pPr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  <a:ea typeface="Gulim" charset="0"/>
                      <a:cs typeface="Gulim" charset="0"/>
                    </a:defRPr>
                  </a:lvl1pPr>
                  <a:lvl2pPr marL="742950" indent="-28575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  <a:ea typeface="Gulim" charset="0"/>
                      <a:cs typeface="Gulim" charset="0"/>
                    </a:defRPr>
                  </a:lvl2pPr>
                  <a:lvl3pPr marL="11430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  <a:ea typeface="Gulim" charset="0"/>
                      <a:cs typeface="Gulim" charset="0"/>
                    </a:defRPr>
                  </a:lvl3pPr>
                  <a:lvl4pPr marL="16002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  <a:ea typeface="Gulim" charset="0"/>
                      <a:cs typeface="Gulim" charset="0"/>
                    </a:defRPr>
                  </a:lvl4pPr>
                  <a:lvl5pPr marL="20574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  <a:ea typeface="Gulim" charset="0"/>
                      <a:cs typeface="Gulim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  <a:ea typeface="Gulim" charset="0"/>
                      <a:cs typeface="Gulim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  <a:ea typeface="Gulim" charset="0"/>
                      <a:cs typeface="Gulim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  <a:ea typeface="Gulim" charset="0"/>
                      <a:cs typeface="Gulim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  <a:ea typeface="Gulim" charset="0"/>
                      <a:cs typeface="Gulim" charset="0"/>
                    </a:defRPr>
                  </a:lvl9pPr>
                </a:lstStyle>
                <a:p>
                  <a:pPr algn="ctr"/>
                  <a:r>
                    <a:rPr lang="en-US" sz="900" dirty="0" smtClean="0"/>
                    <a:t>Management</a:t>
                  </a:r>
                </a:p>
                <a:p>
                  <a:pPr algn="ctr"/>
                  <a:r>
                    <a:rPr lang="en-US" sz="900" dirty="0" smtClean="0"/>
                    <a:t>&amp;</a:t>
                  </a:r>
                </a:p>
                <a:p>
                  <a:pPr algn="ctr"/>
                  <a:r>
                    <a:rPr lang="en-US" sz="900" dirty="0" smtClean="0"/>
                    <a:t>Control</a:t>
                  </a:r>
                </a:p>
              </p:txBody>
            </p:sp>
          </p:grpSp>
          <p:grpSp>
            <p:nvGrpSpPr>
              <p:cNvPr id="32" name="Grupo 29"/>
              <p:cNvGrpSpPr/>
              <p:nvPr/>
            </p:nvGrpSpPr>
            <p:grpSpPr>
              <a:xfrm>
                <a:off x="4437692" y="3262653"/>
                <a:ext cx="2061079" cy="1066800"/>
                <a:chOff x="4437692" y="3262653"/>
                <a:chExt cx="2061079" cy="1066800"/>
              </a:xfrm>
            </p:grpSpPr>
            <p:sp>
              <p:nvSpPr>
                <p:cNvPr id="47" name="AutoShape 9"/>
                <p:cNvSpPr>
                  <a:spLocks noChangeArrowheads="1"/>
                </p:cNvSpPr>
                <p:nvPr/>
              </p:nvSpPr>
              <p:spPr bwMode="auto">
                <a:xfrm>
                  <a:off x="4437692" y="3262653"/>
                  <a:ext cx="2061079" cy="1066800"/>
                </a:xfrm>
                <a:prstGeom prst="homePlate">
                  <a:avLst>
                    <a:gd name="adj" fmla="val 26518"/>
                  </a:avLst>
                </a:prstGeom>
                <a:solidFill>
                  <a:srgbClr val="EAEAEA"/>
                </a:solidFill>
                <a:ln w="9525">
                  <a:solidFill>
                    <a:srgbClr val="C0C0C0"/>
                  </a:solidFill>
                  <a:miter lim="800000"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eaLnBrk="0" hangingPunct="0"/>
                  <a:endParaRPr lang="en-US" sz="500" b="0"/>
                </a:p>
              </p:txBody>
            </p:sp>
            <p:sp>
              <p:nvSpPr>
                <p:cNvPr id="48" name="Text Box 29"/>
                <p:cNvSpPr txBox="1">
                  <a:spLocks noChangeArrowheads="1"/>
                </p:cNvSpPr>
                <p:nvPr/>
              </p:nvSpPr>
              <p:spPr bwMode="auto">
                <a:xfrm>
                  <a:off x="4833737" y="3672942"/>
                  <a:ext cx="1412876" cy="526900"/>
                </a:xfrm>
                <a:prstGeom prst="rect">
                  <a:avLst/>
                </a:prstGeom>
                <a:solidFill>
                  <a:srgbClr val="EAEAE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lIns="0" tIns="0" rIns="0" bIns="0">
                  <a:spAutoFit/>
                </a:bodyPr>
                <a:lstStyle>
                  <a:lvl1pPr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  <a:ea typeface="Gulim" charset="0"/>
                      <a:cs typeface="Gulim" charset="0"/>
                    </a:defRPr>
                  </a:lvl1pPr>
                  <a:lvl2pPr marL="742950" indent="-28575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  <a:ea typeface="Gulim" charset="0"/>
                      <a:cs typeface="Gulim" charset="0"/>
                    </a:defRPr>
                  </a:lvl2pPr>
                  <a:lvl3pPr marL="11430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  <a:ea typeface="Gulim" charset="0"/>
                      <a:cs typeface="Gulim" charset="0"/>
                    </a:defRPr>
                  </a:lvl3pPr>
                  <a:lvl4pPr marL="16002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  <a:ea typeface="Gulim" charset="0"/>
                      <a:cs typeface="Gulim" charset="0"/>
                    </a:defRPr>
                  </a:lvl4pPr>
                  <a:lvl5pPr marL="20574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  <a:ea typeface="Gulim" charset="0"/>
                      <a:cs typeface="Gulim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  <a:ea typeface="Gulim" charset="0"/>
                      <a:cs typeface="Gulim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  <a:ea typeface="Gulim" charset="0"/>
                      <a:cs typeface="Gulim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  <a:ea typeface="Gulim" charset="0"/>
                      <a:cs typeface="Gulim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  <a:ea typeface="Gulim" charset="0"/>
                      <a:cs typeface="Gulim" charset="0"/>
                    </a:defRPr>
                  </a:lvl9pPr>
                </a:lstStyle>
                <a:p>
                  <a:pPr algn="ctr"/>
                  <a:r>
                    <a:rPr lang="en-US" sz="900" smtClean="0"/>
                    <a:t>Implementing</a:t>
                  </a:r>
                </a:p>
              </p:txBody>
            </p:sp>
          </p:grpSp>
          <p:grpSp>
            <p:nvGrpSpPr>
              <p:cNvPr id="33" name="Group 16"/>
              <p:cNvGrpSpPr>
                <a:grpSpLocks/>
              </p:cNvGrpSpPr>
              <p:nvPr/>
            </p:nvGrpSpPr>
            <p:grpSpPr bwMode="auto">
              <a:xfrm>
                <a:off x="6279192" y="3584069"/>
                <a:ext cx="395288" cy="363538"/>
                <a:chOff x="383" y="2981"/>
                <a:chExt cx="409" cy="415"/>
              </a:xfrm>
            </p:grpSpPr>
            <p:sp>
              <p:nvSpPr>
                <p:cNvPr id="45" name="AutoShape 17"/>
                <p:cNvSpPr>
                  <a:spLocks noChangeArrowheads="1"/>
                </p:cNvSpPr>
                <p:nvPr/>
              </p:nvSpPr>
              <p:spPr bwMode="auto">
                <a:xfrm>
                  <a:off x="420" y="3198"/>
                  <a:ext cx="372" cy="198"/>
                </a:xfrm>
                <a:prstGeom prst="curvedUpArrow">
                  <a:avLst>
                    <a:gd name="adj1" fmla="val 37576"/>
                    <a:gd name="adj2" fmla="val 75152"/>
                    <a:gd name="adj3" fmla="val 33333"/>
                  </a:avLst>
                </a:prstGeom>
                <a:solidFill>
                  <a:srgbClr val="EAEAEA"/>
                </a:solidFill>
                <a:ln w="3175">
                  <a:solidFill>
                    <a:srgbClr val="969696"/>
                  </a:solidFill>
                  <a:miter lim="800000"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endParaRPr lang="en-US" sz="500"/>
                </a:p>
              </p:txBody>
            </p:sp>
            <p:sp>
              <p:nvSpPr>
                <p:cNvPr id="46" name="AutoShape 18"/>
                <p:cNvSpPr>
                  <a:spLocks noChangeArrowheads="1"/>
                </p:cNvSpPr>
                <p:nvPr/>
              </p:nvSpPr>
              <p:spPr bwMode="auto">
                <a:xfrm flipH="1" flipV="1">
                  <a:off x="383" y="2981"/>
                  <a:ext cx="372" cy="198"/>
                </a:xfrm>
                <a:prstGeom prst="curvedUpArrow">
                  <a:avLst>
                    <a:gd name="adj1" fmla="val 37576"/>
                    <a:gd name="adj2" fmla="val 75152"/>
                    <a:gd name="adj3" fmla="val 33333"/>
                  </a:avLst>
                </a:prstGeom>
                <a:solidFill>
                  <a:srgbClr val="EAEAEA"/>
                </a:solidFill>
                <a:ln w="3175">
                  <a:solidFill>
                    <a:srgbClr val="969696"/>
                  </a:solidFill>
                  <a:miter lim="800000"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endParaRPr lang="en-US" sz="500"/>
                </a:p>
              </p:txBody>
            </p:sp>
          </p:grpSp>
          <p:grpSp>
            <p:nvGrpSpPr>
              <p:cNvPr id="34" name="Grupo 28"/>
              <p:cNvGrpSpPr/>
              <p:nvPr/>
            </p:nvGrpSpPr>
            <p:grpSpPr>
              <a:xfrm>
                <a:off x="2709500" y="3262372"/>
                <a:ext cx="2016223" cy="1066800"/>
                <a:chOff x="2709500" y="3262372"/>
                <a:chExt cx="2016223" cy="1066800"/>
              </a:xfrm>
            </p:grpSpPr>
            <p:sp>
              <p:nvSpPr>
                <p:cNvPr id="36" name="AutoShape 9"/>
                <p:cNvSpPr>
                  <a:spLocks noChangeArrowheads="1"/>
                </p:cNvSpPr>
                <p:nvPr/>
              </p:nvSpPr>
              <p:spPr bwMode="auto">
                <a:xfrm>
                  <a:off x="2709500" y="3262372"/>
                  <a:ext cx="2016223" cy="1066800"/>
                </a:xfrm>
                <a:prstGeom prst="homePlate">
                  <a:avLst>
                    <a:gd name="adj" fmla="val 26518"/>
                  </a:avLst>
                </a:prstGeom>
                <a:solidFill>
                  <a:srgbClr val="EAEAEA"/>
                </a:solidFill>
                <a:ln w="9525">
                  <a:solidFill>
                    <a:srgbClr val="C0C0C0"/>
                  </a:solidFill>
                  <a:miter lim="800000"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eaLnBrk="0" hangingPunct="0"/>
                  <a:endParaRPr lang="en-US" sz="500" b="0"/>
                </a:p>
              </p:txBody>
            </p:sp>
            <p:sp>
              <p:nvSpPr>
                <p:cNvPr id="37" name="Text Box 30"/>
                <p:cNvSpPr txBox="1">
                  <a:spLocks noChangeArrowheads="1"/>
                </p:cNvSpPr>
                <p:nvPr/>
              </p:nvSpPr>
              <p:spPr bwMode="auto">
                <a:xfrm>
                  <a:off x="3611299" y="3630673"/>
                  <a:ext cx="930276" cy="146361"/>
                </a:xfrm>
                <a:prstGeom prst="rect">
                  <a:avLst/>
                </a:prstGeom>
                <a:solidFill>
                  <a:srgbClr val="EAEAE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lIns="0" tIns="0" rIns="0" bIns="0">
                  <a:spAutoFit/>
                </a:bodyPr>
                <a:lstStyle>
                  <a:lvl1pPr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  <a:ea typeface="Gulim" charset="0"/>
                      <a:cs typeface="Gulim" charset="0"/>
                    </a:defRPr>
                  </a:lvl1pPr>
                  <a:lvl2pPr marL="742950" indent="-28575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  <a:ea typeface="Gulim" charset="0"/>
                      <a:cs typeface="Gulim" charset="0"/>
                    </a:defRPr>
                  </a:lvl2pPr>
                  <a:lvl3pPr marL="11430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  <a:ea typeface="Gulim" charset="0"/>
                      <a:cs typeface="Gulim" charset="0"/>
                    </a:defRPr>
                  </a:lvl3pPr>
                  <a:lvl4pPr marL="16002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  <a:ea typeface="Gulim" charset="0"/>
                      <a:cs typeface="Gulim" charset="0"/>
                    </a:defRPr>
                  </a:lvl4pPr>
                  <a:lvl5pPr marL="20574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  <a:ea typeface="Gulim" charset="0"/>
                      <a:cs typeface="Gulim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  <a:ea typeface="Gulim" charset="0"/>
                      <a:cs typeface="Gulim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  <a:ea typeface="Gulim" charset="0"/>
                      <a:cs typeface="Gulim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  <a:ea typeface="Gulim" charset="0"/>
                      <a:cs typeface="Gulim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  <a:ea typeface="Gulim" charset="0"/>
                      <a:cs typeface="Gulim" charset="0"/>
                    </a:defRPr>
                  </a:lvl9pPr>
                </a:lstStyle>
                <a:p>
                  <a:endParaRPr lang="en-US" sz="500"/>
                </a:p>
              </p:txBody>
            </p:sp>
            <p:cxnSp>
              <p:nvCxnSpPr>
                <p:cNvPr id="38" name="Straight Connector 18"/>
                <p:cNvCxnSpPr>
                  <a:endCxn id="36" idx="3"/>
                </p:cNvCxnSpPr>
                <p:nvPr/>
              </p:nvCxnSpPr>
              <p:spPr>
                <a:xfrm flipV="1">
                  <a:off x="3033536" y="3795772"/>
                  <a:ext cx="1692187" cy="6942"/>
                </a:xfrm>
                <a:prstGeom prst="line">
                  <a:avLst/>
                </a:prstGeom>
                <a:ln w="3175" cmpd="sng">
                  <a:solidFill>
                    <a:schemeClr val="bg1">
                      <a:lumMod val="75000"/>
                    </a:schemeClr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9" name="Text Box 12"/>
                <p:cNvSpPr txBox="1">
                  <a:spLocks noChangeArrowheads="1"/>
                </p:cNvSpPr>
                <p:nvPr/>
              </p:nvSpPr>
              <p:spPr bwMode="auto">
                <a:xfrm>
                  <a:off x="3160821" y="3308696"/>
                  <a:ext cx="1392760" cy="468355"/>
                </a:xfrm>
                <a:prstGeom prst="rect">
                  <a:avLst/>
                </a:prstGeom>
                <a:solidFill>
                  <a:srgbClr val="EAEAE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0" tIns="0" rIns="0" bIns="0">
                  <a:spAutoFit/>
                </a:bodyPr>
                <a:lstStyle>
                  <a:lvl1pPr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  <a:ea typeface="Gulim" charset="0"/>
                      <a:cs typeface="Gulim" charset="0"/>
                    </a:defRPr>
                  </a:lvl1pPr>
                  <a:lvl2pPr marL="742950" indent="-28575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  <a:ea typeface="Gulim" charset="0"/>
                      <a:cs typeface="Gulim" charset="0"/>
                    </a:defRPr>
                  </a:lvl2pPr>
                  <a:lvl3pPr marL="11430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  <a:ea typeface="Gulim" charset="0"/>
                      <a:cs typeface="Gulim" charset="0"/>
                    </a:defRPr>
                  </a:lvl3pPr>
                  <a:lvl4pPr marL="16002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  <a:ea typeface="Gulim" charset="0"/>
                      <a:cs typeface="Gulim" charset="0"/>
                    </a:defRPr>
                  </a:lvl4pPr>
                  <a:lvl5pPr marL="20574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  <a:ea typeface="Gulim" charset="0"/>
                      <a:cs typeface="Gulim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  <a:ea typeface="Gulim" charset="0"/>
                      <a:cs typeface="Gulim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  <a:ea typeface="Gulim" charset="0"/>
                      <a:cs typeface="Gulim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  <a:ea typeface="Gulim" charset="0"/>
                      <a:cs typeface="Gulim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  <a:ea typeface="Gulim" charset="0"/>
                      <a:cs typeface="Gulim" charset="0"/>
                    </a:defRPr>
                  </a:lvl9pPr>
                </a:lstStyle>
                <a:p>
                  <a:pPr algn="ctr"/>
                  <a:r>
                    <a:rPr lang="en-US" sz="800" dirty="0" smtClean="0"/>
                    <a:t>Solutions Portfolio</a:t>
                  </a:r>
                  <a:endParaRPr lang="en-US" sz="800" dirty="0"/>
                </a:p>
              </p:txBody>
            </p:sp>
            <p:sp>
              <p:nvSpPr>
                <p:cNvPr id="40" name="Text Box 13"/>
                <p:cNvSpPr txBox="1">
                  <a:spLocks noChangeArrowheads="1"/>
                </p:cNvSpPr>
                <p:nvPr/>
              </p:nvSpPr>
              <p:spPr bwMode="auto">
                <a:xfrm>
                  <a:off x="3211751" y="4004505"/>
                  <a:ext cx="1225941" cy="292722"/>
                </a:xfrm>
                <a:prstGeom prst="rect">
                  <a:avLst/>
                </a:prstGeom>
                <a:solidFill>
                  <a:srgbClr val="EAEAE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0" tIns="0" rIns="0" bIns="0">
                  <a:spAutoFit/>
                </a:bodyPr>
                <a:lstStyle>
                  <a:lvl1pPr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  <a:ea typeface="Gulim" charset="0"/>
                      <a:cs typeface="Gulim" charset="0"/>
                    </a:defRPr>
                  </a:lvl1pPr>
                  <a:lvl2pPr marL="742950" indent="-28575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  <a:ea typeface="Gulim" charset="0"/>
                      <a:cs typeface="Gulim" charset="0"/>
                    </a:defRPr>
                  </a:lvl2pPr>
                  <a:lvl3pPr marL="11430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  <a:ea typeface="Gulim" charset="0"/>
                      <a:cs typeface="Gulim" charset="0"/>
                    </a:defRPr>
                  </a:lvl3pPr>
                  <a:lvl4pPr marL="16002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  <a:ea typeface="Gulim" charset="0"/>
                      <a:cs typeface="Gulim" charset="0"/>
                    </a:defRPr>
                  </a:lvl4pPr>
                  <a:lvl5pPr marL="20574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  <a:ea typeface="Gulim" charset="0"/>
                      <a:cs typeface="Gulim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  <a:ea typeface="Gulim" charset="0"/>
                      <a:cs typeface="Gulim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  <a:ea typeface="Gulim" charset="0"/>
                      <a:cs typeface="Gulim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  <a:ea typeface="Gulim" charset="0"/>
                      <a:cs typeface="Gulim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  <a:ea typeface="Gulim" charset="0"/>
                      <a:cs typeface="Gulim" charset="0"/>
                    </a:defRPr>
                  </a:lvl9pPr>
                </a:lstStyle>
                <a:p>
                  <a:pPr algn="ctr"/>
                  <a:r>
                    <a:rPr lang="en-US" sz="500" dirty="0" smtClean="0"/>
                    <a:t>Partners Selection</a:t>
                  </a:r>
                  <a:endParaRPr lang="en-US" sz="500" dirty="0"/>
                </a:p>
              </p:txBody>
            </p:sp>
            <p:sp>
              <p:nvSpPr>
                <p:cNvPr id="41" name="AutoShape 29"/>
                <p:cNvSpPr>
                  <a:spLocks noChangeArrowheads="1"/>
                </p:cNvSpPr>
                <p:nvPr/>
              </p:nvSpPr>
              <p:spPr bwMode="auto">
                <a:xfrm>
                  <a:off x="3152135" y="3622693"/>
                  <a:ext cx="254000" cy="100013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969696"/>
                </a:solidFill>
                <a:ln w="9525">
                  <a:solidFill>
                    <a:srgbClr val="5F5F5F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sz="500"/>
                </a:p>
              </p:txBody>
            </p:sp>
            <p:sp>
              <p:nvSpPr>
                <p:cNvPr id="42" name="AutoShape 30"/>
                <p:cNvSpPr>
                  <a:spLocks noChangeArrowheads="1"/>
                </p:cNvSpPr>
                <p:nvPr/>
              </p:nvSpPr>
              <p:spPr bwMode="auto">
                <a:xfrm flipV="1">
                  <a:off x="3153723" y="3882721"/>
                  <a:ext cx="254000" cy="100012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DDDDDD"/>
                </a:solidFill>
                <a:ln w="9525">
                  <a:solidFill>
                    <a:srgbClr val="5F5F5F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sz="500"/>
                </a:p>
              </p:txBody>
            </p:sp>
            <p:sp>
              <p:nvSpPr>
                <p:cNvPr id="43" name="AutoShape 31"/>
                <p:cNvSpPr>
                  <a:spLocks noChangeArrowheads="1"/>
                </p:cNvSpPr>
                <p:nvPr/>
              </p:nvSpPr>
              <p:spPr bwMode="auto">
                <a:xfrm>
                  <a:off x="4271323" y="3622694"/>
                  <a:ext cx="254000" cy="100012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DDDDDD"/>
                </a:solidFill>
                <a:ln w="9525">
                  <a:solidFill>
                    <a:srgbClr val="5F5F5F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sz="500"/>
                </a:p>
              </p:txBody>
            </p:sp>
            <p:sp>
              <p:nvSpPr>
                <p:cNvPr id="44" name="AutoShape 32"/>
                <p:cNvSpPr>
                  <a:spLocks noChangeArrowheads="1"/>
                </p:cNvSpPr>
                <p:nvPr/>
              </p:nvSpPr>
              <p:spPr bwMode="auto">
                <a:xfrm flipV="1">
                  <a:off x="4272910" y="3882720"/>
                  <a:ext cx="254000" cy="100013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969696"/>
                </a:solidFill>
                <a:ln w="9525">
                  <a:solidFill>
                    <a:srgbClr val="5F5F5F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sz="500"/>
                </a:p>
              </p:txBody>
            </p:sp>
          </p:grpSp>
          <p:sp>
            <p:nvSpPr>
              <p:cNvPr id="35" name="AutoShape 9"/>
              <p:cNvSpPr>
                <a:spLocks noChangeArrowheads="1"/>
              </p:cNvSpPr>
              <p:nvPr/>
            </p:nvSpPr>
            <p:spPr bwMode="auto">
              <a:xfrm>
                <a:off x="1305344" y="3266567"/>
                <a:ext cx="1692187" cy="1066801"/>
              </a:xfrm>
              <a:prstGeom prst="homePlate">
                <a:avLst>
                  <a:gd name="adj" fmla="val 26518"/>
                </a:avLst>
              </a:prstGeom>
              <a:solidFill>
                <a:srgbClr val="EAEAEA"/>
              </a:solidFill>
              <a:ln w="9525">
                <a:solidFill>
                  <a:srgbClr val="C0C0C0"/>
                </a:solidFill>
                <a:miter lim="800000"/>
                <a:headEnd/>
                <a:tailEnd/>
              </a:ln>
            </p:spPr>
            <p:txBody>
              <a:bodyPr wrap="none" lIns="0" tIns="0" rIns="0" bIns="0" anchor="ctr"/>
              <a:lstStyle/>
              <a:p>
                <a:pPr algn="ctr" eaLnBrk="0" hangingPunct="0"/>
                <a:r>
                  <a:rPr lang="en-US" sz="1050" b="1" dirty="0" smtClean="0"/>
                  <a:t>Strategy &amp; </a:t>
                </a:r>
              </a:p>
              <a:p>
                <a:pPr algn="ctr" eaLnBrk="0" hangingPunct="0"/>
                <a:r>
                  <a:rPr lang="en-US" sz="1050" b="1" dirty="0" smtClean="0"/>
                  <a:t>Planning</a:t>
                </a:r>
                <a:endParaRPr lang="en-US" sz="1050" b="1" dirty="0"/>
              </a:p>
            </p:txBody>
          </p:sp>
        </p:grpSp>
        <p:sp>
          <p:nvSpPr>
            <p:cNvPr id="22" name="Pentágono 21"/>
            <p:cNvSpPr/>
            <p:nvPr/>
          </p:nvSpPr>
          <p:spPr>
            <a:xfrm>
              <a:off x="5678532" y="3350484"/>
              <a:ext cx="3140348" cy="220173"/>
            </a:xfrm>
            <a:prstGeom prst="homePlate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100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Enablement Platform</a:t>
              </a:r>
            </a:p>
          </p:txBody>
        </p:sp>
        <p:sp>
          <p:nvSpPr>
            <p:cNvPr id="23" name="Pentágono 22"/>
            <p:cNvSpPr/>
            <p:nvPr/>
          </p:nvSpPr>
          <p:spPr>
            <a:xfrm>
              <a:off x="5696983" y="2209829"/>
              <a:ext cx="1963831" cy="220173"/>
            </a:xfrm>
            <a:prstGeom prst="homePlate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100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Digital Services Catalog</a:t>
              </a:r>
            </a:p>
          </p:txBody>
        </p:sp>
        <p:sp>
          <p:nvSpPr>
            <p:cNvPr id="24" name="Pentágono 23"/>
            <p:cNvSpPr/>
            <p:nvPr/>
          </p:nvSpPr>
          <p:spPr>
            <a:xfrm>
              <a:off x="4866650" y="1913894"/>
              <a:ext cx="1320649" cy="220173"/>
            </a:xfrm>
            <a:prstGeom prst="homePlate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10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City Profile</a:t>
              </a:r>
            </a:p>
          </p:txBody>
        </p:sp>
        <p:sp>
          <p:nvSpPr>
            <p:cNvPr id="25" name="Pentágono 24"/>
            <p:cNvSpPr/>
            <p:nvPr/>
          </p:nvSpPr>
          <p:spPr>
            <a:xfrm>
              <a:off x="7337170" y="3646418"/>
              <a:ext cx="1481710" cy="220173"/>
            </a:xfrm>
            <a:prstGeom prst="homePlate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100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Results &amp; Metrics</a:t>
              </a:r>
            </a:p>
          </p:txBody>
        </p:sp>
        <p:sp>
          <p:nvSpPr>
            <p:cNvPr id="26" name="Elipse 25"/>
            <p:cNvSpPr/>
            <p:nvPr/>
          </p:nvSpPr>
          <p:spPr>
            <a:xfrm>
              <a:off x="4805680" y="3073125"/>
              <a:ext cx="203398" cy="220646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10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1</a:t>
              </a:r>
            </a:p>
          </p:txBody>
        </p:sp>
        <p:sp>
          <p:nvSpPr>
            <p:cNvPr id="27" name="Elipse 26"/>
            <p:cNvSpPr/>
            <p:nvPr/>
          </p:nvSpPr>
          <p:spPr>
            <a:xfrm>
              <a:off x="5595285" y="3073125"/>
              <a:ext cx="203398" cy="220646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100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2</a:t>
              </a:r>
            </a:p>
          </p:txBody>
        </p:sp>
        <p:sp>
          <p:nvSpPr>
            <p:cNvPr id="28" name="Elipse 27"/>
            <p:cNvSpPr/>
            <p:nvPr/>
          </p:nvSpPr>
          <p:spPr>
            <a:xfrm>
              <a:off x="6560207" y="3073125"/>
              <a:ext cx="203398" cy="220646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100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3</a:t>
              </a:r>
            </a:p>
          </p:txBody>
        </p:sp>
        <p:sp>
          <p:nvSpPr>
            <p:cNvPr id="29" name="Elipse 28"/>
            <p:cNvSpPr/>
            <p:nvPr/>
          </p:nvSpPr>
          <p:spPr>
            <a:xfrm>
              <a:off x="7583717" y="3073125"/>
              <a:ext cx="203398" cy="220646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100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4</a:t>
              </a:r>
            </a:p>
          </p:txBody>
        </p:sp>
        <p:cxnSp>
          <p:nvCxnSpPr>
            <p:cNvPr id="30" name="Conector angulado 29"/>
            <p:cNvCxnSpPr>
              <a:stCxn id="24" idx="1"/>
              <a:endCxn id="25" idx="1"/>
            </p:cNvCxnSpPr>
            <p:nvPr/>
          </p:nvCxnSpPr>
          <p:spPr>
            <a:xfrm rot="10800000" flipH="1" flipV="1">
              <a:off x="4866649" y="2023981"/>
              <a:ext cx="2470520" cy="1732524"/>
            </a:xfrm>
            <a:prstGeom prst="bentConnector3">
              <a:avLst>
                <a:gd name="adj1" fmla="val -5228"/>
              </a:avLst>
            </a:prstGeom>
            <a:ln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51" name="Conector reto 50"/>
          <p:cNvCxnSpPr/>
          <p:nvPr/>
        </p:nvCxnSpPr>
        <p:spPr>
          <a:xfrm>
            <a:off x="4500880" y="1390864"/>
            <a:ext cx="0" cy="2879802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52" name="CaixaDeTexto 51"/>
          <p:cNvSpPr txBox="1"/>
          <p:nvPr/>
        </p:nvSpPr>
        <p:spPr>
          <a:xfrm>
            <a:off x="751208" y="4011730"/>
            <a:ext cx="324938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>
              <a:buClr>
                <a:schemeClr val="accent2"/>
              </a:buClr>
              <a:buSzPct val="125000"/>
              <a:buFont typeface="Wingdings" pitchFamily="2" charset="2"/>
              <a:buNone/>
            </a:pPr>
            <a:r>
              <a:rPr lang="en-US" sz="2400" b="1" dirty="0" smtClean="0">
                <a:solidFill>
                  <a:schemeClr val="accent4"/>
                </a:solidFill>
              </a:rPr>
              <a:t>Enablement Platform</a:t>
            </a:r>
          </a:p>
        </p:txBody>
      </p:sp>
      <p:sp>
        <p:nvSpPr>
          <p:cNvPr id="53" name="Retângulo 52"/>
          <p:cNvSpPr/>
          <p:nvPr/>
        </p:nvSpPr>
        <p:spPr>
          <a:xfrm>
            <a:off x="5215118" y="4011730"/>
            <a:ext cx="30207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chemeClr val="accent2"/>
              </a:buClr>
              <a:buSzPct val="125000"/>
              <a:buFont typeface="Wingdings" pitchFamily="2" charset="2"/>
              <a:buNone/>
            </a:pPr>
            <a:r>
              <a:rPr lang="en-US" sz="2400" b="1" dirty="0">
                <a:solidFill>
                  <a:schemeClr val="accent4"/>
                </a:solidFill>
              </a:rPr>
              <a:t>Fast Building </a:t>
            </a:r>
            <a:r>
              <a:rPr lang="en-US" sz="2400" b="1" dirty="0" smtClean="0">
                <a:solidFill>
                  <a:schemeClr val="accent4"/>
                </a:solidFill>
              </a:rPr>
              <a:t>Process </a:t>
            </a:r>
            <a:endParaRPr lang="en-US" sz="2400" b="1" dirty="0">
              <a:solidFill>
                <a:schemeClr val="accent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70161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Business Model Canvas</a:t>
            </a: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57" r="3892"/>
          <a:stretch/>
        </p:blipFill>
        <p:spPr bwMode="auto">
          <a:xfrm>
            <a:off x="1599830" y="1065273"/>
            <a:ext cx="5944341" cy="3748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1638601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Live 2015!</a:t>
            </a:r>
            <a:endParaRPr lang="en-US" dirty="0"/>
          </a:p>
        </p:txBody>
      </p:sp>
      <p:sp>
        <p:nvSpPr>
          <p:cNvPr id="3" name="CaixaDeTexto 2"/>
          <p:cNvSpPr txBox="1"/>
          <p:nvPr/>
        </p:nvSpPr>
        <p:spPr>
          <a:xfrm>
            <a:off x="904240" y="986701"/>
            <a:ext cx="7335520" cy="31700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4000" b="1" dirty="0" smtClean="0">
                <a:solidFill>
                  <a:schemeClr val="accent5"/>
                </a:solidFill>
              </a:rPr>
              <a:t>Catalyst Results:</a:t>
            </a:r>
          </a:p>
          <a:p>
            <a:pPr algn="ctr"/>
            <a:endParaRPr lang="en-US" sz="4000" b="1" dirty="0">
              <a:solidFill>
                <a:schemeClr val="accent5"/>
              </a:solidFill>
            </a:endParaRPr>
          </a:p>
          <a:p>
            <a:pPr algn="ctr"/>
            <a:r>
              <a:rPr lang="en-US" sz="4000" b="1" dirty="0">
                <a:solidFill>
                  <a:schemeClr val="accent5"/>
                </a:solidFill>
              </a:rPr>
              <a:t>The Fast Building Process</a:t>
            </a:r>
          </a:p>
          <a:p>
            <a:pPr algn="ctr"/>
            <a:r>
              <a:rPr lang="en-US" sz="4000" b="1" dirty="0" smtClean="0">
                <a:solidFill>
                  <a:schemeClr val="accent5"/>
                </a:solidFill>
              </a:rPr>
              <a:t>Over the</a:t>
            </a:r>
          </a:p>
          <a:p>
            <a:pPr algn="ctr"/>
            <a:r>
              <a:rPr lang="en-US" sz="4000" b="1" dirty="0" smtClean="0">
                <a:solidFill>
                  <a:schemeClr val="accent5"/>
                </a:solidFill>
              </a:rPr>
              <a:t>The Enablement Platform</a:t>
            </a:r>
          </a:p>
        </p:txBody>
      </p:sp>
    </p:spTree>
    <p:extLst>
      <p:ext uri="{BB962C8B-B14F-4D97-AF65-F5344CB8AC3E}">
        <p14:creationId xmlns:p14="http://schemas.microsoft.com/office/powerpoint/2010/main" val="52144267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Building Process</a:t>
            </a:r>
          </a:p>
        </p:txBody>
      </p:sp>
      <p:sp>
        <p:nvSpPr>
          <p:cNvPr id="3" name="Espaço Reservado para Texto 1"/>
          <p:cNvSpPr txBox="1">
            <a:spLocks/>
          </p:cNvSpPr>
          <p:nvPr/>
        </p:nvSpPr>
        <p:spPr>
          <a:xfrm>
            <a:off x="283029" y="950215"/>
            <a:ext cx="8645071" cy="42864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2000" dirty="0" smtClean="0">
                <a:solidFill>
                  <a:schemeClr val="accent6"/>
                </a:solidFill>
              </a:rPr>
              <a:t>The Step by Step Guide to Transformation</a:t>
            </a:r>
            <a:endParaRPr lang="en-US" sz="2000" dirty="0">
              <a:solidFill>
                <a:schemeClr val="accent6"/>
              </a:solidFill>
            </a:endParaRPr>
          </a:p>
        </p:txBody>
      </p:sp>
      <p:grpSp>
        <p:nvGrpSpPr>
          <p:cNvPr id="4" name="Grupo 31"/>
          <p:cNvGrpSpPr/>
          <p:nvPr/>
        </p:nvGrpSpPr>
        <p:grpSpPr>
          <a:xfrm>
            <a:off x="1152000" y="2709668"/>
            <a:ext cx="6840000" cy="936002"/>
            <a:chOff x="1305344" y="3265841"/>
            <a:chExt cx="6962357" cy="1045122"/>
          </a:xfrm>
        </p:grpSpPr>
        <p:grpSp>
          <p:nvGrpSpPr>
            <p:cNvPr id="5" name="Grupo 4"/>
            <p:cNvGrpSpPr/>
            <p:nvPr/>
          </p:nvGrpSpPr>
          <p:grpSpPr>
            <a:xfrm>
              <a:off x="6219322" y="3265843"/>
              <a:ext cx="2048379" cy="1045120"/>
              <a:chOff x="6219322" y="3265843"/>
              <a:chExt cx="2048379" cy="1045120"/>
            </a:xfrm>
          </p:grpSpPr>
          <p:sp>
            <p:nvSpPr>
              <p:cNvPr id="23" name="AutoShape 9"/>
              <p:cNvSpPr>
                <a:spLocks noChangeArrowheads="1"/>
              </p:cNvSpPr>
              <p:nvPr/>
            </p:nvSpPr>
            <p:spPr bwMode="auto">
              <a:xfrm>
                <a:off x="6219322" y="3265843"/>
                <a:ext cx="2048379" cy="1045120"/>
              </a:xfrm>
              <a:prstGeom prst="homePlate">
                <a:avLst>
                  <a:gd name="adj" fmla="val 26518"/>
                </a:avLst>
              </a:prstGeom>
              <a:solidFill>
                <a:srgbClr val="EAEAEA"/>
              </a:solidFill>
              <a:ln w="9525">
                <a:solidFill>
                  <a:srgbClr val="C0C0C0"/>
                </a:solidFill>
                <a:miter lim="800000"/>
                <a:headEnd/>
                <a:tailEnd/>
              </a:ln>
            </p:spPr>
            <p:txBody>
              <a:bodyPr wrap="none" lIns="0" tIns="0" rIns="0" bIns="0" anchor="ctr"/>
              <a:lstStyle/>
              <a:p>
                <a:pPr eaLnBrk="0" hangingPunct="0"/>
                <a:endParaRPr lang="en-US" sz="900" b="0"/>
              </a:p>
            </p:txBody>
          </p:sp>
          <p:sp>
            <p:nvSpPr>
              <p:cNvPr id="24" name="Text Box 29"/>
              <p:cNvSpPr txBox="1">
                <a:spLocks noChangeArrowheads="1"/>
              </p:cNvSpPr>
              <p:nvPr/>
            </p:nvSpPr>
            <p:spPr bwMode="auto">
              <a:xfrm>
                <a:off x="6657694" y="3433382"/>
                <a:ext cx="1365075" cy="82477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  <a:ea typeface="Gulim" charset="0"/>
                    <a:cs typeface="Gulim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  <a:ea typeface="Gulim" charset="0"/>
                    <a:cs typeface="Gulim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  <a:ea typeface="Gulim" charset="0"/>
                    <a:cs typeface="Gulim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  <a:ea typeface="Gulim" charset="0"/>
                    <a:cs typeface="Gulim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  <a:ea typeface="Gulim" charset="0"/>
                    <a:cs typeface="Gulim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  <a:ea typeface="Gulim" charset="0"/>
                    <a:cs typeface="Gulim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  <a:ea typeface="Gulim" charset="0"/>
                    <a:cs typeface="Gulim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  <a:ea typeface="Gulim" charset="0"/>
                    <a:cs typeface="Gulim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  <a:ea typeface="Gulim" charset="0"/>
                    <a:cs typeface="Gulim" charset="0"/>
                  </a:defRPr>
                </a:lvl9pPr>
              </a:lstStyle>
              <a:p>
                <a:pPr algn="ctr"/>
                <a:r>
                  <a:rPr lang="en-US" sz="1600" dirty="0" smtClean="0"/>
                  <a:t>Management</a:t>
                </a:r>
              </a:p>
              <a:p>
                <a:pPr algn="ctr"/>
                <a:r>
                  <a:rPr lang="en-US" sz="1600" dirty="0" smtClean="0"/>
                  <a:t>&amp;</a:t>
                </a:r>
              </a:p>
              <a:p>
                <a:pPr algn="ctr"/>
                <a:r>
                  <a:rPr lang="en-US" sz="1600" dirty="0" smtClean="0"/>
                  <a:t>Control</a:t>
                </a:r>
              </a:p>
            </p:txBody>
          </p:sp>
        </p:grpSp>
        <p:grpSp>
          <p:nvGrpSpPr>
            <p:cNvPr id="6" name="Grupo 29"/>
            <p:cNvGrpSpPr/>
            <p:nvPr/>
          </p:nvGrpSpPr>
          <p:grpSpPr>
            <a:xfrm>
              <a:off x="4437692" y="3265842"/>
              <a:ext cx="2061079" cy="1045120"/>
              <a:chOff x="4437692" y="3265842"/>
              <a:chExt cx="2061079" cy="1045120"/>
            </a:xfrm>
          </p:grpSpPr>
          <p:sp>
            <p:nvSpPr>
              <p:cNvPr id="21" name="AutoShape 9"/>
              <p:cNvSpPr>
                <a:spLocks noChangeArrowheads="1"/>
              </p:cNvSpPr>
              <p:nvPr/>
            </p:nvSpPr>
            <p:spPr bwMode="auto">
              <a:xfrm>
                <a:off x="4437692" y="3265842"/>
                <a:ext cx="2061079" cy="1045120"/>
              </a:xfrm>
              <a:prstGeom prst="homePlate">
                <a:avLst>
                  <a:gd name="adj" fmla="val 26518"/>
                </a:avLst>
              </a:prstGeom>
              <a:solidFill>
                <a:srgbClr val="EAEAEA"/>
              </a:solidFill>
              <a:ln w="9525">
                <a:solidFill>
                  <a:srgbClr val="C0C0C0"/>
                </a:solidFill>
                <a:miter lim="800000"/>
                <a:headEnd/>
                <a:tailEnd/>
              </a:ln>
            </p:spPr>
            <p:txBody>
              <a:bodyPr wrap="none" lIns="0" tIns="0" rIns="0" bIns="0" anchor="ctr"/>
              <a:lstStyle/>
              <a:p>
                <a:pPr eaLnBrk="0" hangingPunct="0"/>
                <a:endParaRPr lang="en-US" sz="900" b="0"/>
              </a:p>
            </p:txBody>
          </p:sp>
          <p:sp>
            <p:nvSpPr>
              <p:cNvPr id="22" name="Text Box 29"/>
              <p:cNvSpPr txBox="1">
                <a:spLocks noChangeArrowheads="1"/>
              </p:cNvSpPr>
              <p:nvPr/>
            </p:nvSpPr>
            <p:spPr bwMode="auto">
              <a:xfrm>
                <a:off x="4833737" y="3672942"/>
                <a:ext cx="1412876" cy="274926"/>
              </a:xfrm>
              <a:prstGeom prst="rect">
                <a:avLst/>
              </a:prstGeom>
              <a:solidFill>
                <a:srgbClr val="EAEAE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  <a:ea typeface="Gulim" charset="0"/>
                    <a:cs typeface="Gulim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  <a:ea typeface="Gulim" charset="0"/>
                    <a:cs typeface="Gulim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  <a:ea typeface="Gulim" charset="0"/>
                    <a:cs typeface="Gulim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  <a:ea typeface="Gulim" charset="0"/>
                    <a:cs typeface="Gulim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  <a:ea typeface="Gulim" charset="0"/>
                    <a:cs typeface="Gulim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  <a:ea typeface="Gulim" charset="0"/>
                    <a:cs typeface="Gulim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  <a:ea typeface="Gulim" charset="0"/>
                    <a:cs typeface="Gulim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  <a:ea typeface="Gulim" charset="0"/>
                    <a:cs typeface="Gulim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  <a:ea typeface="Gulim" charset="0"/>
                    <a:cs typeface="Gulim" charset="0"/>
                  </a:defRPr>
                </a:lvl9pPr>
              </a:lstStyle>
              <a:p>
                <a:pPr algn="ctr"/>
                <a:r>
                  <a:rPr lang="en-US" sz="1600" dirty="0" smtClean="0"/>
                  <a:t>Implementing</a:t>
                </a:r>
              </a:p>
            </p:txBody>
          </p:sp>
        </p:grpSp>
        <p:grpSp>
          <p:nvGrpSpPr>
            <p:cNvPr id="7" name="Group 16"/>
            <p:cNvGrpSpPr>
              <a:grpSpLocks/>
            </p:cNvGrpSpPr>
            <p:nvPr/>
          </p:nvGrpSpPr>
          <p:grpSpPr bwMode="auto">
            <a:xfrm>
              <a:off x="6279192" y="3584069"/>
              <a:ext cx="395288" cy="363538"/>
              <a:chOff x="383" y="2981"/>
              <a:chExt cx="409" cy="415"/>
            </a:xfrm>
          </p:grpSpPr>
          <p:sp>
            <p:nvSpPr>
              <p:cNvPr id="19" name="AutoShape 17"/>
              <p:cNvSpPr>
                <a:spLocks noChangeArrowheads="1"/>
              </p:cNvSpPr>
              <p:nvPr/>
            </p:nvSpPr>
            <p:spPr bwMode="auto">
              <a:xfrm>
                <a:off x="420" y="3198"/>
                <a:ext cx="372" cy="198"/>
              </a:xfrm>
              <a:prstGeom prst="curvedUpArrow">
                <a:avLst>
                  <a:gd name="adj1" fmla="val 37576"/>
                  <a:gd name="adj2" fmla="val 75152"/>
                  <a:gd name="adj3" fmla="val 33333"/>
                </a:avLst>
              </a:prstGeom>
              <a:solidFill>
                <a:srgbClr val="EAEAEA"/>
              </a:solidFill>
              <a:ln w="3175">
                <a:solidFill>
                  <a:srgbClr val="969696"/>
                </a:solidFill>
                <a:miter lim="800000"/>
                <a:headEnd/>
                <a:tailEnd/>
              </a:ln>
            </p:spPr>
            <p:txBody>
              <a:bodyPr wrap="none" lIns="0" tIns="0" rIns="0" bIns="0" anchor="ctr"/>
              <a:lstStyle/>
              <a:p>
                <a:endParaRPr lang="en-US" sz="900"/>
              </a:p>
            </p:txBody>
          </p:sp>
          <p:sp>
            <p:nvSpPr>
              <p:cNvPr id="20" name="AutoShape 18"/>
              <p:cNvSpPr>
                <a:spLocks noChangeArrowheads="1"/>
              </p:cNvSpPr>
              <p:nvPr/>
            </p:nvSpPr>
            <p:spPr bwMode="auto">
              <a:xfrm flipH="1" flipV="1">
                <a:off x="383" y="2981"/>
                <a:ext cx="372" cy="198"/>
              </a:xfrm>
              <a:prstGeom prst="curvedUpArrow">
                <a:avLst>
                  <a:gd name="adj1" fmla="val 37576"/>
                  <a:gd name="adj2" fmla="val 75152"/>
                  <a:gd name="adj3" fmla="val 33333"/>
                </a:avLst>
              </a:prstGeom>
              <a:solidFill>
                <a:srgbClr val="EAEAEA"/>
              </a:solidFill>
              <a:ln w="3175">
                <a:solidFill>
                  <a:srgbClr val="969696"/>
                </a:solidFill>
                <a:miter lim="800000"/>
                <a:headEnd/>
                <a:tailEnd/>
              </a:ln>
            </p:spPr>
            <p:txBody>
              <a:bodyPr wrap="none" lIns="0" tIns="0" rIns="0" bIns="0" anchor="ctr"/>
              <a:lstStyle/>
              <a:p>
                <a:endParaRPr lang="en-US" sz="900"/>
              </a:p>
            </p:txBody>
          </p:sp>
        </p:grpSp>
        <p:grpSp>
          <p:nvGrpSpPr>
            <p:cNvPr id="8" name="Grupo 28"/>
            <p:cNvGrpSpPr/>
            <p:nvPr/>
          </p:nvGrpSpPr>
          <p:grpSpPr>
            <a:xfrm>
              <a:off x="2709500" y="3265841"/>
              <a:ext cx="2016223" cy="1045120"/>
              <a:chOff x="2709500" y="3265841"/>
              <a:chExt cx="2016223" cy="1045120"/>
            </a:xfrm>
          </p:grpSpPr>
          <p:sp>
            <p:nvSpPr>
              <p:cNvPr id="10" name="AutoShape 9"/>
              <p:cNvSpPr>
                <a:spLocks noChangeArrowheads="1"/>
              </p:cNvSpPr>
              <p:nvPr/>
            </p:nvSpPr>
            <p:spPr bwMode="auto">
              <a:xfrm>
                <a:off x="2709500" y="3265841"/>
                <a:ext cx="2016223" cy="1045120"/>
              </a:xfrm>
              <a:prstGeom prst="homePlate">
                <a:avLst>
                  <a:gd name="adj" fmla="val 26518"/>
                </a:avLst>
              </a:prstGeom>
              <a:solidFill>
                <a:srgbClr val="EAEAEA"/>
              </a:solidFill>
              <a:ln w="9525">
                <a:solidFill>
                  <a:srgbClr val="C0C0C0"/>
                </a:solidFill>
                <a:miter lim="800000"/>
                <a:headEnd/>
                <a:tailEnd/>
              </a:ln>
            </p:spPr>
            <p:txBody>
              <a:bodyPr wrap="none" lIns="0" tIns="0" rIns="0" bIns="0" anchor="ctr"/>
              <a:lstStyle/>
              <a:p>
                <a:pPr eaLnBrk="0" hangingPunct="0"/>
                <a:endParaRPr lang="en-US" sz="900" b="0"/>
              </a:p>
            </p:txBody>
          </p:sp>
          <p:sp>
            <p:nvSpPr>
              <p:cNvPr id="11" name="Text Box 30"/>
              <p:cNvSpPr txBox="1">
                <a:spLocks noChangeArrowheads="1"/>
              </p:cNvSpPr>
              <p:nvPr/>
            </p:nvSpPr>
            <p:spPr bwMode="auto">
              <a:xfrm>
                <a:off x="3611299" y="3630673"/>
                <a:ext cx="930276" cy="154645"/>
              </a:xfrm>
              <a:prstGeom prst="rect">
                <a:avLst/>
              </a:prstGeom>
              <a:solidFill>
                <a:srgbClr val="EAEAE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  <a:ea typeface="Gulim" charset="0"/>
                    <a:cs typeface="Gulim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  <a:ea typeface="Gulim" charset="0"/>
                    <a:cs typeface="Gulim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  <a:ea typeface="Gulim" charset="0"/>
                    <a:cs typeface="Gulim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  <a:ea typeface="Gulim" charset="0"/>
                    <a:cs typeface="Gulim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  <a:ea typeface="Gulim" charset="0"/>
                    <a:cs typeface="Gulim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  <a:ea typeface="Gulim" charset="0"/>
                    <a:cs typeface="Gulim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  <a:ea typeface="Gulim" charset="0"/>
                    <a:cs typeface="Gulim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  <a:ea typeface="Gulim" charset="0"/>
                    <a:cs typeface="Gulim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  <a:ea typeface="Gulim" charset="0"/>
                    <a:cs typeface="Gulim" charset="0"/>
                  </a:defRPr>
                </a:lvl9pPr>
              </a:lstStyle>
              <a:p>
                <a:endParaRPr lang="en-US" sz="900"/>
              </a:p>
            </p:txBody>
          </p:sp>
          <p:cxnSp>
            <p:nvCxnSpPr>
              <p:cNvPr id="12" name="Straight Connector 18"/>
              <p:cNvCxnSpPr>
                <a:endCxn id="10" idx="3"/>
              </p:cNvCxnSpPr>
              <p:nvPr/>
            </p:nvCxnSpPr>
            <p:spPr>
              <a:xfrm flipV="1">
                <a:off x="3033536" y="3788401"/>
                <a:ext cx="1692187" cy="14315"/>
              </a:xfrm>
              <a:prstGeom prst="line">
                <a:avLst/>
              </a:prstGeom>
              <a:ln w="3175" cmpd="sng">
                <a:solidFill>
                  <a:schemeClr val="bg1">
                    <a:lumMod val="75000"/>
                  </a:schemeClr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" name="Text Box 12"/>
              <p:cNvSpPr txBox="1">
                <a:spLocks noChangeArrowheads="1"/>
              </p:cNvSpPr>
              <p:nvPr/>
            </p:nvSpPr>
            <p:spPr bwMode="auto">
              <a:xfrm>
                <a:off x="3026379" y="3320041"/>
                <a:ext cx="1467919" cy="189012"/>
              </a:xfrm>
              <a:prstGeom prst="rect">
                <a:avLst/>
              </a:prstGeom>
              <a:solidFill>
                <a:srgbClr val="EAEAE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  <a:ea typeface="Gulim" charset="0"/>
                    <a:cs typeface="Gulim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  <a:ea typeface="Gulim" charset="0"/>
                    <a:cs typeface="Gulim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  <a:ea typeface="Gulim" charset="0"/>
                    <a:cs typeface="Gulim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  <a:ea typeface="Gulim" charset="0"/>
                    <a:cs typeface="Gulim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  <a:ea typeface="Gulim" charset="0"/>
                    <a:cs typeface="Gulim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  <a:ea typeface="Gulim" charset="0"/>
                    <a:cs typeface="Gulim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  <a:ea typeface="Gulim" charset="0"/>
                    <a:cs typeface="Gulim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  <a:ea typeface="Gulim" charset="0"/>
                    <a:cs typeface="Gulim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  <a:ea typeface="Gulim" charset="0"/>
                    <a:cs typeface="Gulim" charset="0"/>
                  </a:defRPr>
                </a:lvl9pPr>
              </a:lstStyle>
              <a:p>
                <a:pPr algn="ctr"/>
                <a:r>
                  <a:rPr lang="en-US" sz="1100" dirty="0" smtClean="0"/>
                  <a:t>Solutions Portfolio</a:t>
                </a:r>
                <a:endParaRPr lang="en-US" sz="1100" dirty="0"/>
              </a:p>
            </p:txBody>
          </p:sp>
          <p:sp>
            <p:nvSpPr>
              <p:cNvPr id="14" name="Text Box 13"/>
              <p:cNvSpPr txBox="1">
                <a:spLocks noChangeArrowheads="1"/>
              </p:cNvSpPr>
              <p:nvPr/>
            </p:nvSpPr>
            <p:spPr bwMode="auto">
              <a:xfrm>
                <a:off x="3070195" y="4049883"/>
                <a:ext cx="1380287" cy="189012"/>
              </a:xfrm>
              <a:prstGeom prst="rect">
                <a:avLst/>
              </a:prstGeom>
              <a:solidFill>
                <a:srgbClr val="EAEAE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0" tIns="0" rIns="0" bIns="0">
                <a:spAutoFit/>
              </a:bodyPr>
              <a:lstStyle>
                <a:lvl1pPr eaLnBrk="0" hangingPunct="0">
                  <a:defRPr sz="1000" b="1">
                    <a:solidFill>
                      <a:schemeClr val="tx1"/>
                    </a:solidFill>
                    <a:latin typeface="Arial" charset="0"/>
                    <a:ea typeface="Gulim" charset="0"/>
                    <a:cs typeface="Gulim" charset="0"/>
                  </a:defRPr>
                </a:lvl1pPr>
                <a:lvl2pPr marL="742950" indent="-285750" eaLnBrk="0" hangingPunct="0">
                  <a:defRPr sz="1000" b="1">
                    <a:solidFill>
                      <a:schemeClr val="tx1"/>
                    </a:solidFill>
                    <a:latin typeface="Arial" charset="0"/>
                    <a:ea typeface="Gulim" charset="0"/>
                    <a:cs typeface="Gulim" charset="0"/>
                  </a:defRPr>
                </a:lvl2pPr>
                <a:lvl3pPr marL="11430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  <a:ea typeface="Gulim" charset="0"/>
                    <a:cs typeface="Gulim" charset="0"/>
                  </a:defRPr>
                </a:lvl3pPr>
                <a:lvl4pPr marL="16002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  <a:ea typeface="Gulim" charset="0"/>
                    <a:cs typeface="Gulim" charset="0"/>
                  </a:defRPr>
                </a:lvl4pPr>
                <a:lvl5pPr marL="2057400" indent="-228600" eaLnBrk="0" hangingPunct="0">
                  <a:defRPr sz="1000" b="1">
                    <a:solidFill>
                      <a:schemeClr val="tx1"/>
                    </a:solidFill>
                    <a:latin typeface="Arial" charset="0"/>
                    <a:ea typeface="Gulim" charset="0"/>
                    <a:cs typeface="Gulim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  <a:ea typeface="Gulim" charset="0"/>
                    <a:cs typeface="Gulim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  <a:ea typeface="Gulim" charset="0"/>
                    <a:cs typeface="Gulim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  <a:ea typeface="Gulim" charset="0"/>
                    <a:cs typeface="Gulim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  <a:ea typeface="Gulim" charset="0"/>
                    <a:cs typeface="Gulim" charset="0"/>
                  </a:defRPr>
                </a:lvl9pPr>
              </a:lstStyle>
              <a:p>
                <a:pPr algn="ctr"/>
                <a:r>
                  <a:rPr lang="en-US" sz="1100" dirty="0" smtClean="0"/>
                  <a:t>Partners Selection</a:t>
                </a:r>
                <a:endParaRPr lang="en-US" sz="1100" dirty="0"/>
              </a:p>
            </p:txBody>
          </p:sp>
          <p:sp>
            <p:nvSpPr>
              <p:cNvPr id="15" name="AutoShape 29"/>
              <p:cNvSpPr>
                <a:spLocks noChangeArrowheads="1"/>
              </p:cNvSpPr>
              <p:nvPr/>
            </p:nvSpPr>
            <p:spPr bwMode="auto">
              <a:xfrm>
                <a:off x="3152135" y="3622693"/>
                <a:ext cx="254000" cy="100013"/>
              </a:xfrm>
              <a:prstGeom prst="triangle">
                <a:avLst>
                  <a:gd name="adj" fmla="val 50000"/>
                </a:avLst>
              </a:prstGeom>
              <a:solidFill>
                <a:srgbClr val="969696"/>
              </a:solidFill>
              <a:ln w="9525">
                <a:solidFill>
                  <a:srgbClr val="5F5F5F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 sz="900"/>
              </a:p>
            </p:txBody>
          </p:sp>
          <p:sp>
            <p:nvSpPr>
              <p:cNvPr id="16" name="AutoShape 30"/>
              <p:cNvSpPr>
                <a:spLocks noChangeArrowheads="1"/>
              </p:cNvSpPr>
              <p:nvPr/>
            </p:nvSpPr>
            <p:spPr bwMode="auto">
              <a:xfrm flipV="1">
                <a:off x="3153723" y="3882721"/>
                <a:ext cx="254000" cy="100012"/>
              </a:xfrm>
              <a:prstGeom prst="triangle">
                <a:avLst>
                  <a:gd name="adj" fmla="val 50000"/>
                </a:avLst>
              </a:prstGeom>
              <a:solidFill>
                <a:srgbClr val="DDDDDD"/>
              </a:solidFill>
              <a:ln w="9525">
                <a:solidFill>
                  <a:srgbClr val="5F5F5F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 sz="900"/>
              </a:p>
            </p:txBody>
          </p:sp>
          <p:sp>
            <p:nvSpPr>
              <p:cNvPr id="17" name="AutoShape 31"/>
              <p:cNvSpPr>
                <a:spLocks noChangeArrowheads="1"/>
              </p:cNvSpPr>
              <p:nvPr/>
            </p:nvSpPr>
            <p:spPr bwMode="auto">
              <a:xfrm>
                <a:off x="4271323" y="3622694"/>
                <a:ext cx="254000" cy="100012"/>
              </a:xfrm>
              <a:prstGeom prst="triangle">
                <a:avLst>
                  <a:gd name="adj" fmla="val 50000"/>
                </a:avLst>
              </a:prstGeom>
              <a:solidFill>
                <a:srgbClr val="DDDDDD"/>
              </a:solidFill>
              <a:ln w="9525">
                <a:solidFill>
                  <a:srgbClr val="5F5F5F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 sz="900"/>
              </a:p>
            </p:txBody>
          </p:sp>
          <p:sp>
            <p:nvSpPr>
              <p:cNvPr id="18" name="AutoShape 32"/>
              <p:cNvSpPr>
                <a:spLocks noChangeArrowheads="1"/>
              </p:cNvSpPr>
              <p:nvPr/>
            </p:nvSpPr>
            <p:spPr bwMode="auto">
              <a:xfrm flipV="1">
                <a:off x="4272910" y="3882720"/>
                <a:ext cx="254000" cy="100013"/>
              </a:xfrm>
              <a:prstGeom prst="triangle">
                <a:avLst>
                  <a:gd name="adj" fmla="val 50000"/>
                </a:avLst>
              </a:prstGeom>
              <a:solidFill>
                <a:srgbClr val="969696"/>
              </a:solidFill>
              <a:ln w="9525">
                <a:solidFill>
                  <a:srgbClr val="5F5F5F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 sz="900"/>
              </a:p>
            </p:txBody>
          </p:sp>
        </p:grpSp>
        <p:sp>
          <p:nvSpPr>
            <p:cNvPr id="9" name="AutoShape 9"/>
            <p:cNvSpPr>
              <a:spLocks noChangeArrowheads="1"/>
            </p:cNvSpPr>
            <p:nvPr/>
          </p:nvSpPr>
          <p:spPr bwMode="auto">
            <a:xfrm>
              <a:off x="1305344" y="3265842"/>
              <a:ext cx="1692187" cy="1045121"/>
            </a:xfrm>
            <a:prstGeom prst="homePlate">
              <a:avLst>
                <a:gd name="adj" fmla="val 26518"/>
              </a:avLst>
            </a:prstGeom>
            <a:solidFill>
              <a:srgbClr val="EAEAEA"/>
            </a:solidFill>
            <a:ln w="9525">
              <a:solidFill>
                <a:srgbClr val="C0C0C0"/>
              </a:solidFill>
              <a:miter lim="800000"/>
              <a:headEnd/>
              <a:tailEnd/>
            </a:ln>
          </p:spPr>
          <p:txBody>
            <a:bodyPr wrap="none" lIns="0" tIns="0" rIns="0" bIns="0" anchor="ctr"/>
            <a:lstStyle/>
            <a:p>
              <a:pPr algn="ctr" eaLnBrk="0" hangingPunct="0"/>
              <a:r>
                <a:rPr lang="en-US" sz="1600" b="1" dirty="0" smtClean="0"/>
                <a:t>Strategy &amp; </a:t>
              </a:r>
            </a:p>
            <a:p>
              <a:pPr algn="ctr" eaLnBrk="0" hangingPunct="0"/>
              <a:r>
                <a:rPr lang="en-US" sz="1600" b="1" dirty="0" smtClean="0"/>
                <a:t>Planning</a:t>
              </a:r>
              <a:endParaRPr lang="en-US" sz="1600" b="1" dirty="0"/>
            </a:p>
          </p:txBody>
        </p:sp>
      </p:grpSp>
      <p:grpSp>
        <p:nvGrpSpPr>
          <p:cNvPr id="25" name="Grupo 24"/>
          <p:cNvGrpSpPr/>
          <p:nvPr/>
        </p:nvGrpSpPr>
        <p:grpSpPr>
          <a:xfrm>
            <a:off x="1008463" y="1605282"/>
            <a:ext cx="6983534" cy="432000"/>
            <a:chOff x="1000610" y="1300482"/>
            <a:chExt cx="5903948" cy="432000"/>
          </a:xfrm>
        </p:grpSpPr>
        <p:sp>
          <p:nvSpPr>
            <p:cNvPr id="26" name="Pentágono 25"/>
            <p:cNvSpPr/>
            <p:nvPr/>
          </p:nvSpPr>
          <p:spPr>
            <a:xfrm>
              <a:off x="1178305" y="1300482"/>
              <a:ext cx="5726253" cy="432000"/>
            </a:xfrm>
            <a:prstGeom prst="homePlate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20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City Vision</a:t>
              </a:r>
            </a:p>
          </p:txBody>
        </p:sp>
        <p:sp>
          <p:nvSpPr>
            <p:cNvPr id="27" name="Elipse 26"/>
            <p:cNvSpPr/>
            <p:nvPr/>
          </p:nvSpPr>
          <p:spPr>
            <a:xfrm>
              <a:off x="1000610" y="1336482"/>
              <a:ext cx="304347" cy="360000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1</a:t>
              </a:r>
            </a:p>
          </p:txBody>
        </p:sp>
      </p:grpSp>
      <p:grpSp>
        <p:nvGrpSpPr>
          <p:cNvPr id="28" name="Grupo 27"/>
          <p:cNvGrpSpPr/>
          <p:nvPr/>
        </p:nvGrpSpPr>
        <p:grpSpPr>
          <a:xfrm>
            <a:off x="2322476" y="2160583"/>
            <a:ext cx="5669523" cy="432000"/>
            <a:chOff x="2582435" y="3602851"/>
            <a:chExt cx="4763245" cy="432000"/>
          </a:xfrm>
        </p:grpSpPr>
        <p:sp>
          <p:nvSpPr>
            <p:cNvPr id="29" name="Pentágono 28"/>
            <p:cNvSpPr/>
            <p:nvPr/>
          </p:nvSpPr>
          <p:spPr>
            <a:xfrm>
              <a:off x="2774287" y="3602851"/>
              <a:ext cx="4571393" cy="432000"/>
            </a:xfrm>
            <a:prstGeom prst="homePlate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Enablement Platform</a:t>
              </a:r>
            </a:p>
          </p:txBody>
        </p:sp>
        <p:sp>
          <p:nvSpPr>
            <p:cNvPr id="30" name="Elipse 29"/>
            <p:cNvSpPr/>
            <p:nvPr/>
          </p:nvSpPr>
          <p:spPr>
            <a:xfrm>
              <a:off x="2582435" y="3638851"/>
              <a:ext cx="302454" cy="360000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2</a:t>
              </a:r>
            </a:p>
          </p:txBody>
        </p:sp>
      </p:grpSp>
      <p:grpSp>
        <p:nvGrpSpPr>
          <p:cNvPr id="31" name="Grupo 30"/>
          <p:cNvGrpSpPr/>
          <p:nvPr/>
        </p:nvGrpSpPr>
        <p:grpSpPr>
          <a:xfrm>
            <a:off x="2241333" y="3769177"/>
            <a:ext cx="2880211" cy="432000"/>
            <a:chOff x="2322476" y="1844666"/>
            <a:chExt cx="2880211" cy="432000"/>
          </a:xfrm>
        </p:grpSpPr>
        <p:sp>
          <p:nvSpPr>
            <p:cNvPr id="32" name="Pentágono 31"/>
            <p:cNvSpPr/>
            <p:nvPr/>
          </p:nvSpPr>
          <p:spPr>
            <a:xfrm>
              <a:off x="2531479" y="1844666"/>
              <a:ext cx="2671208" cy="432000"/>
            </a:xfrm>
            <a:prstGeom prst="homePlate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Digital Services Catalog</a:t>
              </a:r>
            </a:p>
          </p:txBody>
        </p:sp>
        <p:sp>
          <p:nvSpPr>
            <p:cNvPr id="33" name="Elipse 32"/>
            <p:cNvSpPr/>
            <p:nvPr/>
          </p:nvSpPr>
          <p:spPr>
            <a:xfrm>
              <a:off x="2322476" y="1889300"/>
              <a:ext cx="360000" cy="360000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3</a:t>
              </a:r>
            </a:p>
          </p:txBody>
        </p:sp>
      </p:grpSp>
      <p:grpSp>
        <p:nvGrpSpPr>
          <p:cNvPr id="34" name="Grupo 33"/>
          <p:cNvGrpSpPr/>
          <p:nvPr/>
        </p:nvGrpSpPr>
        <p:grpSpPr>
          <a:xfrm>
            <a:off x="3850943" y="4318055"/>
            <a:ext cx="4141057" cy="432000"/>
            <a:chOff x="3850943" y="4196135"/>
            <a:chExt cx="4141057" cy="432000"/>
          </a:xfrm>
        </p:grpSpPr>
        <p:sp>
          <p:nvSpPr>
            <p:cNvPr id="35" name="Pentágono 34"/>
            <p:cNvSpPr/>
            <p:nvPr/>
          </p:nvSpPr>
          <p:spPr>
            <a:xfrm>
              <a:off x="4067414" y="4196135"/>
              <a:ext cx="3924586" cy="432000"/>
            </a:xfrm>
            <a:prstGeom prst="homePlate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Results &amp; Metrics</a:t>
              </a:r>
            </a:p>
          </p:txBody>
        </p:sp>
        <p:sp>
          <p:nvSpPr>
            <p:cNvPr id="36" name="Elipse 35"/>
            <p:cNvSpPr/>
            <p:nvPr/>
          </p:nvSpPr>
          <p:spPr>
            <a:xfrm>
              <a:off x="3850943" y="4232135"/>
              <a:ext cx="360000" cy="360000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4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360643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City Vision</a:t>
            </a:r>
            <a:endParaRPr lang="en-US" dirty="0"/>
          </a:p>
        </p:txBody>
      </p:sp>
      <p:sp>
        <p:nvSpPr>
          <p:cNvPr id="3" name="Espaço Reservado para Texto 1"/>
          <p:cNvSpPr txBox="1">
            <a:spLocks/>
          </p:cNvSpPr>
          <p:nvPr/>
        </p:nvSpPr>
        <p:spPr>
          <a:xfrm>
            <a:off x="2164080" y="879095"/>
            <a:ext cx="6764020" cy="42864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2000" dirty="0" smtClean="0">
                <a:solidFill>
                  <a:schemeClr val="accent6"/>
                </a:solidFill>
              </a:rPr>
              <a:t>Step 1 – Creating the Strategy and Planning the Transformation</a:t>
            </a:r>
            <a:endParaRPr lang="en-US" sz="2000" dirty="0">
              <a:solidFill>
                <a:schemeClr val="accent6"/>
              </a:solidFill>
            </a:endParaRPr>
          </a:p>
        </p:txBody>
      </p:sp>
      <p:grpSp>
        <p:nvGrpSpPr>
          <p:cNvPr id="4" name="Grupo 3"/>
          <p:cNvGrpSpPr/>
          <p:nvPr/>
        </p:nvGrpSpPr>
        <p:grpSpPr>
          <a:xfrm>
            <a:off x="843280" y="1544320"/>
            <a:ext cx="7457440" cy="3190240"/>
            <a:chOff x="812800" y="1381760"/>
            <a:chExt cx="7457440" cy="3190240"/>
          </a:xfrm>
        </p:grpSpPr>
        <p:sp>
          <p:nvSpPr>
            <p:cNvPr id="5" name="Retângulo de cantos arredondados 4"/>
            <p:cNvSpPr/>
            <p:nvPr/>
          </p:nvSpPr>
          <p:spPr>
            <a:xfrm>
              <a:off x="3413760" y="2498857"/>
              <a:ext cx="1971040" cy="721360"/>
            </a:xfrm>
            <a:prstGeom prst="round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b="1" dirty="0" smtClean="0"/>
                <a:t>City Vision</a:t>
              </a:r>
              <a:endParaRPr lang="en-US" sz="2000" b="1" dirty="0"/>
            </a:p>
          </p:txBody>
        </p:sp>
        <p:sp>
          <p:nvSpPr>
            <p:cNvPr id="6" name="Pentágono 5"/>
            <p:cNvSpPr/>
            <p:nvPr/>
          </p:nvSpPr>
          <p:spPr>
            <a:xfrm>
              <a:off x="5689600" y="1677590"/>
              <a:ext cx="2580640" cy="721360"/>
            </a:xfrm>
            <a:prstGeom prst="homePlat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b="1" dirty="0" smtClean="0"/>
                <a:t>Value Proposition Generation</a:t>
              </a:r>
              <a:endParaRPr lang="en-US" sz="2000" b="1" dirty="0"/>
            </a:p>
          </p:txBody>
        </p:sp>
        <p:sp>
          <p:nvSpPr>
            <p:cNvPr id="7" name="Elipse 6"/>
            <p:cNvSpPr/>
            <p:nvPr/>
          </p:nvSpPr>
          <p:spPr>
            <a:xfrm>
              <a:off x="812800" y="1381760"/>
              <a:ext cx="2052320" cy="741680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Government</a:t>
              </a:r>
              <a:endParaRPr lang="en-US" dirty="0"/>
            </a:p>
          </p:txBody>
        </p:sp>
        <p:sp>
          <p:nvSpPr>
            <p:cNvPr id="8" name="Elipse 7"/>
            <p:cNvSpPr/>
            <p:nvPr/>
          </p:nvSpPr>
          <p:spPr>
            <a:xfrm>
              <a:off x="812800" y="2197947"/>
              <a:ext cx="2052320" cy="741680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Population</a:t>
              </a:r>
              <a:endParaRPr lang="en-US" dirty="0"/>
            </a:p>
          </p:txBody>
        </p:sp>
        <p:sp>
          <p:nvSpPr>
            <p:cNvPr id="9" name="Elipse 8"/>
            <p:cNvSpPr/>
            <p:nvPr/>
          </p:nvSpPr>
          <p:spPr>
            <a:xfrm>
              <a:off x="812800" y="3014134"/>
              <a:ext cx="2052320" cy="741680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Service Providers</a:t>
              </a:r>
              <a:endParaRPr lang="en-US" dirty="0"/>
            </a:p>
          </p:txBody>
        </p:sp>
        <p:sp>
          <p:nvSpPr>
            <p:cNvPr id="10" name="Elipse 9"/>
            <p:cNvSpPr/>
            <p:nvPr/>
          </p:nvSpPr>
          <p:spPr>
            <a:xfrm>
              <a:off x="812800" y="3830320"/>
              <a:ext cx="2052320" cy="741680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Solution Providers</a:t>
              </a:r>
              <a:endParaRPr lang="en-US" dirty="0"/>
            </a:p>
          </p:txBody>
        </p:sp>
        <p:sp>
          <p:nvSpPr>
            <p:cNvPr id="11" name="CaixaDeTexto 10"/>
            <p:cNvSpPr txBox="1"/>
            <p:nvPr/>
          </p:nvSpPr>
          <p:spPr>
            <a:xfrm>
              <a:off x="1669683" y="1864975"/>
              <a:ext cx="389850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200" b="1" dirty="0" smtClean="0">
                  <a:solidFill>
                    <a:schemeClr val="accent6"/>
                  </a:solidFill>
                </a:rPr>
                <a:t>+</a:t>
              </a:r>
              <a:endParaRPr lang="en-US" sz="3200" b="1" dirty="0">
                <a:solidFill>
                  <a:schemeClr val="accent6"/>
                </a:solidFill>
              </a:endParaRPr>
            </a:p>
          </p:txBody>
        </p:sp>
        <p:sp>
          <p:nvSpPr>
            <p:cNvPr id="12" name="CaixaDeTexto 11"/>
            <p:cNvSpPr txBox="1"/>
            <p:nvPr/>
          </p:nvSpPr>
          <p:spPr>
            <a:xfrm>
              <a:off x="1669683" y="2691266"/>
              <a:ext cx="389850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200" b="1" dirty="0" smtClean="0">
                  <a:solidFill>
                    <a:schemeClr val="accent6"/>
                  </a:solidFill>
                </a:rPr>
                <a:t>+</a:t>
              </a:r>
              <a:endParaRPr lang="en-US" sz="3200" b="1" dirty="0">
                <a:solidFill>
                  <a:schemeClr val="accent6"/>
                </a:solidFill>
              </a:endParaRPr>
            </a:p>
          </p:txBody>
        </p:sp>
        <p:sp>
          <p:nvSpPr>
            <p:cNvPr id="13" name="CaixaDeTexto 12"/>
            <p:cNvSpPr txBox="1"/>
            <p:nvPr/>
          </p:nvSpPr>
          <p:spPr>
            <a:xfrm>
              <a:off x="1669683" y="3507452"/>
              <a:ext cx="389850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200" b="1" dirty="0" smtClean="0">
                  <a:solidFill>
                    <a:schemeClr val="accent6"/>
                  </a:solidFill>
                </a:rPr>
                <a:t>+</a:t>
              </a:r>
              <a:endParaRPr lang="en-US" sz="3200" b="1" dirty="0">
                <a:solidFill>
                  <a:schemeClr val="accent6"/>
                </a:solidFill>
              </a:endParaRPr>
            </a:p>
          </p:txBody>
        </p:sp>
        <p:sp>
          <p:nvSpPr>
            <p:cNvPr id="14" name="Pentágono 13"/>
            <p:cNvSpPr/>
            <p:nvPr/>
          </p:nvSpPr>
          <p:spPr>
            <a:xfrm>
              <a:off x="5689600" y="3385029"/>
              <a:ext cx="2580640" cy="721360"/>
            </a:xfrm>
            <a:prstGeom prst="homePlat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b="1" dirty="0" smtClean="0"/>
                <a:t>Open Data Strategy</a:t>
              </a:r>
              <a:endParaRPr lang="en-US" sz="2000" b="1" dirty="0"/>
            </a:p>
          </p:txBody>
        </p:sp>
        <p:cxnSp>
          <p:nvCxnSpPr>
            <p:cNvPr id="15" name="Conector angulado 14"/>
            <p:cNvCxnSpPr>
              <a:stCxn id="7" idx="6"/>
              <a:endCxn id="5" idx="1"/>
            </p:cNvCxnSpPr>
            <p:nvPr/>
          </p:nvCxnSpPr>
          <p:spPr>
            <a:xfrm>
              <a:off x="2865120" y="1752600"/>
              <a:ext cx="548640" cy="1106937"/>
            </a:xfrm>
            <a:prstGeom prst="bentConnector3">
              <a:avLst/>
            </a:prstGeom>
            <a:ln>
              <a:tailEnd type="arrow"/>
            </a:ln>
          </p:spPr>
          <p:style>
            <a:lnRef idx="2">
              <a:schemeClr val="accent5"/>
            </a:lnRef>
            <a:fillRef idx="0">
              <a:schemeClr val="accent5"/>
            </a:fillRef>
            <a:effectRef idx="1">
              <a:schemeClr val="accent5"/>
            </a:effectRef>
            <a:fontRef idx="minor">
              <a:schemeClr val="tx1"/>
            </a:fontRef>
          </p:style>
        </p:cxnSp>
        <p:cxnSp>
          <p:nvCxnSpPr>
            <p:cNvPr id="16" name="Conector angulado 15"/>
            <p:cNvCxnSpPr>
              <a:stCxn id="8" idx="6"/>
              <a:endCxn id="5" idx="1"/>
            </p:cNvCxnSpPr>
            <p:nvPr/>
          </p:nvCxnSpPr>
          <p:spPr>
            <a:xfrm>
              <a:off x="2865120" y="2568787"/>
              <a:ext cx="548640" cy="290750"/>
            </a:xfrm>
            <a:prstGeom prst="bentConnector3">
              <a:avLst/>
            </a:prstGeom>
            <a:ln>
              <a:tailEnd type="arrow"/>
            </a:ln>
          </p:spPr>
          <p:style>
            <a:lnRef idx="2">
              <a:schemeClr val="accent5"/>
            </a:lnRef>
            <a:fillRef idx="0">
              <a:schemeClr val="accent5"/>
            </a:fillRef>
            <a:effectRef idx="1">
              <a:schemeClr val="accent5"/>
            </a:effectRef>
            <a:fontRef idx="minor">
              <a:schemeClr val="tx1"/>
            </a:fontRef>
          </p:style>
        </p:cxnSp>
        <p:cxnSp>
          <p:nvCxnSpPr>
            <p:cNvPr id="17" name="Conector angulado 16"/>
            <p:cNvCxnSpPr>
              <a:stCxn id="9" idx="6"/>
              <a:endCxn id="5" idx="1"/>
            </p:cNvCxnSpPr>
            <p:nvPr/>
          </p:nvCxnSpPr>
          <p:spPr>
            <a:xfrm flipV="1">
              <a:off x="2865120" y="2859537"/>
              <a:ext cx="548640" cy="525437"/>
            </a:xfrm>
            <a:prstGeom prst="bentConnector3">
              <a:avLst/>
            </a:prstGeom>
            <a:ln>
              <a:tailEnd type="arrow"/>
            </a:ln>
          </p:spPr>
          <p:style>
            <a:lnRef idx="2">
              <a:schemeClr val="accent5"/>
            </a:lnRef>
            <a:fillRef idx="0">
              <a:schemeClr val="accent5"/>
            </a:fillRef>
            <a:effectRef idx="1">
              <a:schemeClr val="accent5"/>
            </a:effectRef>
            <a:fontRef idx="minor">
              <a:schemeClr val="tx1"/>
            </a:fontRef>
          </p:style>
        </p:cxnSp>
        <p:cxnSp>
          <p:nvCxnSpPr>
            <p:cNvPr id="18" name="Conector angulado 17"/>
            <p:cNvCxnSpPr>
              <a:stCxn id="10" idx="6"/>
              <a:endCxn id="5" idx="1"/>
            </p:cNvCxnSpPr>
            <p:nvPr/>
          </p:nvCxnSpPr>
          <p:spPr>
            <a:xfrm flipV="1">
              <a:off x="2865120" y="2859537"/>
              <a:ext cx="548640" cy="1341623"/>
            </a:xfrm>
            <a:prstGeom prst="bentConnector3">
              <a:avLst/>
            </a:prstGeom>
            <a:ln>
              <a:tailEnd type="arrow"/>
            </a:ln>
          </p:spPr>
          <p:style>
            <a:lnRef idx="2">
              <a:schemeClr val="accent5"/>
            </a:lnRef>
            <a:fillRef idx="0">
              <a:schemeClr val="accent5"/>
            </a:fillRef>
            <a:effectRef idx="1">
              <a:schemeClr val="accent5"/>
            </a:effectRef>
            <a:fontRef idx="minor">
              <a:schemeClr val="tx1"/>
            </a:fontRef>
          </p:style>
        </p:cxnSp>
        <p:cxnSp>
          <p:nvCxnSpPr>
            <p:cNvPr id="19" name="Conector angulado 18"/>
            <p:cNvCxnSpPr>
              <a:stCxn id="5" idx="3"/>
              <a:endCxn id="6" idx="1"/>
            </p:cNvCxnSpPr>
            <p:nvPr/>
          </p:nvCxnSpPr>
          <p:spPr>
            <a:xfrm flipV="1">
              <a:off x="5384800" y="2038270"/>
              <a:ext cx="304800" cy="821267"/>
            </a:xfrm>
            <a:prstGeom prst="bentConnector3">
              <a:avLst/>
            </a:prstGeom>
            <a:ln>
              <a:tailEnd type="arrow"/>
            </a:ln>
          </p:spPr>
          <p:style>
            <a:lnRef idx="2">
              <a:schemeClr val="accent5"/>
            </a:lnRef>
            <a:fillRef idx="0">
              <a:schemeClr val="accent5"/>
            </a:fillRef>
            <a:effectRef idx="1">
              <a:schemeClr val="accent5"/>
            </a:effectRef>
            <a:fontRef idx="minor">
              <a:schemeClr val="tx1"/>
            </a:fontRef>
          </p:style>
        </p:cxnSp>
        <p:cxnSp>
          <p:nvCxnSpPr>
            <p:cNvPr id="20" name="Conector angulado 19"/>
            <p:cNvCxnSpPr>
              <a:stCxn id="5" idx="3"/>
              <a:endCxn id="14" idx="1"/>
            </p:cNvCxnSpPr>
            <p:nvPr/>
          </p:nvCxnSpPr>
          <p:spPr>
            <a:xfrm>
              <a:off x="5384800" y="2859537"/>
              <a:ext cx="304800" cy="886172"/>
            </a:xfrm>
            <a:prstGeom prst="bentConnector3">
              <a:avLst/>
            </a:prstGeom>
            <a:ln>
              <a:tailEnd type="arrow"/>
            </a:ln>
          </p:spPr>
          <p:style>
            <a:lnRef idx="2">
              <a:schemeClr val="accent5"/>
            </a:lnRef>
            <a:fillRef idx="0">
              <a:schemeClr val="accent5"/>
            </a:fillRef>
            <a:effectRef idx="1">
              <a:schemeClr val="accent5"/>
            </a:effectRef>
            <a:fontRef idx="minor">
              <a:schemeClr val="tx1"/>
            </a:fontRef>
          </p:style>
        </p:cxnSp>
        <p:sp>
          <p:nvSpPr>
            <p:cNvPr id="21" name="Elipse 20"/>
            <p:cNvSpPr/>
            <p:nvPr/>
          </p:nvSpPr>
          <p:spPr>
            <a:xfrm>
              <a:off x="3230880" y="2008470"/>
              <a:ext cx="720000" cy="720000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40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1</a:t>
              </a:r>
            </a:p>
          </p:txBody>
        </p:sp>
      </p:grpSp>
      <p:grpSp>
        <p:nvGrpSpPr>
          <p:cNvPr id="78" name="Grupo 77"/>
          <p:cNvGrpSpPr/>
          <p:nvPr/>
        </p:nvGrpSpPr>
        <p:grpSpPr>
          <a:xfrm>
            <a:off x="497141" y="885157"/>
            <a:ext cx="1015223" cy="432000"/>
            <a:chOff x="957665" y="1605282"/>
            <a:chExt cx="7034335" cy="3144773"/>
          </a:xfrm>
        </p:grpSpPr>
        <p:grpSp>
          <p:nvGrpSpPr>
            <p:cNvPr id="79" name="Grupo 31"/>
            <p:cNvGrpSpPr/>
            <p:nvPr/>
          </p:nvGrpSpPr>
          <p:grpSpPr>
            <a:xfrm>
              <a:off x="1152000" y="2709668"/>
              <a:ext cx="6840000" cy="936002"/>
              <a:chOff x="1305344" y="3265841"/>
              <a:chExt cx="6962357" cy="1045122"/>
            </a:xfrm>
          </p:grpSpPr>
          <p:sp>
            <p:nvSpPr>
              <p:cNvPr id="92" name="AutoShape 9"/>
              <p:cNvSpPr>
                <a:spLocks noChangeArrowheads="1"/>
              </p:cNvSpPr>
              <p:nvPr/>
            </p:nvSpPr>
            <p:spPr bwMode="auto">
              <a:xfrm>
                <a:off x="6219322" y="3265843"/>
                <a:ext cx="2048379" cy="1045120"/>
              </a:xfrm>
              <a:prstGeom prst="homePlate">
                <a:avLst>
                  <a:gd name="adj" fmla="val 26518"/>
                </a:avLst>
              </a:prstGeom>
              <a:solidFill>
                <a:srgbClr val="EAEAEA"/>
              </a:solidFill>
              <a:ln w="9525">
                <a:solidFill>
                  <a:srgbClr val="C0C0C0"/>
                </a:solidFill>
                <a:miter lim="800000"/>
                <a:headEnd/>
                <a:tailEnd/>
              </a:ln>
            </p:spPr>
            <p:txBody>
              <a:bodyPr wrap="none" lIns="0" tIns="0" rIns="0" bIns="0" anchor="ctr"/>
              <a:lstStyle/>
              <a:p>
                <a:pPr eaLnBrk="0" hangingPunct="0"/>
                <a:endParaRPr lang="en-US" sz="900" b="0"/>
              </a:p>
            </p:txBody>
          </p:sp>
          <p:sp>
            <p:nvSpPr>
              <p:cNvPr id="93" name="AutoShape 9"/>
              <p:cNvSpPr>
                <a:spLocks noChangeArrowheads="1"/>
              </p:cNvSpPr>
              <p:nvPr/>
            </p:nvSpPr>
            <p:spPr bwMode="auto">
              <a:xfrm>
                <a:off x="4437692" y="3265842"/>
                <a:ext cx="2061079" cy="1045120"/>
              </a:xfrm>
              <a:prstGeom prst="homePlate">
                <a:avLst>
                  <a:gd name="adj" fmla="val 26518"/>
                </a:avLst>
              </a:prstGeom>
              <a:solidFill>
                <a:srgbClr val="EAEAEA"/>
              </a:solidFill>
              <a:ln w="9525">
                <a:solidFill>
                  <a:srgbClr val="C0C0C0"/>
                </a:solidFill>
                <a:miter lim="800000"/>
                <a:headEnd/>
                <a:tailEnd/>
              </a:ln>
            </p:spPr>
            <p:txBody>
              <a:bodyPr wrap="none" lIns="0" tIns="0" rIns="0" bIns="0" anchor="ctr"/>
              <a:lstStyle/>
              <a:p>
                <a:pPr eaLnBrk="0" hangingPunct="0"/>
                <a:endParaRPr lang="en-US" sz="900" b="0"/>
              </a:p>
            </p:txBody>
          </p:sp>
          <p:grpSp>
            <p:nvGrpSpPr>
              <p:cNvPr id="94" name="Group 16"/>
              <p:cNvGrpSpPr>
                <a:grpSpLocks/>
              </p:cNvGrpSpPr>
              <p:nvPr/>
            </p:nvGrpSpPr>
            <p:grpSpPr bwMode="auto">
              <a:xfrm>
                <a:off x="6279192" y="3584069"/>
                <a:ext cx="395288" cy="363538"/>
                <a:chOff x="383" y="2981"/>
                <a:chExt cx="409" cy="415"/>
              </a:xfrm>
            </p:grpSpPr>
            <p:sp>
              <p:nvSpPr>
                <p:cNvPr id="104" name="AutoShape 17"/>
                <p:cNvSpPr>
                  <a:spLocks noChangeArrowheads="1"/>
                </p:cNvSpPr>
                <p:nvPr/>
              </p:nvSpPr>
              <p:spPr bwMode="auto">
                <a:xfrm>
                  <a:off x="420" y="3198"/>
                  <a:ext cx="372" cy="198"/>
                </a:xfrm>
                <a:prstGeom prst="curvedUpArrow">
                  <a:avLst>
                    <a:gd name="adj1" fmla="val 37576"/>
                    <a:gd name="adj2" fmla="val 75152"/>
                    <a:gd name="adj3" fmla="val 33333"/>
                  </a:avLst>
                </a:prstGeom>
                <a:solidFill>
                  <a:srgbClr val="EAEAEA"/>
                </a:solidFill>
                <a:ln w="3175">
                  <a:solidFill>
                    <a:srgbClr val="969696"/>
                  </a:solidFill>
                  <a:miter lim="800000"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endParaRPr lang="en-US" sz="900"/>
                </a:p>
              </p:txBody>
            </p:sp>
            <p:sp>
              <p:nvSpPr>
                <p:cNvPr id="105" name="AutoShape 18"/>
                <p:cNvSpPr>
                  <a:spLocks noChangeArrowheads="1"/>
                </p:cNvSpPr>
                <p:nvPr/>
              </p:nvSpPr>
              <p:spPr bwMode="auto">
                <a:xfrm flipH="1" flipV="1">
                  <a:off x="383" y="2981"/>
                  <a:ext cx="372" cy="198"/>
                </a:xfrm>
                <a:prstGeom prst="curvedUpArrow">
                  <a:avLst>
                    <a:gd name="adj1" fmla="val 37576"/>
                    <a:gd name="adj2" fmla="val 75152"/>
                    <a:gd name="adj3" fmla="val 33333"/>
                  </a:avLst>
                </a:prstGeom>
                <a:solidFill>
                  <a:srgbClr val="EAEAEA"/>
                </a:solidFill>
                <a:ln w="3175">
                  <a:solidFill>
                    <a:srgbClr val="969696"/>
                  </a:solidFill>
                  <a:miter lim="800000"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endParaRPr lang="en-US" sz="900"/>
                </a:p>
              </p:txBody>
            </p:sp>
          </p:grpSp>
          <p:grpSp>
            <p:nvGrpSpPr>
              <p:cNvPr id="95" name="Grupo 28"/>
              <p:cNvGrpSpPr/>
              <p:nvPr/>
            </p:nvGrpSpPr>
            <p:grpSpPr>
              <a:xfrm>
                <a:off x="2709500" y="3265841"/>
                <a:ext cx="2016223" cy="1045120"/>
                <a:chOff x="2709500" y="3265841"/>
                <a:chExt cx="2016223" cy="1045120"/>
              </a:xfrm>
            </p:grpSpPr>
            <p:sp>
              <p:nvSpPr>
                <p:cNvPr id="97" name="AutoShape 9"/>
                <p:cNvSpPr>
                  <a:spLocks noChangeArrowheads="1"/>
                </p:cNvSpPr>
                <p:nvPr/>
              </p:nvSpPr>
              <p:spPr bwMode="auto">
                <a:xfrm>
                  <a:off x="2709500" y="3265841"/>
                  <a:ext cx="2016223" cy="1045120"/>
                </a:xfrm>
                <a:prstGeom prst="homePlate">
                  <a:avLst>
                    <a:gd name="adj" fmla="val 26518"/>
                  </a:avLst>
                </a:prstGeom>
                <a:solidFill>
                  <a:srgbClr val="EAEAEA"/>
                </a:solidFill>
                <a:ln w="9525">
                  <a:solidFill>
                    <a:srgbClr val="C0C0C0"/>
                  </a:solidFill>
                  <a:miter lim="800000"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eaLnBrk="0" hangingPunct="0"/>
                  <a:endParaRPr lang="en-US" sz="900" b="0"/>
                </a:p>
              </p:txBody>
            </p:sp>
            <p:sp>
              <p:nvSpPr>
                <p:cNvPr id="98" name="Text Box 30"/>
                <p:cNvSpPr txBox="1">
                  <a:spLocks noChangeArrowheads="1"/>
                </p:cNvSpPr>
                <p:nvPr/>
              </p:nvSpPr>
              <p:spPr bwMode="auto">
                <a:xfrm>
                  <a:off x="3611299" y="3630673"/>
                  <a:ext cx="930276" cy="154645"/>
                </a:xfrm>
                <a:prstGeom prst="rect">
                  <a:avLst/>
                </a:prstGeom>
                <a:solidFill>
                  <a:srgbClr val="EAEAE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lIns="0" tIns="0" rIns="0" bIns="0">
                  <a:spAutoFit/>
                </a:bodyPr>
                <a:lstStyle>
                  <a:lvl1pPr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  <a:ea typeface="Gulim" charset="0"/>
                      <a:cs typeface="Gulim" charset="0"/>
                    </a:defRPr>
                  </a:lvl1pPr>
                  <a:lvl2pPr marL="742950" indent="-28575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  <a:ea typeface="Gulim" charset="0"/>
                      <a:cs typeface="Gulim" charset="0"/>
                    </a:defRPr>
                  </a:lvl2pPr>
                  <a:lvl3pPr marL="11430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  <a:ea typeface="Gulim" charset="0"/>
                      <a:cs typeface="Gulim" charset="0"/>
                    </a:defRPr>
                  </a:lvl3pPr>
                  <a:lvl4pPr marL="16002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  <a:ea typeface="Gulim" charset="0"/>
                      <a:cs typeface="Gulim" charset="0"/>
                    </a:defRPr>
                  </a:lvl4pPr>
                  <a:lvl5pPr marL="2057400" indent="-228600" eaLnBrk="0" hangingPunct="0">
                    <a:defRPr sz="1000" b="1">
                      <a:solidFill>
                        <a:schemeClr val="tx1"/>
                      </a:solidFill>
                      <a:latin typeface="Arial" charset="0"/>
                      <a:ea typeface="Gulim" charset="0"/>
                      <a:cs typeface="Gulim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  <a:ea typeface="Gulim" charset="0"/>
                      <a:cs typeface="Gulim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  <a:ea typeface="Gulim" charset="0"/>
                      <a:cs typeface="Gulim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  <a:ea typeface="Gulim" charset="0"/>
                      <a:cs typeface="Gulim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  <a:ea typeface="Gulim" charset="0"/>
                      <a:cs typeface="Gulim" charset="0"/>
                    </a:defRPr>
                  </a:lvl9pPr>
                </a:lstStyle>
                <a:p>
                  <a:endParaRPr lang="en-US" sz="900"/>
                </a:p>
              </p:txBody>
            </p:sp>
            <p:cxnSp>
              <p:nvCxnSpPr>
                <p:cNvPr id="99" name="Straight Connector 18"/>
                <p:cNvCxnSpPr>
                  <a:endCxn id="97" idx="3"/>
                </p:cNvCxnSpPr>
                <p:nvPr/>
              </p:nvCxnSpPr>
              <p:spPr>
                <a:xfrm flipV="1">
                  <a:off x="3033536" y="3788401"/>
                  <a:ext cx="1692187" cy="14315"/>
                </a:xfrm>
                <a:prstGeom prst="line">
                  <a:avLst/>
                </a:prstGeom>
                <a:ln w="3175" cmpd="sng">
                  <a:solidFill>
                    <a:schemeClr val="bg1">
                      <a:lumMod val="75000"/>
                    </a:schemeClr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00" name="AutoShape 29"/>
                <p:cNvSpPr>
                  <a:spLocks noChangeArrowheads="1"/>
                </p:cNvSpPr>
                <p:nvPr/>
              </p:nvSpPr>
              <p:spPr bwMode="auto">
                <a:xfrm>
                  <a:off x="3152135" y="3622693"/>
                  <a:ext cx="254000" cy="100013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969696"/>
                </a:solidFill>
                <a:ln w="9525">
                  <a:solidFill>
                    <a:srgbClr val="5F5F5F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sz="900"/>
                </a:p>
              </p:txBody>
            </p:sp>
            <p:sp>
              <p:nvSpPr>
                <p:cNvPr id="101" name="AutoShape 30"/>
                <p:cNvSpPr>
                  <a:spLocks noChangeArrowheads="1"/>
                </p:cNvSpPr>
                <p:nvPr/>
              </p:nvSpPr>
              <p:spPr bwMode="auto">
                <a:xfrm flipV="1">
                  <a:off x="3153723" y="3882721"/>
                  <a:ext cx="254000" cy="100012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DDDDDD"/>
                </a:solidFill>
                <a:ln w="9525">
                  <a:solidFill>
                    <a:srgbClr val="5F5F5F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sz="900"/>
                </a:p>
              </p:txBody>
            </p:sp>
            <p:sp>
              <p:nvSpPr>
                <p:cNvPr id="102" name="AutoShape 31"/>
                <p:cNvSpPr>
                  <a:spLocks noChangeArrowheads="1"/>
                </p:cNvSpPr>
                <p:nvPr/>
              </p:nvSpPr>
              <p:spPr bwMode="auto">
                <a:xfrm>
                  <a:off x="4271323" y="3622694"/>
                  <a:ext cx="254000" cy="100012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DDDDDD"/>
                </a:solidFill>
                <a:ln w="9525">
                  <a:solidFill>
                    <a:srgbClr val="5F5F5F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sz="900"/>
                </a:p>
              </p:txBody>
            </p:sp>
            <p:sp>
              <p:nvSpPr>
                <p:cNvPr id="103" name="AutoShape 32"/>
                <p:cNvSpPr>
                  <a:spLocks noChangeArrowheads="1"/>
                </p:cNvSpPr>
                <p:nvPr/>
              </p:nvSpPr>
              <p:spPr bwMode="auto">
                <a:xfrm flipV="1">
                  <a:off x="4272910" y="3882720"/>
                  <a:ext cx="254000" cy="100013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969696"/>
                </a:solidFill>
                <a:ln w="9525">
                  <a:solidFill>
                    <a:srgbClr val="5F5F5F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sz="900"/>
                </a:p>
              </p:txBody>
            </p:sp>
          </p:grpSp>
          <p:sp>
            <p:nvSpPr>
              <p:cNvPr id="96" name="AutoShape 9"/>
              <p:cNvSpPr>
                <a:spLocks noChangeArrowheads="1"/>
              </p:cNvSpPr>
              <p:nvPr/>
            </p:nvSpPr>
            <p:spPr bwMode="auto">
              <a:xfrm>
                <a:off x="1305344" y="3265842"/>
                <a:ext cx="1692187" cy="1045121"/>
              </a:xfrm>
              <a:prstGeom prst="homePlate">
                <a:avLst>
                  <a:gd name="adj" fmla="val 26518"/>
                </a:avLst>
              </a:prstGeom>
              <a:solidFill>
                <a:srgbClr val="EAEAEA"/>
              </a:solidFill>
              <a:ln w="9525">
                <a:solidFill>
                  <a:srgbClr val="C0C0C0"/>
                </a:solidFill>
                <a:miter lim="800000"/>
                <a:headEnd/>
                <a:tailEnd/>
              </a:ln>
            </p:spPr>
            <p:txBody>
              <a:bodyPr wrap="none" lIns="0" tIns="0" rIns="0" bIns="0" anchor="ctr"/>
              <a:lstStyle/>
              <a:p>
                <a:pPr algn="ctr" eaLnBrk="0" hangingPunct="0"/>
                <a:endParaRPr lang="en-US" sz="1600" b="1" dirty="0"/>
              </a:p>
            </p:txBody>
          </p:sp>
        </p:grpSp>
        <p:grpSp>
          <p:nvGrpSpPr>
            <p:cNvPr id="80" name="Grupo 79"/>
            <p:cNvGrpSpPr/>
            <p:nvPr/>
          </p:nvGrpSpPr>
          <p:grpSpPr>
            <a:xfrm>
              <a:off x="957665" y="1605282"/>
              <a:ext cx="7034334" cy="432000"/>
              <a:chOff x="957665" y="1300482"/>
              <a:chExt cx="5946893" cy="432000"/>
            </a:xfrm>
          </p:grpSpPr>
          <p:sp>
            <p:nvSpPr>
              <p:cNvPr id="90" name="Pentágono 89"/>
              <p:cNvSpPr/>
              <p:nvPr/>
            </p:nvSpPr>
            <p:spPr>
              <a:xfrm>
                <a:off x="1178305" y="1300482"/>
                <a:ext cx="5726253" cy="432000"/>
              </a:xfrm>
              <a:prstGeom prst="homePlate">
                <a:avLst/>
              </a:prstGeom>
              <a:solidFill>
                <a:schemeClr val="accent2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20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91" name="Elipse 90"/>
              <p:cNvSpPr/>
              <p:nvPr/>
            </p:nvSpPr>
            <p:spPr>
              <a:xfrm>
                <a:off x="957665" y="1336482"/>
                <a:ext cx="304347" cy="360000"/>
              </a:xfrm>
              <a:prstGeom prst="ellipse">
                <a:avLst/>
              </a:prstGeom>
              <a:solidFill>
                <a:srgbClr val="0070C0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</p:grpSp>
        <p:grpSp>
          <p:nvGrpSpPr>
            <p:cNvPr id="81" name="Grupo 80"/>
            <p:cNvGrpSpPr/>
            <p:nvPr/>
          </p:nvGrpSpPr>
          <p:grpSpPr>
            <a:xfrm>
              <a:off x="2322476" y="2160583"/>
              <a:ext cx="5669523" cy="432000"/>
              <a:chOff x="2582435" y="3602851"/>
              <a:chExt cx="4763245" cy="432000"/>
            </a:xfrm>
          </p:grpSpPr>
          <p:sp>
            <p:nvSpPr>
              <p:cNvPr id="88" name="Pentágono 87"/>
              <p:cNvSpPr/>
              <p:nvPr/>
            </p:nvSpPr>
            <p:spPr>
              <a:xfrm>
                <a:off x="2774287" y="3602851"/>
                <a:ext cx="4571393" cy="432000"/>
              </a:xfrm>
              <a:prstGeom prst="homePlate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89" name="Elipse 88"/>
              <p:cNvSpPr/>
              <p:nvPr/>
            </p:nvSpPr>
            <p:spPr>
              <a:xfrm>
                <a:off x="2582435" y="3638851"/>
                <a:ext cx="302454" cy="360000"/>
              </a:xfrm>
              <a:prstGeom prst="ellipse">
                <a:avLst/>
              </a:prstGeom>
              <a:solidFill>
                <a:srgbClr val="0070C0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</p:grpSp>
        <p:grpSp>
          <p:nvGrpSpPr>
            <p:cNvPr id="82" name="Grupo 81"/>
            <p:cNvGrpSpPr/>
            <p:nvPr/>
          </p:nvGrpSpPr>
          <p:grpSpPr>
            <a:xfrm>
              <a:off x="2241333" y="3813811"/>
              <a:ext cx="2880211" cy="461327"/>
              <a:chOff x="2322476" y="1889300"/>
              <a:chExt cx="2880211" cy="461327"/>
            </a:xfrm>
          </p:grpSpPr>
          <p:sp>
            <p:nvSpPr>
              <p:cNvPr id="86" name="Pentágono 85"/>
              <p:cNvSpPr/>
              <p:nvPr/>
            </p:nvSpPr>
            <p:spPr>
              <a:xfrm>
                <a:off x="2531478" y="1918627"/>
                <a:ext cx="2671209" cy="432000"/>
              </a:xfrm>
              <a:prstGeom prst="homePlate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87" name="Elipse 86"/>
              <p:cNvSpPr/>
              <p:nvPr/>
            </p:nvSpPr>
            <p:spPr>
              <a:xfrm>
                <a:off x="2322476" y="1889300"/>
                <a:ext cx="360000" cy="360000"/>
              </a:xfrm>
              <a:prstGeom prst="ellipse">
                <a:avLst/>
              </a:prstGeom>
              <a:solidFill>
                <a:srgbClr val="0070C0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</p:grpSp>
        <p:grpSp>
          <p:nvGrpSpPr>
            <p:cNvPr id="83" name="Grupo 82"/>
            <p:cNvGrpSpPr/>
            <p:nvPr/>
          </p:nvGrpSpPr>
          <p:grpSpPr>
            <a:xfrm>
              <a:off x="3830623" y="4318055"/>
              <a:ext cx="4161377" cy="432000"/>
              <a:chOff x="3830623" y="4196135"/>
              <a:chExt cx="4161377" cy="432000"/>
            </a:xfrm>
          </p:grpSpPr>
          <p:sp>
            <p:nvSpPr>
              <p:cNvPr id="84" name="Pentágono 83"/>
              <p:cNvSpPr/>
              <p:nvPr/>
            </p:nvSpPr>
            <p:spPr>
              <a:xfrm>
                <a:off x="4067414" y="4196135"/>
                <a:ext cx="3924586" cy="432000"/>
              </a:xfrm>
              <a:prstGeom prst="homePlate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85" name="Elipse 84"/>
              <p:cNvSpPr/>
              <p:nvPr/>
            </p:nvSpPr>
            <p:spPr>
              <a:xfrm>
                <a:off x="3830623" y="4232135"/>
                <a:ext cx="360000" cy="360000"/>
              </a:xfrm>
              <a:prstGeom prst="ellipse">
                <a:avLst/>
              </a:prstGeom>
              <a:solidFill>
                <a:srgbClr val="0070C0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066558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T_TILE" val="YES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T_TILE" val="YES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T_TILE" val="YES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T_TILE" val="YES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T_TILE" val="YES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T_TILE" val="YES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T_TILE" val="YES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T_TILE" val="YES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T_TILE" val="YES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T_TILE" val="YES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T_TILE" val="YES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T_TILE" val="YES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T_TILE" val="YES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Core_x0020_Competencies xmlns="53d63c65-c4f8-4dad-866c-6e7093040056"/>
    <Frameworx xmlns="53d63c65-c4f8-4dad-866c-6e7093040056"/>
    <Event1 xmlns="53d63c65-c4f8-4dad-866c-6e7093040056"/>
    <Confidential1 xmlns="53d63c65-c4f8-4dad-866c-6e7093040056">false</Confidential1>
    <TaxCatchAll xmlns="53d63c65-c4f8-4dad-866c-6e7093040056"/>
    <Timeframe xmlns="53d63c65-c4f8-4dad-866c-6e7093040056"/>
    <FX_x0020_Release xmlns="53d63c65-c4f8-4dad-866c-6e7093040056"/>
    <RoutingRuleDescription xmlns="http://schemas.microsoft.com/sharepoint/v3" xsi:nil="true"/>
    <System xmlns="53d63c65-c4f8-4dad-866c-6e7093040056"/>
    <Function xmlns="53d63c65-c4f8-4dad-866c-6e7093040056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?mso-contentType ?>
<customXsn xmlns="http://schemas.microsoft.com/office/2006/metadata/customXsn">
  <xsnLocation/>
  <cached>True</cached>
  <openByDefault>True</openByDefault>
  <xsnScope/>
</customXsn>
</file>

<file path=customXml/item4.xml><?xml version="1.0" encoding="utf-8"?>
<ct:contentTypeSchema xmlns:ct="http://schemas.microsoft.com/office/2006/metadata/contentType" xmlns:ma="http://schemas.microsoft.com/office/2006/metadata/properties/metaAttributes" ct:_="" ma:_="" ma:contentTypeName="Collaboration Document" ma:contentTypeID="0x01010076985D1B5B4BD74CAD9E1913A1C347950800D60CD191A59F234ABBBBB1487F69F82A" ma:contentTypeVersion="14" ma:contentTypeDescription="" ma:contentTypeScope="" ma:versionID="711d4ed409ae08631d8829fd060d8a52">
  <xsd:schema xmlns:xsd="http://www.w3.org/2001/XMLSchema" xmlns:xs="http://www.w3.org/2001/XMLSchema" xmlns:p="http://schemas.microsoft.com/office/2006/metadata/properties" xmlns:ns1="http://schemas.microsoft.com/sharepoint/v3" xmlns:ns2="53d63c65-c4f8-4dad-866c-6e7093040056" xmlns:ns3="c9717330-76ee-4e66-9821-10b96bfcda1a" targetNamespace="http://schemas.microsoft.com/office/2006/metadata/properties" ma:root="true" ma:fieldsID="a722dcea6d3d60de086aa7498d7d5280" ns1:_="" ns2:_="" ns3:_="">
    <xsd:import namespace="http://schemas.microsoft.com/sharepoint/v3"/>
    <xsd:import namespace="53d63c65-c4f8-4dad-866c-6e7093040056"/>
    <xsd:import namespace="c9717330-76ee-4e66-9821-10b96bfcda1a"/>
    <xsd:element name="properties">
      <xsd:complexType>
        <xsd:sequence>
          <xsd:element name="documentManagement">
            <xsd:complexType>
              <xsd:all>
                <xsd:element ref="ns2:TaxCatchAll" minOccurs="0"/>
                <xsd:element ref="ns2:TaxCatchAllLabel" minOccurs="0"/>
                <xsd:element ref="ns2:Core_x0020_Competencies" minOccurs="0"/>
                <xsd:element ref="ns2:Confidential1" minOccurs="0"/>
                <xsd:element ref="ns1:RoutingRuleDescription" minOccurs="0"/>
                <xsd:element ref="ns2:Event1" minOccurs="0"/>
                <xsd:element ref="ns2:System" minOccurs="0"/>
                <xsd:element ref="ns2:Frameworx" minOccurs="0"/>
                <xsd:element ref="ns2:Function" minOccurs="0"/>
                <xsd:element ref="ns2:Timeframe" minOccurs="0"/>
                <xsd:element ref="ns2:FX_x0020_Release" minOccurs="0"/>
                <xsd:element ref="ns3:SharedWithUsers" minOccurs="0"/>
                <xsd:element ref="ns3:SharingHintHash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RoutingRuleDescription" ma:index="12" nillable="true" ma:displayName="Description" ma:internalName="RoutingRuleDescription" ma:readOnly="false">
      <xsd:simpleType>
        <xsd:restriction base="dms:Text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3d63c65-c4f8-4dad-866c-6e7093040056" elementFormDefault="qualified">
    <xsd:import namespace="http://schemas.microsoft.com/office/2006/documentManagement/types"/>
    <xsd:import namespace="http://schemas.microsoft.com/office/infopath/2007/PartnerControls"/>
    <xsd:element name="TaxCatchAll" ma:index="8" nillable="true" ma:displayName="Taxonomy Catch All Column" ma:description="" ma:hidden="true" ma:list="{71820b24-b977-4f62-92de-48bfb65f15fd}" ma:internalName="TaxCatchAll" ma:showField="CatchAllData" ma:web="53d63c65-c4f8-4dad-866c-6e7093040056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9" nillable="true" ma:displayName="Taxonomy Catch All Column1" ma:description="" ma:hidden="true" ma:list="{71820b24-b977-4f62-92de-48bfb65f15fd}" ma:internalName="TaxCatchAllLabel" ma:readOnly="true" ma:showField="CatchAllDataLabel" ma:web="53d63c65-c4f8-4dad-866c-6e7093040056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Core_x0020_Competencies" ma:index="10" nillable="true" ma:displayName="Core Competencies" ma:internalName="Core_x0020_Competencies">
      <xsd:complexType>
        <xsd:complexContent>
          <xsd:extension base="dms:MultiChoice">
            <xsd:sequence>
              <xsd:element name="Value" maxOccurs="unbounded" minOccurs="0" nillable="true">
                <xsd:simpleType>
                  <xsd:restriction base="dms:Choice">
                    <xsd:enumeration value="Big Data &amp; Analytics"/>
                    <xsd:enumeration value="Customer Experience"/>
                    <xsd:enumeration value="Infrastructure Management"/>
                    <xsd:enumeration value="Product Lifecycle Management"/>
                    <xsd:enumeration value="Revenue Management"/>
                    <xsd:enumeration value="Security"/>
                  </xsd:restriction>
                </xsd:simpleType>
              </xsd:element>
            </xsd:sequence>
          </xsd:extension>
        </xsd:complexContent>
      </xsd:complexType>
    </xsd:element>
    <xsd:element name="Confidential1" ma:index="11" nillable="true" ma:displayName="Confidential" ma:default="0" ma:internalName="Confidential1">
      <xsd:simpleType>
        <xsd:restriction base="dms:Boolean"/>
      </xsd:simpleType>
    </xsd:element>
    <xsd:element name="Event1" ma:index="13" nillable="true" ma:displayName="Event" ma:internalName="Event1">
      <xsd:complexType>
        <xsd:complexContent>
          <xsd:extension base="dms:MultiChoice">
            <xsd:sequence>
              <xsd:element name="Value" maxOccurs="unbounded" minOccurs="0" nillable="true">
                <xsd:simpleType>
                  <xsd:restriction base="dms:Choice">
                    <xsd:enumeration value="Action Week Americas 2011"/>
                    <xsd:enumeration value="Action Week Americas 2012"/>
                    <xsd:enumeration value="Action Week Americas 2013"/>
                    <xsd:enumeration value="Action Week Europe 2011"/>
                    <xsd:enumeration value="Action Week Europe 2012"/>
                    <xsd:enumeration value="Action Week Europe 2013"/>
                    <xsd:enumeration value="Africa Summit 2011"/>
                    <xsd:enumeration value="Africa Summit 2012"/>
                    <xsd:enumeration value="Big Data Analytics 2013"/>
                    <xsd:enumeration value="CEM Summit 2012"/>
                    <xsd:enumeration value="CxO Summit 2012"/>
                    <xsd:enumeration value="Latin America Summit 2012"/>
                    <xsd:enumeration value="Latin America Summit 2013"/>
                    <xsd:enumeration value="Middle East Summit 2012"/>
                    <xsd:enumeration value="Middle East Summit 2012"/>
                    <xsd:enumeration value="MW Americas 2010"/>
                    <xsd:enumeration value="MW Americas 2011"/>
                    <xsd:enumeration value="MW Americas 2012"/>
                    <xsd:enumeration value="MW Europe 2010"/>
                    <xsd:enumeration value="MW Europe 2011"/>
                    <xsd:enumeration value="MW Europe 2012"/>
                    <xsd:enumeration value="MW Europe 2013"/>
                    <xsd:enumeration value="MW Asia 2011"/>
                    <xsd:enumeration value="MW Asia 2012"/>
                    <xsd:enumeration value="MW Asia 2013"/>
                    <xsd:enumeration value="Regional Spotlights"/>
                  </xsd:restriction>
                </xsd:simpleType>
              </xsd:element>
            </xsd:sequence>
          </xsd:extension>
        </xsd:complexContent>
      </xsd:complexType>
    </xsd:element>
    <xsd:element name="System" ma:index="14" nillable="true" ma:displayName="System" ma:internalName="System" ma:readOnly="false">
      <xsd:complexType>
        <xsd:complexContent>
          <xsd:extension base="dms:MultiChoice">
            <xsd:sequence>
              <xsd:element name="Value" maxOccurs="unbounded" minOccurs="0" nillable="true">
                <xsd:simpleType>
                  <xsd:restriction base="dms:Choice">
                    <xsd:enumeration value="Public Web Site"/>
                    <xsd:enumeration value="Intranet"/>
                    <xsd:enumeration value="SalesForce"/>
                    <xsd:enumeration value="SharePoint"/>
                    <xsd:enumeration value="Office 365"/>
                    <xsd:enumeration value="Not Applicable"/>
                  </xsd:restriction>
                </xsd:simpleType>
              </xsd:element>
            </xsd:sequence>
          </xsd:extension>
        </xsd:complexContent>
      </xsd:complexType>
    </xsd:element>
    <xsd:element name="Frameworx" ma:index="15" nillable="true" ma:displayName="Frameworx" ma:internalName="Frameworx">
      <xsd:complexType>
        <xsd:complexContent>
          <xsd:extension base="dms:MultiChoice">
            <xsd:sequence>
              <xsd:element name="Value" maxOccurs="unbounded" minOccurs="0" nillable="true">
                <xsd:simpleType>
                  <xsd:restriction base="dms:Choice">
                    <xsd:enumeration value="Application Framework"/>
                    <xsd:enumeration value="Business Process Framework"/>
                    <xsd:enumeration value="Information Framework"/>
                    <xsd:enumeration value="Integration Framework"/>
                    <xsd:enumeration value="Frameworx"/>
                  </xsd:restriction>
                </xsd:simpleType>
              </xsd:element>
            </xsd:sequence>
          </xsd:extension>
        </xsd:complexContent>
      </xsd:complexType>
    </xsd:element>
    <xsd:element name="Function" ma:index="16" nillable="true" ma:displayName="Function" ma:internalName="Function">
      <xsd:complexType>
        <xsd:complexContent>
          <xsd:extension base="dms:MultiChoice">
            <xsd:sequence>
              <xsd:element name="Value" maxOccurs="unbounded" minOccurs="0" nillable="true">
                <xsd:simpleType>
                  <xsd:restriction base="dms:Choice">
                    <xsd:enumeration value="Project Management"/>
                    <xsd:enumeration value="Subject Matter Experts"/>
                    <xsd:enumeration value="Product Management"/>
                    <xsd:enumeration value="Marketing"/>
                    <xsd:enumeration value="Events"/>
                    <xsd:enumeration value="Account Management"/>
                    <xsd:enumeration value="Document Management"/>
                    <xsd:enumeration value="Process"/>
                  </xsd:restriction>
                </xsd:simpleType>
              </xsd:element>
            </xsd:sequence>
          </xsd:extension>
        </xsd:complexContent>
      </xsd:complexType>
    </xsd:element>
    <xsd:element name="Timeframe" ma:index="17" nillable="true" ma:displayName="Timeframe" ma:internalName="Timeframe">
      <xsd:complexType>
        <xsd:complexContent>
          <xsd:extension base="dms:MultiChoice">
            <xsd:sequence>
              <xsd:element name="Value" maxOccurs="unbounded" minOccurs="0" nillable="true">
                <xsd:simpleType>
                  <xsd:restriction base="dms:Choice">
                    <xsd:enumeration value="2012"/>
                    <xsd:enumeration value="2013"/>
                    <xsd:enumeration value="2014"/>
                    <xsd:enumeration value="2015"/>
                    <xsd:enumeration value="2016"/>
                    <xsd:enumeration value="2017"/>
                    <xsd:enumeration value="2018"/>
                    <xsd:enumeration value="2019"/>
                    <xsd:enumeration value="2020"/>
                  </xsd:restriction>
                </xsd:simpleType>
              </xsd:element>
            </xsd:sequence>
          </xsd:extension>
        </xsd:complexContent>
      </xsd:complexType>
    </xsd:element>
    <xsd:element name="FX_x0020_Release" ma:index="18" nillable="true" ma:displayName="FX Release" ma:internalName="FX_x0020_Release">
      <xsd:complexType>
        <xsd:complexContent>
          <xsd:extension base="dms:MultiChoice">
            <xsd:sequence>
              <xsd:element name="Value" maxOccurs="unbounded" minOccurs="0" nillable="true">
                <xsd:simpleType>
                  <xsd:restriction base="dms:Choice">
                    <xsd:enumeration value="Fx V12.5"/>
                    <xsd:enumeration value="Fx V13.0"/>
                    <xsd:enumeration value="Fx V13.5"/>
                    <xsd:enumeration value="Fx V14.0"/>
                    <xsd:enumeration value="Fx v14.5"/>
                    <xsd:enumeration value="Fx v15.0"/>
                  </xsd:restriction>
                </xsd:simpleType>
              </xsd:element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717330-76ee-4e66-9821-10b96bfcda1a" elementFormDefault="qualified">
    <xsd:import namespace="http://schemas.microsoft.com/office/2006/documentManagement/types"/>
    <xsd:import namespace="http://schemas.microsoft.com/office/infopath/2007/PartnerControls"/>
    <xsd:element name="SharedWithUsers" ma:index="19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ingHintHash" ma:index="20" nillable="true" ma:displayName="Sharing Hint Hash" ma:internalName="SharingHintHash" ma:readOnly="true">
      <xsd:simpleType>
        <xsd:restriction base="dms:Text"/>
      </xsd:simpleType>
    </xsd:element>
    <xsd:element name="SharedWithDetails" ma:index="21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7B6F2769-7194-4217-93D3-3AF3A4742282}">
  <ds:schemaRefs>
    <ds:schemaRef ds:uri="http://schemas.microsoft.com/office/2006/metadata/properties"/>
    <ds:schemaRef ds:uri="http://schemas.microsoft.com/office/infopath/2007/PartnerControls"/>
    <ds:schemaRef ds:uri="53d63c65-c4f8-4dad-866c-6e7093040056"/>
    <ds:schemaRef ds:uri="http://schemas.microsoft.com/sharepoint/v3"/>
  </ds:schemaRefs>
</ds:datastoreItem>
</file>

<file path=customXml/itemProps2.xml><?xml version="1.0" encoding="utf-8"?>
<ds:datastoreItem xmlns:ds="http://schemas.openxmlformats.org/officeDocument/2006/customXml" ds:itemID="{87D2A1B0-FF3E-4009-940D-AED0EB70AA20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D0BDA720-7939-4834-8BE3-9CB820130628}">
  <ds:schemaRefs>
    <ds:schemaRef ds:uri="http://schemas.microsoft.com/office/2006/metadata/customXsn"/>
  </ds:schemaRefs>
</ds:datastoreItem>
</file>

<file path=customXml/itemProps4.xml><?xml version="1.0" encoding="utf-8"?>
<ds:datastoreItem xmlns:ds="http://schemas.openxmlformats.org/officeDocument/2006/customXml" ds:itemID="{21A8225F-891E-431F-A8E1-92B59E73B2B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53d63c65-c4f8-4dad-866c-6e7093040056"/>
    <ds:schemaRef ds:uri="c9717330-76ee-4e66-9821-10b96bfcda1a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FNEMasterTemplateForThemePreview.pptx</Template>
  <TotalTime>542</TotalTime>
  <Words>724</Words>
  <Application>Microsoft Office PowerPoint</Application>
  <PresentationFormat>On-screen Show (16:9)</PresentationFormat>
  <Paragraphs>275</Paragraphs>
  <Slides>29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0" baseType="lpstr">
      <vt:lpstr>Office Theme</vt:lpstr>
      <vt:lpstr>Smart Cities</vt:lpstr>
      <vt:lpstr>Smart Cities: Fast Building Environment for Value Generation</vt:lpstr>
      <vt:lpstr>Catalyst Goals</vt:lpstr>
      <vt:lpstr>Catalyst 1st Edition – DD14</vt:lpstr>
      <vt:lpstr>Catalyst 1st Edition – DD14</vt:lpstr>
      <vt:lpstr>Business Model Canvas</vt:lpstr>
      <vt:lpstr>Live 2015!</vt:lpstr>
      <vt:lpstr>The Building Process</vt:lpstr>
      <vt:lpstr>City Vision</vt:lpstr>
      <vt:lpstr>City Vision</vt:lpstr>
      <vt:lpstr>City Vision</vt:lpstr>
      <vt:lpstr>City Vision</vt:lpstr>
      <vt:lpstr>City Vision</vt:lpstr>
      <vt:lpstr>City Vision</vt:lpstr>
      <vt:lpstr>Enablement Platform</vt:lpstr>
      <vt:lpstr>Enablement Platform</vt:lpstr>
      <vt:lpstr>Enablement Platform</vt:lpstr>
      <vt:lpstr>Enablement Platform</vt:lpstr>
      <vt:lpstr>Digital Services Catalog</vt:lpstr>
      <vt:lpstr>Digital Services Catalog</vt:lpstr>
      <vt:lpstr>Digital Services Catalog</vt:lpstr>
      <vt:lpstr>Digital Services Catalog</vt:lpstr>
      <vt:lpstr>Digital Services Catalog</vt:lpstr>
      <vt:lpstr>Results and Metrics</vt:lpstr>
      <vt:lpstr>Results and Metrics</vt:lpstr>
      <vt:lpstr>Results and Metrics</vt:lpstr>
      <vt:lpstr>Results and Metrics</vt:lpstr>
      <vt:lpstr>Results and Metrics</vt:lpstr>
      <vt:lpstr>Smart Cities Catalyst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FileNewTemplate</dc:title>
  <dc:creator>Diana</dc:creator>
  <cp:lastModifiedBy>Flanagan</cp:lastModifiedBy>
  <cp:revision>63</cp:revision>
  <dcterms:created xsi:type="dcterms:W3CDTF">2010-04-12T23:12:02Z</dcterms:created>
  <dcterms:modified xsi:type="dcterms:W3CDTF">2015-11-01T23:55:34Z</dcterms:modified>
  <cp:contentStatus>Draft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0x01010076985D1B5B4BD74CAD9E1913A1C347950800D60CD191A59F234ABBBBB1487F69F82A</vt:lpwstr>
  </property>
</Properties>
</file>