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s/slide2.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62" r:id="rId2"/>
    <p:sldId id="271" r:id="rId3"/>
    <p:sldId id="270" r:id="rId4"/>
    <p:sldId id="269" r:id="rId5"/>
    <p:sldId id="264" r:id="rId6"/>
    <p:sldId id="274" r:id="rId7"/>
    <p:sldId id="275" r:id="rId8"/>
    <p:sldId id="266" r:id="rId9"/>
    <p:sldId id="268" r:id="rId10"/>
    <p:sldId id="267" r:id="rId11"/>
    <p:sldId id="277" r:id="rId12"/>
    <p:sldId id="276" r:id="rId13"/>
    <p:sldId id="272" r:id="rId14"/>
    <p:sldId id="273"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68" autoAdjust="0"/>
    <p:restoredTop sz="75038" autoAdjust="0"/>
  </p:normalViewPr>
  <p:slideViewPr>
    <p:cSldViewPr snapToGrid="0" snapToObjects="1">
      <p:cViewPr varScale="1">
        <p:scale>
          <a:sx n="61" d="100"/>
          <a:sy n="61" d="100"/>
        </p:scale>
        <p:origin x="-175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E7894C-F148-40D6-98CB-A0479C512879}" type="datetimeFigureOut">
              <a:rPr lang="en-US" smtClean="0"/>
              <a:t>5/29/2015</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466B6B-4326-4A3D-B2AC-F0947B70DFE5}" type="slidenum">
              <a:rPr lang="en-US" smtClean="0"/>
              <a:t>‹#›</a:t>
            </a:fld>
            <a:endParaRPr lang="en-US" dirty="0"/>
          </a:p>
        </p:txBody>
      </p:sp>
    </p:spTree>
    <p:extLst>
      <p:ext uri="{BB962C8B-B14F-4D97-AF65-F5344CB8AC3E}">
        <p14:creationId xmlns:p14="http://schemas.microsoft.com/office/powerpoint/2010/main" val="2577445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The Data Hub is at the heart of the</a:t>
            </a:r>
            <a:r>
              <a:rPr lang="en-GB" baseline="0" dirty="0" smtClean="0"/>
              <a:t> Smart City</a:t>
            </a:r>
            <a:r>
              <a:rPr lang="en-GB" dirty="0" smtClean="0"/>
              <a:t>. It’s the place that brings together the diverse range of information sources and makes them available to application developers</a:t>
            </a:r>
            <a:r>
              <a:rPr lang="en-GB" baseline="0" dirty="0" smtClean="0"/>
              <a:t> in a standard way, enabling them to rapidly create smart city applications and analytics, to help optimise city resources and improve the lives of citizens.</a:t>
            </a:r>
          </a:p>
          <a:p>
            <a:pPr lvl="0"/>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We’ll show you this by using live demonstrations from our reference city of Milton Keynes in the UK, and describe how</a:t>
            </a:r>
            <a:r>
              <a:rPr lang="en-GB" sz="1200" kern="1200" baseline="0" dirty="0" smtClean="0">
                <a:solidFill>
                  <a:schemeClr val="tx1"/>
                </a:solidFill>
                <a:effectLst/>
                <a:latin typeface="+mn-lt"/>
                <a:ea typeface="+mn-ea"/>
                <a:cs typeface="+mn-cs"/>
              </a:rPr>
              <a:t> we’ve applied TM Forum know-how to help commercially enable the ecosystem.</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4B466B6B-4326-4A3D-B2AC-F0947B70DFE5}" type="slidenum">
              <a:rPr lang="en-US" smtClean="0"/>
              <a:t>1</a:t>
            </a:fld>
            <a:endParaRPr lang="en-US" dirty="0"/>
          </a:p>
        </p:txBody>
      </p:sp>
    </p:spTree>
    <p:extLst>
      <p:ext uri="{BB962C8B-B14F-4D97-AF65-F5344CB8AC3E}">
        <p14:creationId xmlns:p14="http://schemas.microsoft.com/office/powerpoint/2010/main" val="1820963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aseline="0" dirty="0" smtClean="0"/>
              <a:t>The Data can range from live information from sensors such as sensors on car parking spaces, sensors on busyness and congestion, sensors on use of energy and water, through to satellite imagery, through to information on population densities and crime statistics, through to information from people’s smart phones should they choose to share it</a:t>
            </a:r>
          </a:p>
          <a:p>
            <a:pPr marL="171450" indent="-171450">
              <a:buFont typeface="Arial" panose="020B0604020202020204" pitchFamily="34" charset="0"/>
              <a:buChar char="•"/>
            </a:pPr>
            <a:r>
              <a:rPr lang="en-GB" baseline="0" dirty="0" smtClean="0"/>
              <a:t>The data hub provides two primary services:</a:t>
            </a:r>
          </a:p>
          <a:p>
            <a:pPr marL="171450" indent="-171450">
              <a:buFont typeface="Arial" panose="020B0604020202020204" pitchFamily="34" charset="0"/>
              <a:buChar char="•"/>
            </a:pPr>
            <a:r>
              <a:rPr lang="en-GB" baseline="0" dirty="0" smtClean="0"/>
              <a:t>A set of APIs and tools is aimed at Information providers to help make it easy to bring information into the data hub</a:t>
            </a:r>
          </a:p>
          <a:p>
            <a:pPr marL="171450" indent="-171450">
              <a:buFont typeface="Arial" panose="020B0604020202020204" pitchFamily="34" charset="0"/>
              <a:buChar char="•"/>
            </a:pPr>
            <a:r>
              <a:rPr lang="en-GB" baseline="0" dirty="0" smtClean="0"/>
              <a:t>Whilst another set of API and tools is provided to Developers to enable rapid application development and to connect applications to data</a:t>
            </a:r>
          </a:p>
          <a:p>
            <a:pPr marL="171450" indent="-171450">
              <a:buFont typeface="Arial" panose="020B0604020202020204" pitchFamily="34" charset="0"/>
              <a:buChar char="•"/>
            </a:pPr>
            <a:r>
              <a:rPr lang="en-GB" baseline="0" dirty="0" smtClean="0"/>
              <a:t>An Information Spine ensures that appropriate data privacy and security is enacted.</a:t>
            </a:r>
          </a:p>
          <a:p>
            <a:pPr marL="171450" indent="-171450">
              <a:buFont typeface="Arial" panose="020B0604020202020204" pitchFamily="34" charset="0"/>
              <a:buChar char="•"/>
            </a:pPr>
            <a:r>
              <a:rPr lang="en-GB" baseline="0" dirty="0" smtClean="0"/>
              <a:t>Importantly, a Service Management environment makes this all available “As a Service” online, where commercial enablement is a key aspect… </a:t>
            </a:r>
          </a:p>
          <a:p>
            <a:pPr marL="171450" indent="-171450">
              <a:buFont typeface="Arial" panose="020B0604020202020204" pitchFamily="34" charset="0"/>
              <a:buChar char="•"/>
            </a:pPr>
            <a:endParaRPr lang="en-GB" baseline="0" dirty="0" smtClean="0"/>
          </a:p>
          <a:p>
            <a:pPr marL="0" indent="0">
              <a:buFont typeface="Arial" panose="020B0604020202020204" pitchFamily="34" charset="0"/>
              <a:buNone/>
            </a:pPr>
            <a:r>
              <a:rPr lang="en-GB" baseline="0" dirty="0" smtClean="0"/>
              <a:t>(If questions arise on privacy/security these are best answered by showing how it’s done in the demonstration later). </a:t>
            </a:r>
            <a:endParaRPr lang="en-GB" dirty="0"/>
          </a:p>
        </p:txBody>
      </p:sp>
      <p:sp>
        <p:nvSpPr>
          <p:cNvPr id="4" name="Slide Number Placeholder 3"/>
          <p:cNvSpPr>
            <a:spLocks noGrp="1"/>
          </p:cNvSpPr>
          <p:nvPr>
            <p:ph type="sldNum" sz="quarter" idx="10"/>
          </p:nvPr>
        </p:nvSpPr>
        <p:spPr/>
        <p:txBody>
          <a:bodyPr/>
          <a:lstStyle/>
          <a:p>
            <a:fld id="{4B466B6B-4326-4A3D-B2AC-F0947B70DFE5}" type="slidenum">
              <a:rPr lang="en-US" smtClean="0"/>
              <a:t>2</a:t>
            </a:fld>
            <a:endParaRPr lang="en-US" dirty="0"/>
          </a:p>
        </p:txBody>
      </p:sp>
    </p:spTree>
    <p:extLst>
      <p:ext uri="{BB962C8B-B14F-4D97-AF65-F5344CB8AC3E}">
        <p14:creationId xmlns:p14="http://schemas.microsoft.com/office/powerpoint/2010/main" val="3354063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aseline="0" dirty="0" smtClean="0"/>
              <a:t>As well as enabling use of the data, we need to address how to monetise the data, applications, and related services, amidst a complex ecosystem- this is the primary challenge of this Catalyst project. </a:t>
            </a:r>
          </a:p>
          <a:p>
            <a:pPr marL="171450" indent="-171450">
              <a:buFont typeface="Arial" panose="020B0604020202020204" pitchFamily="34" charset="0"/>
              <a:buChar char="•"/>
            </a:pPr>
            <a:r>
              <a:rPr lang="en-GB" dirty="0" smtClean="0"/>
              <a:t>We achieve this using the concepts of the “Virtual Service Provider”  - VSP and the “Virtual</a:t>
            </a:r>
            <a:r>
              <a:rPr lang="en-GB" baseline="0" dirty="0" smtClean="0"/>
              <a:t> Service Operators” – VSO. This uses technology from Bearing Point called Infonova R6, which runs within BT’s Compute Management System (CMS), and  is based on TM Forum standards uses approaches in the TM Forum Open Digital Ecosystem initiative. </a:t>
            </a:r>
          </a:p>
          <a:p>
            <a:pPr marL="171450" indent="-171450">
              <a:buFont typeface="Arial" panose="020B0604020202020204" pitchFamily="34" charset="0"/>
              <a:buChar char="•"/>
            </a:pPr>
            <a:r>
              <a:rPr lang="en-GB" baseline="0" dirty="0" smtClean="0"/>
              <a:t>The VSP acts as the procurement platform, buying in data and services for the Data Hub. </a:t>
            </a:r>
          </a:p>
          <a:p>
            <a:pPr marL="171450" indent="-171450">
              <a:buFont typeface="Arial" panose="020B0604020202020204" pitchFamily="34" charset="0"/>
              <a:buChar char="•"/>
            </a:pPr>
            <a:r>
              <a:rPr lang="en-GB" baseline="0" dirty="0" smtClean="0"/>
              <a:t>These are then in turn delivered to VSOs who aggregate and sell these to end customers using their own commercial offerings and pricing- which may be applications, analytics, or even white labelled data hubs using their own brand. </a:t>
            </a:r>
          </a:p>
          <a:p>
            <a:pPr marL="171450" indent="-171450">
              <a:buFont typeface="Arial" panose="020B0604020202020204" pitchFamily="34" charset="0"/>
              <a:buChar char="•"/>
            </a:pPr>
            <a:r>
              <a:rPr lang="en-GB" baseline="0" dirty="0" smtClean="0"/>
              <a:t>The Ecosystem Platform handles all the accounting, billing, cost and revenue allocations within the ecosystem- enabling the ecosystem to operate commercially</a:t>
            </a:r>
          </a:p>
          <a:p>
            <a:pPr marL="171450" indent="-171450">
              <a:buFont typeface="Arial" panose="020B0604020202020204" pitchFamily="34" charset="0"/>
              <a:buChar char="•"/>
            </a:pPr>
            <a:r>
              <a:rPr lang="en-GB" baseline="0" dirty="0" smtClean="0"/>
              <a:t> This provides tremendous commercial flexibility – where the ecosystem platform provider can enable any organisation to use Data Hub services, to contribute to Data Hub services, or to become their own commercially operable Data Hub. </a:t>
            </a:r>
          </a:p>
          <a:p>
            <a:pPr marL="171450" indent="-171450">
              <a:buFont typeface="Arial" panose="020B0604020202020204" pitchFamily="34" charset="0"/>
              <a:buChar char="•"/>
            </a:pPr>
            <a:r>
              <a:rPr lang="en-GB" baseline="0" dirty="0" smtClean="0"/>
              <a:t>The best way to understand this is to see it in action…</a:t>
            </a:r>
            <a:endParaRPr lang="en-GB" dirty="0"/>
          </a:p>
        </p:txBody>
      </p:sp>
      <p:sp>
        <p:nvSpPr>
          <p:cNvPr id="4" name="Slide Number Placeholder 3"/>
          <p:cNvSpPr>
            <a:spLocks noGrp="1"/>
          </p:cNvSpPr>
          <p:nvPr>
            <p:ph type="sldNum" sz="quarter" idx="10"/>
          </p:nvPr>
        </p:nvSpPr>
        <p:spPr/>
        <p:txBody>
          <a:bodyPr/>
          <a:lstStyle/>
          <a:p>
            <a:fld id="{4B466B6B-4326-4A3D-B2AC-F0947B70DFE5}" type="slidenum">
              <a:rPr lang="en-US" smtClean="0"/>
              <a:t>3</a:t>
            </a:fld>
            <a:endParaRPr lang="en-US" dirty="0"/>
          </a:p>
        </p:txBody>
      </p:sp>
    </p:spTree>
    <p:extLst>
      <p:ext uri="{BB962C8B-B14F-4D97-AF65-F5344CB8AC3E}">
        <p14:creationId xmlns:p14="http://schemas.microsoft.com/office/powerpoint/2010/main" val="2515576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Our demonstration use</a:t>
            </a:r>
            <a:r>
              <a:rPr lang="en-GB" baseline="0" dirty="0" smtClean="0"/>
              <a:t> case is Milton Keynes, which is the fastest growing city in the UK (statement from cities outlook 2011 population growing ~20% per 10 years, whilst economy to grow by 67% by from 2013 – 2026 Oxford economics 2012 GVA £7bn-£11.5bn)</a:t>
            </a:r>
          </a:p>
          <a:p>
            <a:pPr marL="171450" indent="-171450">
              <a:buFont typeface="Arial" panose="020B0604020202020204" pitchFamily="34" charset="0"/>
              <a:buChar char="•"/>
            </a:pPr>
            <a:r>
              <a:rPr lang="en-GB" baseline="0" dirty="0" smtClean="0"/>
              <a:t>The city authorities are concerned that the transport system and energy and water infrastructure cannot sustain the rate of growth in people and businesses</a:t>
            </a:r>
          </a:p>
          <a:p>
            <a:pPr marL="171450" indent="-171450">
              <a:buFont typeface="Arial" panose="020B0604020202020204" pitchFamily="34" charset="0"/>
              <a:buChar char="•"/>
            </a:pPr>
            <a:r>
              <a:rPr lang="en-GB" dirty="0" smtClean="0"/>
              <a:t>So the</a:t>
            </a:r>
            <a:r>
              <a:rPr lang="en-GB" baseline="0" dirty="0" smtClean="0"/>
              <a:t> Data Hub is being used to enable the creation of applications aimed at enabling growth with no net increase in resources</a:t>
            </a:r>
          </a:p>
          <a:p>
            <a:pPr marL="171450" indent="-171450">
              <a:buFont typeface="Arial" panose="020B0604020202020204" pitchFamily="34" charset="0"/>
              <a:buChar char="•"/>
            </a:pPr>
            <a:r>
              <a:rPr lang="en-GB" baseline="0" dirty="0" smtClean="0"/>
              <a:t>We have a choice of demonstrations to show you, depending on how detailed you wish to go…</a:t>
            </a:r>
          </a:p>
        </p:txBody>
      </p:sp>
      <p:sp>
        <p:nvSpPr>
          <p:cNvPr id="4" name="Slide Number Placeholder 3"/>
          <p:cNvSpPr>
            <a:spLocks noGrp="1"/>
          </p:cNvSpPr>
          <p:nvPr>
            <p:ph type="sldNum" sz="quarter" idx="10"/>
          </p:nvPr>
        </p:nvSpPr>
        <p:spPr/>
        <p:txBody>
          <a:bodyPr/>
          <a:lstStyle/>
          <a:p>
            <a:fld id="{4B466B6B-4326-4A3D-B2AC-F0947B70DFE5}" type="slidenum">
              <a:rPr lang="en-US" smtClean="0"/>
              <a:t>4</a:t>
            </a:fld>
            <a:endParaRPr lang="en-US" dirty="0"/>
          </a:p>
        </p:txBody>
      </p:sp>
    </p:spTree>
    <p:extLst>
      <p:ext uri="{BB962C8B-B14F-4D97-AF65-F5344CB8AC3E}">
        <p14:creationId xmlns:p14="http://schemas.microsoft.com/office/powerpoint/2010/main" val="792849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Firstly</a:t>
            </a:r>
            <a:r>
              <a:rPr lang="en-GB" baseline="0" dirty="0" smtClean="0"/>
              <a:t> we can show you the Data Hub in action- some of the applications and tools for developers and information providers</a:t>
            </a:r>
          </a:p>
          <a:p>
            <a:pPr marL="171450" indent="-171450">
              <a:buFont typeface="Arial" panose="020B0604020202020204" pitchFamily="34" charset="0"/>
              <a:buChar char="•"/>
            </a:pPr>
            <a:r>
              <a:rPr lang="en-GB" baseline="0" dirty="0" smtClean="0"/>
              <a:t>Secondly we can go behind the scenes and see how the commercial enablement components work</a:t>
            </a:r>
          </a:p>
          <a:p>
            <a:pPr marL="171450" indent="-171450">
              <a:buFont typeface="Arial" panose="020B0604020202020204" pitchFamily="34" charset="0"/>
              <a:buChar char="•"/>
            </a:pPr>
            <a:r>
              <a:rPr lang="en-GB" baseline="0" dirty="0" smtClean="0"/>
              <a:t>Thirdly we can have a look at “what’s next”… where we are working on how to achieve Service Level Agreements for applications dependent on the data, and how to optimise Data Hub IT resources to serve those applications. </a:t>
            </a:r>
            <a:endParaRPr lang="en-GB" dirty="0"/>
          </a:p>
        </p:txBody>
      </p:sp>
      <p:sp>
        <p:nvSpPr>
          <p:cNvPr id="4" name="Slide Number Placeholder 3"/>
          <p:cNvSpPr>
            <a:spLocks noGrp="1"/>
          </p:cNvSpPr>
          <p:nvPr>
            <p:ph type="sldNum" sz="quarter" idx="10"/>
          </p:nvPr>
        </p:nvSpPr>
        <p:spPr/>
        <p:txBody>
          <a:bodyPr/>
          <a:lstStyle/>
          <a:p>
            <a:fld id="{4B466B6B-4326-4A3D-B2AC-F0947B70DFE5}" type="slidenum">
              <a:rPr lang="en-US" smtClean="0"/>
              <a:t>5</a:t>
            </a:fld>
            <a:endParaRPr lang="en-US" dirty="0"/>
          </a:p>
        </p:txBody>
      </p:sp>
    </p:spTree>
    <p:extLst>
      <p:ext uri="{BB962C8B-B14F-4D97-AF65-F5344CB8AC3E}">
        <p14:creationId xmlns:p14="http://schemas.microsoft.com/office/powerpoint/2010/main" val="2064586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Detroit, the plan is to closely align the broadband infrastructure with the controls needed for the critical infrastructure.  For resiliency, reliability, and security, each building will operate as a team member with other buildings and will eventually</a:t>
            </a:r>
            <a:r>
              <a:rPr lang="en-US" baseline="0" dirty="0" smtClean="0"/>
              <a:t> become its own “fractal” microgrid.  The optimization of the building automation and the regulation of the electric power is a partnership between the utility and the building owners and is juggled every 2 seconds to shape the loads and thermal comfort.  There are many other services planned to be offered by the same ecosystem orchestrator used in Milton Keynes.</a:t>
            </a:r>
            <a:endParaRPr lang="en-US" dirty="0"/>
          </a:p>
        </p:txBody>
      </p:sp>
      <p:sp>
        <p:nvSpPr>
          <p:cNvPr id="4" name="Slide Number Placeholder 3"/>
          <p:cNvSpPr>
            <a:spLocks noGrp="1"/>
          </p:cNvSpPr>
          <p:nvPr>
            <p:ph type="sldNum" sz="quarter" idx="10"/>
          </p:nvPr>
        </p:nvSpPr>
        <p:spPr/>
        <p:txBody>
          <a:bodyPr/>
          <a:lstStyle/>
          <a:p>
            <a:fld id="{4B466B6B-4326-4A3D-B2AC-F0947B70DFE5}" type="slidenum">
              <a:rPr lang="en-US" smtClean="0"/>
              <a:t>6</a:t>
            </a:fld>
            <a:endParaRPr lang="en-US" dirty="0"/>
          </a:p>
        </p:txBody>
      </p:sp>
    </p:spTree>
    <p:extLst>
      <p:ext uri="{BB962C8B-B14F-4D97-AF65-F5344CB8AC3E}">
        <p14:creationId xmlns:p14="http://schemas.microsoft.com/office/powerpoint/2010/main" val="538227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Default Layout, No Orb">
    <p:spTree>
      <p:nvGrpSpPr>
        <p:cNvPr id="1" name=""/>
        <p:cNvGrpSpPr/>
        <p:nvPr/>
      </p:nvGrpSpPr>
      <p:grpSpPr>
        <a:xfrm>
          <a:off x="0" y="0"/>
          <a:ext cx="0" cy="0"/>
          <a:chOff x="0" y="0"/>
          <a:chExt cx="0" cy="0"/>
        </a:xfrm>
      </p:grpSpPr>
      <p:sp>
        <p:nvSpPr>
          <p:cNvPr id="8" name="Title 1"/>
          <p:cNvSpPr>
            <a:spLocks noGrp="1"/>
          </p:cNvSpPr>
          <p:nvPr>
            <p:ph type="title"/>
          </p:nvPr>
        </p:nvSpPr>
        <p:spPr>
          <a:xfrm>
            <a:off x="2946402" y="55853"/>
            <a:ext cx="5783383" cy="972796"/>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457200" y="1471137"/>
            <a:ext cx="8022493" cy="4515990"/>
          </a:xfrm>
        </p:spPr>
        <p:txBody>
          <a:bodyPr/>
          <a:lstStyle>
            <a:lvl1pPr>
              <a:defRPr/>
            </a:lvl1pPr>
          </a:lstStyle>
          <a:p>
            <a:pPr lvl="0"/>
            <a:r>
              <a:rPr lang="en-US" dirty="0" smtClean="0"/>
              <a:t>Click to add text</a:t>
            </a:r>
            <a:endParaRPr lang="en-US" dirty="0"/>
          </a:p>
        </p:txBody>
      </p:sp>
    </p:spTree>
    <p:extLst>
      <p:ext uri="{BB962C8B-B14F-4D97-AF65-F5344CB8AC3E}">
        <p14:creationId xmlns:p14="http://schemas.microsoft.com/office/powerpoint/2010/main" val="4102953444"/>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Slide with Subtitle">
    <p:spTree>
      <p:nvGrpSpPr>
        <p:cNvPr id="1" name=""/>
        <p:cNvGrpSpPr/>
        <p:nvPr/>
      </p:nvGrpSpPr>
      <p:grpSpPr>
        <a:xfrm>
          <a:off x="0" y="0"/>
          <a:ext cx="0" cy="0"/>
          <a:chOff x="0" y="0"/>
          <a:chExt cx="0" cy="0"/>
        </a:xfrm>
      </p:grpSpPr>
      <p:sp>
        <p:nvSpPr>
          <p:cNvPr id="16" name="Text Placeholder 11"/>
          <p:cNvSpPr>
            <a:spLocks noGrp="1"/>
          </p:cNvSpPr>
          <p:nvPr>
            <p:ph type="body" sz="quarter" idx="10"/>
          </p:nvPr>
        </p:nvSpPr>
        <p:spPr>
          <a:xfrm>
            <a:off x="1461475" y="1031715"/>
            <a:ext cx="7275776" cy="402553"/>
          </a:xfrm>
          <a:prstGeom prst="rect">
            <a:avLst/>
          </a:prstGeom>
        </p:spPr>
        <p:txBody>
          <a:bodyPr tIns="0" bIns="0" anchor="ctr">
            <a:noAutofit/>
          </a:bodyPr>
          <a:lstStyle>
            <a:lvl1pPr algn="r">
              <a:buNone/>
              <a:defRPr sz="2000" b="1" i="1">
                <a:solidFill>
                  <a:schemeClr val="accent2"/>
                </a:solidFill>
                <a:effectLst/>
              </a:defRPr>
            </a:lvl1pPr>
          </a:lstStyle>
          <a:p>
            <a:pPr lvl="0"/>
            <a:endParaRPr lang="en-US" dirty="0"/>
          </a:p>
        </p:txBody>
      </p:sp>
      <p:sp>
        <p:nvSpPr>
          <p:cNvPr id="2" name="Title 1"/>
          <p:cNvSpPr>
            <a:spLocks noGrp="1"/>
          </p:cNvSpPr>
          <p:nvPr>
            <p:ph type="title"/>
          </p:nvPr>
        </p:nvSpPr>
        <p:spPr>
          <a:xfrm>
            <a:off x="2965291" y="63608"/>
            <a:ext cx="5764492" cy="963398"/>
          </a:xfrm>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hasCustomPrompt="1"/>
          </p:nvPr>
        </p:nvSpPr>
        <p:spPr>
          <a:xfrm>
            <a:off x="461111" y="1469836"/>
            <a:ext cx="8018581" cy="4532921"/>
          </a:xfrm>
        </p:spPr>
        <p:txBody>
          <a:bodyPr/>
          <a:lstStyle>
            <a:lvl1pPr>
              <a:defRPr baseline="0"/>
            </a:lvl1pPr>
          </a:lstStyle>
          <a:p>
            <a:pPr lvl="0"/>
            <a:r>
              <a:rPr lang="en-US" dirty="0" smtClean="0"/>
              <a:t>Click to add text</a:t>
            </a:r>
            <a:endParaRPr lang="en-US" dirty="0"/>
          </a:p>
        </p:txBody>
      </p:sp>
    </p:spTree>
    <p:extLst>
      <p:ext uri="{BB962C8B-B14F-4D97-AF65-F5344CB8AC3E}">
        <p14:creationId xmlns:p14="http://schemas.microsoft.com/office/powerpoint/2010/main" val="1028189529"/>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Cogs">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18523" y="156309"/>
            <a:ext cx="5406937" cy="1000368"/>
          </a:xfrm>
          <a:effectLst/>
        </p:spPr>
        <p:txBody>
          <a:bodyPr anchor="ctr" anchorCtr="0">
            <a:noAutofit/>
          </a:bodyPr>
          <a:lstStyle>
            <a:lvl1pPr algn="r">
              <a:defRPr sz="2800" b="0" i="0">
                <a:effectLst/>
                <a:latin typeface="Arial Rounded MT Bold"/>
                <a:cs typeface="Arial Rounded MT Bold"/>
              </a:defRPr>
            </a:lvl1pPr>
          </a:lstStyle>
          <a:p>
            <a:r>
              <a:rPr lang="en-US" dirty="0" smtClean="0"/>
              <a:t>Enabling Smart City Data Hubs</a:t>
            </a:r>
            <a:endParaRPr lang="en-US" dirty="0"/>
          </a:p>
        </p:txBody>
      </p:sp>
      <p:sp>
        <p:nvSpPr>
          <p:cNvPr id="3" name="Subtitle 2"/>
          <p:cNvSpPr>
            <a:spLocks noGrp="1"/>
          </p:cNvSpPr>
          <p:nvPr>
            <p:ph type="subTitle" idx="1" hasCustomPrompt="1"/>
          </p:nvPr>
        </p:nvSpPr>
        <p:spPr>
          <a:xfrm>
            <a:off x="191249" y="4923692"/>
            <a:ext cx="4739137" cy="1627040"/>
          </a:xfrm>
          <a:prstGeom prst="rect">
            <a:avLst/>
          </a:prstGeom>
          <a:effectLst/>
        </p:spPr>
        <p:txBody>
          <a:bodyPr vert="horz" lIns="91440" tIns="45720" rIns="91440" bIns="45720" rtlCol="0" anchor="ctr" anchorCtr="0">
            <a:normAutofit/>
          </a:bodyPr>
          <a:lstStyle>
            <a:lvl1pPr marL="0" indent="0" algn="l" defTabSz="457200" rtl="0" eaLnBrk="1" latinLnBrk="0" hangingPunct="1">
              <a:spcBef>
                <a:spcPts val="0"/>
              </a:spcBef>
              <a:buClr>
                <a:schemeClr val="accent2"/>
              </a:buClr>
              <a:buFont typeface="Arial" pitchFamily="34" charset="0"/>
              <a:buNone/>
              <a:defRPr lang="en-US" sz="2400" kern="1200" dirty="0">
                <a:solidFill>
                  <a:srgbClr val="7F7F7F"/>
                </a:solidFill>
                <a:effectLst/>
                <a:latin typeface="Arial"/>
                <a:ea typeface="+mn-ea"/>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and/or Name</a:t>
            </a:r>
            <a:endParaRPr lang="en-US" dirty="0"/>
          </a:p>
        </p:txBody>
      </p:sp>
    </p:spTree>
    <p:extLst>
      <p:ext uri="{BB962C8B-B14F-4D97-AF65-F5344CB8AC3E}">
        <p14:creationId xmlns:p14="http://schemas.microsoft.com/office/powerpoint/2010/main" val="257379026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5525" y="273382"/>
            <a:ext cx="7359375" cy="516179"/>
          </a:xfrm>
        </p:spPr>
        <p:txBody>
          <a:bodyPr/>
          <a:lstStyle>
            <a:lvl1pPr algn="l">
              <a:defRPr/>
            </a:lvl1pPr>
          </a:lstStyle>
          <a:p>
            <a:r>
              <a:rPr lang="en-GB" dirty="0" smtClean="0"/>
              <a:t>Click to edit Master title style</a:t>
            </a:r>
            <a:endParaRPr lang="en-US" dirty="0"/>
          </a:p>
        </p:txBody>
      </p:sp>
      <p:sp>
        <p:nvSpPr>
          <p:cNvPr id="3" name="Content Placeholder 2"/>
          <p:cNvSpPr>
            <a:spLocks noGrp="1"/>
          </p:cNvSpPr>
          <p:nvPr>
            <p:ph idx="1"/>
          </p:nvPr>
        </p:nvSpPr>
        <p:spPr>
          <a:xfrm>
            <a:off x="92027" y="1016000"/>
            <a:ext cx="8594773" cy="4935727"/>
          </a:xfrm>
        </p:spPr>
        <p:txBody>
          <a:bodyPr/>
          <a:lstStyle>
            <a:lvl1pPr>
              <a:defRPr sz="2400"/>
            </a:lvl1pPr>
            <a:lvl2pPr>
              <a:defRPr sz="2000"/>
            </a:lvl2pPr>
            <a:lvl3pPr>
              <a:defRPr sz="1800"/>
            </a:lvl3pPr>
            <a:lvl4pPr>
              <a:defRPr sz="1800">
                <a:solidFill>
                  <a:srgbClr val="008BC6"/>
                </a:solidFill>
              </a:defRPr>
            </a:lvl4pPr>
            <a:lvl5pPr>
              <a:defRPr sz="1800">
                <a:solidFill>
                  <a:srgbClr val="008BC6"/>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06BE35E-6D85-C644-9792-9859A5C99D7C}" type="datetimeFigureOut">
              <a:rPr lang="en-US" smtClean="0"/>
              <a:t>5/29/2015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EECA49-4574-BF4F-B6D9-36BE1A31278B}" type="slidenum">
              <a:rPr lang="en-US" smtClean="0"/>
              <a:t>‹#›</a:t>
            </a:fld>
            <a:endParaRPr lang="en-US" dirty="0"/>
          </a:p>
        </p:txBody>
      </p:sp>
      <p:pic>
        <p:nvPicPr>
          <p:cNvPr id="7" name="Picture 6" descr="MK-stri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5951726"/>
            <a:ext cx="10058401" cy="1218220"/>
          </a:xfrm>
          <a:prstGeom prst="rect">
            <a:avLst/>
          </a:prstGeom>
        </p:spPr>
      </p:pic>
    </p:spTree>
    <p:extLst>
      <p:ext uri="{BB962C8B-B14F-4D97-AF65-F5344CB8AC3E}">
        <p14:creationId xmlns:p14="http://schemas.microsoft.com/office/powerpoint/2010/main" val="1192325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6" name="Picture 5" descr="footer cop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406" y="5537200"/>
            <a:ext cx="6412580" cy="1320800"/>
          </a:xfrm>
          <a:prstGeom prst="rect">
            <a:avLst/>
          </a:prstGeom>
        </p:spPr>
      </p:pic>
      <p:sp>
        <p:nvSpPr>
          <p:cNvPr id="2" name="Title 1"/>
          <p:cNvSpPr>
            <a:spLocks noGrp="1"/>
          </p:cNvSpPr>
          <p:nvPr>
            <p:ph type="title"/>
          </p:nvPr>
        </p:nvSpPr>
        <p:spPr/>
        <p:txBody>
          <a:bodyPr/>
          <a:lstStyle>
            <a:lvl1pPr>
              <a:defRPr>
                <a:solidFill>
                  <a:srgbClr val="008BC6"/>
                </a:solidFill>
              </a:defRPr>
            </a:lvl1pPr>
          </a:lstStyle>
          <a:p>
            <a:r>
              <a:rPr lang="en-GB" dirty="0" smtClean="0"/>
              <a:t>Click to edit Master title style</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1EECA49-4574-BF4F-B6D9-36BE1A31278B}" type="slidenum">
              <a:rPr lang="en-US" smtClean="0"/>
              <a:t>‹#›</a:t>
            </a:fld>
            <a:endParaRPr lang="en-US" dirty="0"/>
          </a:p>
        </p:txBody>
      </p:sp>
    </p:spTree>
    <p:extLst>
      <p:ext uri="{BB962C8B-B14F-4D97-AF65-F5344CB8AC3E}">
        <p14:creationId xmlns:p14="http://schemas.microsoft.com/office/powerpoint/2010/main" val="1216011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3" name="Text Placeholder 4"/>
          <p:cNvSpPr>
            <a:spLocks noGrp="1"/>
          </p:cNvSpPr>
          <p:nvPr>
            <p:ph type="body" sz="quarter" idx="10"/>
          </p:nvPr>
        </p:nvSpPr>
        <p:spPr>
          <a:xfrm>
            <a:off x="322264" y="1009257"/>
            <a:ext cx="8497887" cy="339969"/>
          </a:xfrm>
          <a:prstGeom prst="rect">
            <a:avLst/>
          </a:prstGeom>
        </p:spPr>
        <p:txBody>
          <a:bodyPr rIns="0" anchor="t" anchorCtr="0">
            <a:noAutofit/>
          </a:bodyPr>
          <a:lstStyle>
            <a:lvl1pPr marL="0" indent="0">
              <a:spcBef>
                <a:spcPts val="0"/>
              </a:spcBef>
              <a:buClr>
                <a:schemeClr val="bg1"/>
              </a:buClr>
              <a:buSzPct val="25000"/>
              <a:buFont typeface="Arial" pitchFamily="34" charset="0"/>
              <a:buNone/>
              <a:defRPr sz="1800" b="1">
                <a:solidFill>
                  <a:schemeClr val="bg2"/>
                </a:solidFill>
              </a:defRPr>
            </a:lvl1pPr>
            <a:lvl2pPr marL="0" indent="0">
              <a:spcBef>
                <a:spcPts val="0"/>
              </a:spcBef>
              <a:buClr>
                <a:schemeClr val="bg1"/>
              </a:buClr>
              <a:buSzPct val="25000"/>
              <a:buFont typeface="Arial" pitchFamily="34" charset="0"/>
              <a:buNone/>
              <a:defRPr sz="1800" b="0">
                <a:solidFill>
                  <a:srgbClr val="4D4F53"/>
                </a:solidFill>
              </a:defRPr>
            </a:lvl2pPr>
            <a:lvl3pPr>
              <a:buFont typeface="Arial" pitchFamily="34" charset="0"/>
              <a:buChar char="•"/>
              <a:defRPr sz="1800"/>
            </a:lvl3pPr>
            <a:lvl4pPr>
              <a:buFont typeface="Arial" pitchFamily="34" charset="0"/>
              <a:buChar char="•"/>
              <a:defRPr sz="1800"/>
            </a:lvl4pPr>
            <a:lvl5pPr>
              <a:buFont typeface="Arial" pitchFamily="34" charset="0"/>
              <a:buChar char="•"/>
              <a:defRPr sz="1800"/>
            </a:lvl5pPr>
          </a:lstStyle>
          <a:p>
            <a:pPr lvl="0"/>
            <a:r>
              <a:rPr lang="en-US" noProof="0" smtClean="0"/>
              <a:t>Click to edit Master text styles</a:t>
            </a:r>
          </a:p>
        </p:txBody>
      </p:sp>
      <p:sp>
        <p:nvSpPr>
          <p:cNvPr id="4" name="Title 1"/>
          <p:cNvSpPr>
            <a:spLocks noGrp="1"/>
          </p:cNvSpPr>
          <p:nvPr>
            <p:ph type="title"/>
          </p:nvPr>
        </p:nvSpPr>
        <p:spPr>
          <a:xfrm>
            <a:off x="322264" y="188079"/>
            <a:ext cx="8497887" cy="650264"/>
          </a:xfrm>
        </p:spPr>
        <p:txBody>
          <a:bodyPr>
            <a:noAutofit/>
          </a:bodyPr>
          <a:lstStyle>
            <a:lvl1pPr>
              <a:spcAft>
                <a:spcPts val="0"/>
              </a:spcAft>
              <a:defRPr sz="2200"/>
            </a:lvl1pPr>
          </a:lstStyle>
          <a:p>
            <a:r>
              <a:rPr lang="en-US" noProof="0" smtClean="0"/>
              <a:t>Click to edit Master title style</a:t>
            </a:r>
            <a:endParaRPr lang="en-GB" noProof="0"/>
          </a:p>
        </p:txBody>
      </p:sp>
      <p:sp>
        <p:nvSpPr>
          <p:cNvPr id="5" name="Text Placeholder 2"/>
          <p:cNvSpPr>
            <a:spLocks noGrp="1"/>
          </p:cNvSpPr>
          <p:nvPr>
            <p:ph type="body" sz="quarter" idx="12" hasCustomPrompt="1"/>
          </p:nvPr>
        </p:nvSpPr>
        <p:spPr>
          <a:xfrm>
            <a:off x="322264" y="6029740"/>
            <a:ext cx="6466864" cy="418641"/>
          </a:xfrm>
        </p:spPr>
        <p:txBody>
          <a:bodyPr anchor="b"/>
          <a:lstStyle>
            <a:lvl1pPr>
              <a:spcBef>
                <a:spcPts val="0"/>
              </a:spcBef>
              <a:spcAft>
                <a:spcPts val="0"/>
              </a:spcAft>
              <a:defRPr sz="900" baseline="0">
                <a:solidFill>
                  <a:srgbClr val="4D4F53"/>
                </a:solidFill>
              </a:defRPr>
            </a:lvl1pPr>
          </a:lstStyle>
          <a:p>
            <a:pPr lvl="0"/>
            <a:r>
              <a:rPr lang="en-GB" noProof="0" smtClean="0"/>
              <a:t>(1)</a:t>
            </a:r>
          </a:p>
          <a:p>
            <a:pPr lvl="0"/>
            <a:r>
              <a:rPr lang="en-GB" noProof="0" smtClean="0"/>
              <a:t>(2)</a:t>
            </a:r>
          </a:p>
          <a:p>
            <a:pPr lvl="0"/>
            <a:r>
              <a:rPr lang="en-GB" noProof="0" smtClean="0"/>
              <a:t>Source / Footnote: calibri 9pt</a:t>
            </a:r>
          </a:p>
        </p:txBody>
      </p:sp>
    </p:spTree>
    <p:extLst>
      <p:ext uri="{BB962C8B-B14F-4D97-AF65-F5344CB8AC3E}">
        <p14:creationId xmlns:p14="http://schemas.microsoft.com/office/powerpoint/2010/main" val="36940062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46128" y="63261"/>
            <a:ext cx="5783016" cy="97279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5" name="TextBox 4"/>
          <p:cNvSpPr txBox="1"/>
          <p:nvPr userDrawn="1"/>
        </p:nvSpPr>
        <p:spPr>
          <a:xfrm>
            <a:off x="-69314" y="6716339"/>
            <a:ext cx="375744" cy="215444"/>
          </a:xfrm>
          <a:prstGeom prst="rect">
            <a:avLst/>
          </a:prstGeom>
          <a:noFill/>
        </p:spPr>
        <p:txBody>
          <a:bodyPr wrap="none" rtlCol="0">
            <a:spAutoFit/>
          </a:bodyPr>
          <a:lstStyle/>
          <a:p>
            <a:pPr marL="0" marR="0" indent="0" algn="l" defTabSz="4572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400" dirty="0" smtClean="0">
                <a:latin typeface="Univers LT Std 55"/>
              </a:rPr>
              <a:t>V2013.5</a:t>
            </a:r>
          </a:p>
          <a:p>
            <a:pPr marL="0" indent="0">
              <a:buClr>
                <a:schemeClr val="accent2"/>
              </a:buClr>
              <a:buSzPct val="125000"/>
              <a:buFont typeface="Wingdings" pitchFamily="2" charset="2"/>
              <a:buNone/>
            </a:pPr>
            <a:endParaRPr lang="en-GB" sz="400" dirty="0" smtClean="0">
              <a:solidFill>
                <a:schemeClr val="tx2"/>
              </a:solidFill>
              <a:latin typeface="Univers LT Std 55"/>
            </a:endParaRPr>
          </a:p>
        </p:txBody>
      </p:sp>
      <p:sp>
        <p:nvSpPr>
          <p:cNvPr id="8" name="Text Placeholder 2"/>
          <p:cNvSpPr>
            <a:spLocks noGrp="1"/>
          </p:cNvSpPr>
          <p:nvPr>
            <p:ph type="body" idx="1"/>
          </p:nvPr>
        </p:nvSpPr>
        <p:spPr>
          <a:xfrm>
            <a:off x="461107" y="1472374"/>
            <a:ext cx="8049847" cy="4483492"/>
          </a:xfrm>
          <a:prstGeom prst="rect">
            <a:avLst/>
          </a:prstGeom>
        </p:spPr>
        <p:txBody>
          <a:bodyPr vert="horz" lIns="91440" tIns="45720" rIns="91440" bIns="45720" rtlCol="0">
            <a:normAutofit/>
          </a:bodyPr>
          <a:lstStyle/>
          <a:p>
            <a:pPr lvl="0"/>
            <a:endParaRPr lang="en-US" dirty="0"/>
          </a:p>
        </p:txBody>
      </p:sp>
    </p:spTree>
    <p:extLst>
      <p:ext uri="{BB962C8B-B14F-4D97-AF65-F5344CB8AC3E}">
        <p14:creationId xmlns:p14="http://schemas.microsoft.com/office/powerpoint/2010/main" val="1949028663"/>
      </p:ext>
    </p:extLst>
  </p:cSld>
  <p:clrMap bg1="lt1" tx1="dk1" bg2="lt2" tx2="dk2" accent1="accent1" accent2="accent2" accent3="accent3" accent4="accent4" accent5="accent5" accent6="accent6" hlink="hlink" folHlink="folHlink"/>
  <p:sldLayoutIdLst>
    <p:sldLayoutId id="2147483669" r:id="rId1"/>
    <p:sldLayoutId id="2147483662" r:id="rId2"/>
    <p:sldLayoutId id="2147483673" r:id="rId3"/>
    <p:sldLayoutId id="2147483674" r:id="rId4"/>
    <p:sldLayoutId id="2147483675" r:id="rId5"/>
    <p:sldLayoutId id="2147483676" r:id="rId6"/>
  </p:sldLayoutIdLst>
  <p:transition>
    <p:fade/>
  </p:transition>
  <p:timing>
    <p:tnLst>
      <p:par>
        <p:cTn id="1" dur="indefinite" restart="never" nodeType="tmRoot"/>
      </p:par>
    </p:tnLst>
  </p:timing>
  <p:hf hdr="0" ftr="0" dt="0"/>
  <p:txStyles>
    <p:titleStyle>
      <a:lvl1pPr algn="r" defTabSz="457200" rtl="0" eaLnBrk="1" latinLnBrk="0" hangingPunct="1">
        <a:spcBef>
          <a:spcPct val="0"/>
        </a:spcBef>
        <a:buNone/>
        <a:defRPr lang="en-US" sz="2800" b="0" kern="1200" dirty="0">
          <a:solidFill>
            <a:schemeClr val="tx2"/>
          </a:solidFill>
          <a:latin typeface="Arial Rounded MT Bold"/>
          <a:ea typeface="+mj-ea"/>
          <a:cs typeface="Arial Rounded MT Bold"/>
        </a:defRPr>
      </a:lvl1pPr>
    </p:titleStyle>
    <p:bodyStyle>
      <a:lvl1pPr marL="228600" indent="-228600" algn="l" defTabSz="457200" rtl="0" eaLnBrk="1" latinLnBrk="0" hangingPunct="1">
        <a:spcBef>
          <a:spcPts val="1200"/>
        </a:spcBef>
        <a:buClr>
          <a:schemeClr val="accent2"/>
        </a:buClr>
        <a:buSzPct val="115000"/>
        <a:buFont typeface="Wingdings" pitchFamily="2" charset="2"/>
        <a:buChar char="§"/>
        <a:defRPr sz="2400" kern="1200">
          <a:solidFill>
            <a:schemeClr val="tx1">
              <a:lumMod val="85000"/>
              <a:lumOff val="15000"/>
            </a:schemeClr>
          </a:solidFill>
          <a:latin typeface="Arial"/>
          <a:ea typeface="+mn-ea"/>
          <a:cs typeface="Arial"/>
        </a:defRPr>
      </a:lvl1pPr>
      <a:lvl2pPr marL="511175" indent="-228600" algn="l" defTabSz="457200" rtl="0" eaLnBrk="1" latinLnBrk="0" hangingPunct="1">
        <a:spcBef>
          <a:spcPts val="1200"/>
        </a:spcBef>
        <a:buClr>
          <a:schemeClr val="accent2"/>
        </a:buClr>
        <a:buSzPct val="65000"/>
        <a:buFont typeface="Wingdings" pitchFamily="2" charset="2"/>
        <a:buChar char="q"/>
        <a:defRPr sz="2000" kern="1200">
          <a:solidFill>
            <a:schemeClr val="tx1">
              <a:lumMod val="85000"/>
              <a:lumOff val="15000"/>
            </a:schemeClr>
          </a:solidFill>
          <a:latin typeface="Arial"/>
          <a:ea typeface="+mn-ea"/>
          <a:cs typeface="Arial"/>
        </a:defRPr>
      </a:lvl2pPr>
      <a:lvl3pPr marL="739775" indent="-163513" algn="l" defTabSz="457200" rtl="0" eaLnBrk="1" latinLnBrk="0" hangingPunct="1">
        <a:spcBef>
          <a:spcPts val="1200"/>
        </a:spcBef>
        <a:buClr>
          <a:schemeClr val="accent2"/>
        </a:buClr>
        <a:buFont typeface="Wingdings" pitchFamily="2" charset="2"/>
        <a:buChar char="§"/>
        <a:defRPr sz="1800" kern="1200">
          <a:solidFill>
            <a:schemeClr val="tx1">
              <a:lumMod val="85000"/>
              <a:lumOff val="15000"/>
            </a:schemeClr>
          </a:solidFill>
          <a:latin typeface="Arial"/>
          <a:ea typeface="+mn-ea"/>
          <a:cs typeface="Arial"/>
        </a:defRPr>
      </a:lvl3pPr>
      <a:lvl4pPr marL="1033463" indent="-228600" algn="l" defTabSz="457200" rtl="0" eaLnBrk="1" latinLnBrk="0" hangingPunct="1">
        <a:spcBef>
          <a:spcPts val="1200"/>
        </a:spcBef>
        <a:buClr>
          <a:schemeClr val="accent2"/>
        </a:buClr>
        <a:buFont typeface="Courier New" pitchFamily="49" charset="0"/>
        <a:buChar char="o"/>
        <a:defRPr sz="1600" kern="1200">
          <a:solidFill>
            <a:schemeClr val="tx1">
              <a:lumMod val="85000"/>
              <a:lumOff val="15000"/>
            </a:schemeClr>
          </a:solidFill>
          <a:latin typeface="Arial"/>
          <a:ea typeface="+mn-ea"/>
          <a:cs typeface="Arial"/>
        </a:defRPr>
      </a:lvl4pPr>
      <a:lvl5pPr marL="1371600" indent="-282575" algn="l" defTabSz="457200" rtl="0" eaLnBrk="1" latinLnBrk="0" hangingPunct="1">
        <a:spcBef>
          <a:spcPts val="1200"/>
        </a:spcBef>
        <a:buClr>
          <a:schemeClr val="accent2"/>
        </a:buClr>
        <a:buFont typeface="Wingdings" pitchFamily="2" charset="2"/>
        <a:buChar char="Ø"/>
        <a:defRPr sz="1600" kern="1200">
          <a:solidFill>
            <a:schemeClr val="tx1">
              <a:lumMod val="85000"/>
              <a:lumOff val="1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gif"/><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jpeg"/><Relationship Id="rId3" Type="http://schemas.openxmlformats.org/officeDocument/2006/relationships/image" Target="../media/image8.gif"/><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image" Target="../media/image48.gif"/><Relationship Id="rId11" Type="http://schemas.openxmlformats.org/officeDocument/2006/relationships/image" Target="../media/image53.png"/><Relationship Id="rId5" Type="http://schemas.openxmlformats.org/officeDocument/2006/relationships/image" Target="../media/image6.jpeg"/><Relationship Id="rId10" Type="http://schemas.openxmlformats.org/officeDocument/2006/relationships/image" Target="../media/image52.png"/><Relationship Id="rId4" Type="http://schemas.openxmlformats.org/officeDocument/2006/relationships/image" Target="../media/image47.png"/><Relationship Id="rId9" Type="http://schemas.openxmlformats.org/officeDocument/2006/relationships/image" Target="../media/image51.png"/><Relationship Id="rId1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jpeg"/><Relationship Id="rId2" Type="http://schemas.openxmlformats.org/officeDocument/2006/relationships/notesSlide" Target="../notesSlides/notesSlide2.xml"/><Relationship Id="rId16" Type="http://schemas.microsoft.com/office/2007/relationships/hdphoto" Target="../media/hdphoto1.wdp"/><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3.jpeg"/><Relationship Id="rId15" Type="http://schemas.openxmlformats.org/officeDocument/2006/relationships/image" Target="../media/image23.pn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jpeg"/><Relationship Id="rId1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3.png"/><Relationship Id="rId18" Type="http://schemas.openxmlformats.org/officeDocument/2006/relationships/image" Target="../media/image38.png"/><Relationship Id="rId3" Type="http://schemas.openxmlformats.org/officeDocument/2006/relationships/image" Target="../media/image24.png"/><Relationship Id="rId7" Type="http://schemas.openxmlformats.org/officeDocument/2006/relationships/image" Target="../media/image27.jpeg"/><Relationship Id="rId12" Type="http://schemas.openxmlformats.org/officeDocument/2006/relationships/image" Target="../media/image32.png"/><Relationship Id="rId17" Type="http://schemas.openxmlformats.org/officeDocument/2006/relationships/image" Target="../media/image37.png"/><Relationship Id="rId2" Type="http://schemas.openxmlformats.org/officeDocument/2006/relationships/notesSlide" Target="../notesSlides/notesSlide4.xml"/><Relationship Id="rId16"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26.jpeg"/><Relationship Id="rId11" Type="http://schemas.openxmlformats.org/officeDocument/2006/relationships/image" Target="../media/image31.png"/><Relationship Id="rId5" Type="http://schemas.openxmlformats.org/officeDocument/2006/relationships/image" Target="../media/image25.jpeg"/><Relationship Id="rId15" Type="http://schemas.openxmlformats.org/officeDocument/2006/relationships/image" Target="../media/image35.png"/><Relationship Id="rId10" Type="http://schemas.openxmlformats.org/officeDocument/2006/relationships/image" Target="../media/image30.jpeg"/><Relationship Id="rId4" Type="http://schemas.openxmlformats.org/officeDocument/2006/relationships/image" Target="../media/image5.png"/><Relationship Id="rId9" Type="http://schemas.openxmlformats.org/officeDocument/2006/relationships/image" Target="../media/image29.jpeg"/><Relationship Id="rId14" Type="http://schemas.openxmlformats.org/officeDocument/2006/relationships/image" Target="../media/image3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42.gif"/><Relationship Id="rId5" Type="http://schemas.openxmlformats.org/officeDocument/2006/relationships/image" Target="../media/image41.gif"/><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0001" y="4937759"/>
            <a:ext cx="1365921" cy="673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p:txBody>
          <a:bodyPr/>
          <a:lstStyle/>
          <a:p>
            <a:r>
              <a:rPr lang="en-US" dirty="0" smtClean="0"/>
              <a:t>Enabling the Smart City Digital Ecosystem</a:t>
            </a:r>
            <a:endParaRPr lang="en-US" dirty="0"/>
          </a:p>
        </p:txBody>
      </p:sp>
      <p:sp>
        <p:nvSpPr>
          <p:cNvPr id="5" name="Subtitle 4"/>
          <p:cNvSpPr>
            <a:spLocks noGrp="1"/>
          </p:cNvSpPr>
          <p:nvPr>
            <p:ph type="subTitle" idx="1"/>
          </p:nvPr>
        </p:nvSpPr>
        <p:spPr>
          <a:xfrm>
            <a:off x="132727" y="4801263"/>
            <a:ext cx="6787452" cy="1356507"/>
          </a:xfrm>
        </p:spPr>
        <p:txBody>
          <a:bodyPr/>
          <a:lstStyle/>
          <a:p>
            <a:r>
              <a:rPr lang="en-US" dirty="0" smtClean="0"/>
              <a:t>Use Case:    </a:t>
            </a:r>
          </a:p>
          <a:p>
            <a:r>
              <a:rPr lang="en-US" dirty="0" smtClean="0"/>
              <a:t>Milton Keynes, UK</a:t>
            </a:r>
            <a:endParaRPr lang="en-US" dirty="0"/>
          </a:p>
        </p:txBody>
      </p:sp>
      <p:sp>
        <p:nvSpPr>
          <p:cNvPr id="6" name="TextBox 5"/>
          <p:cNvSpPr txBox="1"/>
          <p:nvPr/>
        </p:nvSpPr>
        <p:spPr>
          <a:xfrm>
            <a:off x="4286707" y="1640508"/>
            <a:ext cx="4665602" cy="2108269"/>
          </a:xfrm>
          <a:prstGeom prst="rect">
            <a:avLst/>
          </a:prstGeom>
          <a:noFill/>
        </p:spPr>
        <p:txBody>
          <a:bodyPr wrap="square" rtlCol="0">
            <a:spAutoFit/>
          </a:bodyPr>
          <a:lstStyle/>
          <a:p>
            <a:pPr algn="ctr">
              <a:buClr>
                <a:schemeClr val="accent2"/>
              </a:buClr>
              <a:buSzPct val="125000"/>
            </a:pPr>
            <a:r>
              <a:rPr lang="en-US" sz="2000" dirty="0" smtClean="0">
                <a:solidFill>
                  <a:schemeClr val="bg1"/>
                </a:solidFill>
                <a:effectLst>
                  <a:outerShdw blurRad="50800" dist="38100" dir="2700000" algn="tl" rotWithShape="0">
                    <a:prstClr val="black">
                      <a:alpha val="40000"/>
                    </a:prstClr>
                  </a:outerShdw>
                </a:effectLst>
                <a:latin typeface="Arial Rounded MT Bold"/>
                <a:cs typeface="Arial Rounded MT Bold"/>
              </a:rPr>
              <a:t>“The Data Hub is at the heart </a:t>
            </a:r>
          </a:p>
          <a:p>
            <a:pPr algn="ctr">
              <a:buClr>
                <a:schemeClr val="accent2"/>
              </a:buClr>
              <a:buSzPct val="125000"/>
            </a:pPr>
            <a:r>
              <a:rPr lang="en-US" sz="2000" dirty="0" smtClean="0">
                <a:solidFill>
                  <a:schemeClr val="bg1"/>
                </a:solidFill>
                <a:effectLst>
                  <a:outerShdw blurRad="50800" dist="38100" dir="2700000" algn="tl" rotWithShape="0">
                    <a:prstClr val="black">
                      <a:alpha val="40000"/>
                    </a:prstClr>
                  </a:outerShdw>
                </a:effectLst>
                <a:latin typeface="Arial Rounded MT Bold"/>
                <a:cs typeface="Arial Rounded MT Bold"/>
              </a:rPr>
              <a:t>of the Smart City:</a:t>
            </a:r>
          </a:p>
          <a:p>
            <a:pPr algn="ctr">
              <a:buClr>
                <a:schemeClr val="accent2"/>
              </a:buClr>
              <a:buSzPct val="125000"/>
            </a:pPr>
            <a:endParaRPr lang="en-US" sz="400" dirty="0" smtClean="0">
              <a:solidFill>
                <a:schemeClr val="bg1"/>
              </a:solidFill>
              <a:effectLst>
                <a:outerShdw blurRad="50800" dist="38100" dir="2700000" algn="tl" rotWithShape="0">
                  <a:prstClr val="black">
                    <a:alpha val="40000"/>
                  </a:prstClr>
                </a:outerShdw>
              </a:effectLst>
              <a:latin typeface="Arial Rounded MT Bold"/>
              <a:cs typeface="Arial Rounded MT Bold"/>
            </a:endParaRPr>
          </a:p>
          <a:p>
            <a:pPr algn="ctr">
              <a:buClr>
                <a:schemeClr val="accent2"/>
              </a:buClr>
              <a:buSzPct val="125000"/>
            </a:pPr>
            <a:r>
              <a:rPr lang="en-US" sz="2000" dirty="0" smtClean="0">
                <a:solidFill>
                  <a:schemeClr val="bg1"/>
                </a:solidFill>
                <a:effectLst>
                  <a:outerShdw blurRad="50800" dist="38100" dir="2700000" algn="tl" rotWithShape="0">
                    <a:prstClr val="black">
                      <a:alpha val="40000"/>
                    </a:prstClr>
                  </a:outerShdw>
                </a:effectLst>
                <a:latin typeface="Arial Rounded MT Bold"/>
                <a:cs typeface="Arial Rounded MT Bold"/>
              </a:rPr>
              <a:t>ensuring easy access to data,</a:t>
            </a:r>
          </a:p>
          <a:p>
            <a:pPr algn="ctr">
              <a:buClr>
                <a:schemeClr val="accent2"/>
              </a:buClr>
              <a:buSzPct val="125000"/>
            </a:pPr>
            <a:endParaRPr lang="en-US" sz="400" dirty="0">
              <a:solidFill>
                <a:schemeClr val="bg1"/>
              </a:solidFill>
              <a:effectLst>
                <a:outerShdw blurRad="50800" dist="38100" dir="2700000" algn="tl" rotWithShape="0">
                  <a:prstClr val="black">
                    <a:alpha val="40000"/>
                  </a:prstClr>
                </a:outerShdw>
              </a:effectLst>
              <a:latin typeface="Arial Rounded MT Bold"/>
              <a:cs typeface="Arial Rounded MT Bold"/>
            </a:endParaRPr>
          </a:p>
          <a:p>
            <a:pPr algn="ctr">
              <a:buClr>
                <a:schemeClr val="accent2"/>
              </a:buClr>
              <a:buSzPct val="125000"/>
            </a:pPr>
            <a:r>
              <a:rPr lang="en-US" sz="2000" dirty="0" smtClean="0">
                <a:solidFill>
                  <a:schemeClr val="bg1"/>
                </a:solidFill>
                <a:effectLst>
                  <a:outerShdw blurRad="50800" dist="38100" dir="2700000" algn="tl" rotWithShape="0">
                    <a:prstClr val="black">
                      <a:alpha val="40000"/>
                    </a:prstClr>
                  </a:outerShdw>
                </a:effectLst>
                <a:latin typeface="Arial Rounded MT Bold"/>
                <a:cs typeface="Arial Rounded MT Bold"/>
              </a:rPr>
              <a:t>empowering application developers, </a:t>
            </a:r>
            <a:endParaRPr lang="en-US" sz="1400" dirty="0" smtClean="0">
              <a:solidFill>
                <a:schemeClr val="bg1"/>
              </a:solidFill>
              <a:effectLst>
                <a:outerShdw blurRad="50800" dist="38100" dir="2700000" algn="tl" rotWithShape="0">
                  <a:prstClr val="black">
                    <a:alpha val="40000"/>
                  </a:prstClr>
                </a:outerShdw>
              </a:effectLst>
              <a:latin typeface="Arial Rounded MT Bold"/>
              <a:cs typeface="Arial Rounded MT Bold"/>
            </a:endParaRPr>
          </a:p>
          <a:p>
            <a:pPr algn="ctr">
              <a:buClr>
                <a:schemeClr val="accent2"/>
              </a:buClr>
              <a:buSzPct val="125000"/>
            </a:pPr>
            <a:endParaRPr lang="en-US" sz="300" dirty="0" smtClean="0">
              <a:solidFill>
                <a:schemeClr val="bg1"/>
              </a:solidFill>
              <a:effectLst>
                <a:outerShdw blurRad="50800" dist="38100" dir="2700000" algn="tl" rotWithShape="0">
                  <a:prstClr val="black">
                    <a:alpha val="40000"/>
                  </a:prstClr>
                </a:outerShdw>
              </a:effectLst>
              <a:latin typeface="Arial Rounded MT Bold"/>
              <a:cs typeface="Arial Rounded MT Bold"/>
            </a:endParaRPr>
          </a:p>
          <a:p>
            <a:pPr algn="ctr">
              <a:buClr>
                <a:schemeClr val="accent2"/>
              </a:buClr>
              <a:buSzPct val="125000"/>
            </a:pPr>
            <a:r>
              <a:rPr lang="en-US" sz="2000" b="1" dirty="0" smtClean="0">
                <a:solidFill>
                  <a:schemeClr val="bg1"/>
                </a:solidFill>
                <a:effectLst>
                  <a:outerShdw blurRad="50800" dist="38100" dir="2700000" algn="tl" rotWithShape="0">
                    <a:prstClr val="black">
                      <a:alpha val="40000"/>
                    </a:prstClr>
                  </a:outerShdw>
                </a:effectLst>
                <a:latin typeface="Arial Rounded MT Bold"/>
                <a:cs typeface="Arial Rounded MT Bold"/>
              </a:rPr>
              <a:t>and commercially enabling the Smart City ecosystem</a:t>
            </a:r>
            <a:r>
              <a:rPr lang="en-US" sz="2000" dirty="0" smtClean="0">
                <a:solidFill>
                  <a:schemeClr val="bg1"/>
                </a:solidFill>
                <a:effectLst>
                  <a:outerShdw blurRad="50800" dist="38100" dir="2700000" algn="tl" rotWithShape="0">
                    <a:prstClr val="black">
                      <a:alpha val="40000"/>
                    </a:prstClr>
                  </a:outerShdw>
                </a:effectLst>
                <a:latin typeface="Arial Rounded MT Bold"/>
                <a:cs typeface="Arial Rounded MT Bold"/>
              </a:rPr>
              <a:t>”  </a:t>
            </a:r>
            <a:endParaRPr lang="en-US" sz="2000" dirty="0">
              <a:solidFill>
                <a:schemeClr val="bg1"/>
              </a:solidFill>
              <a:effectLst>
                <a:outerShdw blurRad="50800" dist="38100" dir="2700000" algn="tl" rotWithShape="0">
                  <a:prstClr val="black">
                    <a:alpha val="40000"/>
                  </a:prstClr>
                </a:outerShdw>
              </a:effectLst>
              <a:latin typeface="Arial Rounded MT Bold"/>
              <a:cs typeface="Arial Rounded MT Bold"/>
            </a:endParaRPr>
          </a:p>
        </p:txBody>
      </p:sp>
      <p:pic>
        <p:nvPicPr>
          <p:cNvPr id="7" name="Picture 6" descr="BT-logo.jpe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29045" y="4111430"/>
            <a:ext cx="917126" cy="434492"/>
          </a:xfrm>
          <a:prstGeom prst="rect">
            <a:avLst/>
          </a:prstGeom>
        </p:spPr>
      </p:pic>
      <p:pic>
        <p:nvPicPr>
          <p:cNvPr id="8" name="Picture 7" descr="OU-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1166" y="4054022"/>
            <a:ext cx="718260" cy="491900"/>
          </a:xfrm>
          <a:prstGeom prst="rect">
            <a:avLst/>
          </a:prstGeom>
        </p:spPr>
      </p:pic>
      <p:pic>
        <p:nvPicPr>
          <p:cNvPr id="9" name="Picture 8" descr="UCMK Logo 2.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10169" y="4113922"/>
            <a:ext cx="1308760" cy="432000"/>
          </a:xfrm>
          <a:prstGeom prst="rect">
            <a:avLst/>
          </a:prstGeom>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0687" y="4203094"/>
            <a:ext cx="1220950" cy="342828"/>
          </a:xfrm>
          <a:prstGeom prst="rect">
            <a:avLst/>
          </a:prstGeom>
          <a:noFill/>
          <a:ln>
            <a:noFill/>
          </a:ln>
          <a:effectLst>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8600" y="4163359"/>
            <a:ext cx="1139462" cy="38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818069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MK Data Hub Reference Architecture</a:t>
            </a:r>
            <a:endParaRPr lang="en-GB"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33864" y="1027006"/>
            <a:ext cx="6624736" cy="5102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BT-logo.jpe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9951" y="3431888"/>
            <a:ext cx="917126" cy="434492"/>
          </a:xfrm>
          <a:prstGeom prst="rect">
            <a:avLst/>
          </a:prstGeom>
        </p:spPr>
      </p:pic>
      <p:pic>
        <p:nvPicPr>
          <p:cNvPr id="8" name="Picture 7" descr="OU-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1606" y="2748062"/>
            <a:ext cx="718260" cy="491900"/>
          </a:xfrm>
          <a:prstGeom prst="rect">
            <a:avLst/>
          </a:prstGeom>
        </p:spPr>
      </p:pic>
      <p:pic>
        <p:nvPicPr>
          <p:cNvPr id="9" name="Picture 8" descr="UCMK Logo 2.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99001" y="2470079"/>
            <a:ext cx="1308760" cy="432000"/>
          </a:xfrm>
          <a:prstGeom prst="rect">
            <a:avLst/>
          </a:prstGeom>
        </p:spPr>
      </p:pic>
      <p:pic>
        <p:nvPicPr>
          <p:cNvPr id="1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66210" y="1347101"/>
            <a:ext cx="1220950" cy="342828"/>
          </a:xfrm>
          <a:prstGeom prst="rect">
            <a:avLst/>
          </a:prstGeom>
          <a:noFill/>
          <a:ln>
            <a:noFill/>
          </a:ln>
          <a:effectLst>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1454" y="2802731"/>
            <a:ext cx="1139462" cy="38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descr="BT-logo.jpe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49388" y="2742285"/>
            <a:ext cx="917126" cy="434492"/>
          </a:xfrm>
          <a:prstGeom prst="rect">
            <a:avLst/>
          </a:prstGeom>
        </p:spPr>
      </p:pic>
      <p:pic>
        <p:nvPicPr>
          <p:cNvPr id="13" name="Picture 12" descr="OU-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5291" y="1518515"/>
            <a:ext cx="718260" cy="491900"/>
          </a:xfrm>
          <a:prstGeom prst="rect">
            <a:avLst/>
          </a:prstGeom>
        </p:spPr>
      </p:pic>
      <p:pic>
        <p:nvPicPr>
          <p:cNvPr id="14" name="Picture 13" descr="BT-logo.jpe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40351" y="1472683"/>
            <a:ext cx="917126" cy="434492"/>
          </a:xfrm>
          <a:prstGeom prst="rect">
            <a:avLst/>
          </a:prstGeom>
        </p:spPr>
      </p:pic>
      <p:pic>
        <p:nvPicPr>
          <p:cNvPr id="15" name="Picture 14" descr="BT-logo.jpe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253" y="4245144"/>
            <a:ext cx="917126" cy="434492"/>
          </a:xfrm>
          <a:prstGeom prst="rect">
            <a:avLst/>
          </a:prstGeom>
        </p:spPr>
      </p:pic>
      <p:pic>
        <p:nvPicPr>
          <p:cNvPr id="16" name="Picture 15" descr="BT-logo.jpe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83551" y="5240011"/>
            <a:ext cx="917126" cy="434492"/>
          </a:xfrm>
          <a:prstGeom prst="rect">
            <a:avLst/>
          </a:prstGeom>
        </p:spPr>
      </p:pic>
      <p:pic>
        <p:nvPicPr>
          <p:cNvPr id="1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00073" y="3866380"/>
            <a:ext cx="1220950" cy="342828"/>
          </a:xfrm>
          <a:prstGeom prst="rect">
            <a:avLst/>
          </a:prstGeom>
          <a:noFill/>
          <a:ln>
            <a:noFill/>
          </a:ln>
          <a:effectLst>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8086739" y="2853936"/>
            <a:ext cx="920445" cy="523220"/>
          </a:xfrm>
          <a:prstGeom prst="rect">
            <a:avLst/>
          </a:prstGeom>
          <a:noFill/>
        </p:spPr>
        <p:txBody>
          <a:bodyPr wrap="none" rtlCol="0">
            <a:spAutoFit/>
          </a:bodyPr>
          <a:lstStyle/>
          <a:p>
            <a:pPr marL="0" indent="0">
              <a:buClr>
                <a:schemeClr val="accent2"/>
              </a:buClr>
              <a:buSzPct val="125000"/>
              <a:buFont typeface="Wingdings" pitchFamily="2" charset="2"/>
              <a:buNone/>
            </a:pPr>
            <a:r>
              <a:rPr lang="en-GB" sz="1400" dirty="0" smtClean="0">
                <a:solidFill>
                  <a:schemeClr val="tx2"/>
                </a:solidFill>
              </a:rPr>
              <a:t>SME </a:t>
            </a:r>
          </a:p>
          <a:p>
            <a:pPr marL="0" indent="0">
              <a:buClr>
                <a:schemeClr val="accent2"/>
              </a:buClr>
              <a:buSzPct val="125000"/>
              <a:buFont typeface="Wingdings" pitchFamily="2" charset="2"/>
              <a:buNone/>
            </a:pPr>
            <a:r>
              <a:rPr lang="en-GB" sz="1400" dirty="0" smtClean="0">
                <a:solidFill>
                  <a:schemeClr val="tx2"/>
                </a:solidFill>
              </a:rPr>
              <a:t>incubator</a:t>
            </a:r>
          </a:p>
        </p:txBody>
      </p:sp>
    </p:spTree>
    <p:extLst>
      <p:ext uri="{BB962C8B-B14F-4D97-AF65-F5344CB8AC3E}">
        <p14:creationId xmlns:p14="http://schemas.microsoft.com/office/powerpoint/2010/main" val="191308258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MK Data Hub Initial/Partial Partnering Model</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615764718"/>
              </p:ext>
            </p:extLst>
          </p:nvPr>
        </p:nvGraphicFramePr>
        <p:xfrm>
          <a:off x="157206" y="1258203"/>
          <a:ext cx="8862615" cy="4976853"/>
        </p:xfrm>
        <a:graphic>
          <a:graphicData uri="http://schemas.openxmlformats.org/drawingml/2006/table">
            <a:tbl>
              <a:tblPr firstRow="1" firstCol="1" bandRow="1">
                <a:tableStyleId>{5C22544A-7EE6-4342-B048-85BDC9FD1C3A}</a:tableStyleId>
              </a:tblPr>
              <a:tblGrid>
                <a:gridCol w="1701980"/>
                <a:gridCol w="1701980"/>
                <a:gridCol w="2183308"/>
                <a:gridCol w="1092039"/>
                <a:gridCol w="2183308"/>
              </a:tblGrid>
              <a:tr h="186735">
                <a:tc>
                  <a:txBody>
                    <a:bodyPr/>
                    <a:lstStyle/>
                    <a:p>
                      <a:pPr marL="228600">
                        <a:lnSpc>
                          <a:spcPct val="115000"/>
                        </a:lnSpc>
                        <a:spcBef>
                          <a:spcPts val="1000"/>
                        </a:spcBef>
                        <a:spcAft>
                          <a:spcPts val="0"/>
                        </a:spcAft>
                      </a:pPr>
                      <a:r>
                        <a:rPr lang="en-US" sz="1000" dirty="0">
                          <a:effectLst/>
                        </a:rPr>
                        <a:t>Offer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4">
                  <a:txBody>
                    <a:bodyPr/>
                    <a:lstStyle/>
                    <a:p>
                      <a:pPr>
                        <a:lnSpc>
                          <a:spcPct val="115000"/>
                        </a:lnSpc>
                        <a:spcBef>
                          <a:spcPts val="1000"/>
                        </a:spcBef>
                        <a:spcAft>
                          <a:spcPts val="0"/>
                        </a:spcAft>
                      </a:pPr>
                      <a:r>
                        <a:rPr lang="en-US" sz="1000" dirty="0" smtClean="0">
                          <a:effectLst/>
                        </a:rPr>
                        <a:t>Premium data feed</a:t>
                      </a:r>
                      <a:r>
                        <a:rPr lang="en-US" sz="1000" baseline="0" dirty="0" smtClean="0">
                          <a:effectLst/>
                        </a:rPr>
                        <a:t> “</a:t>
                      </a:r>
                      <a:r>
                        <a:rPr lang="en-US" sz="1000" dirty="0" smtClean="0">
                          <a:effectLst/>
                        </a:rPr>
                        <a:t>Keyne Eye”</a:t>
                      </a:r>
                      <a:endParaRPr lang="en-US" sz="1000" dirty="0">
                        <a:effectLst/>
                      </a:endParaRPr>
                    </a:p>
                  </a:txBody>
                  <a:tcPr marL="27814" marR="27814" marT="7211" marB="0"/>
                </a:tc>
                <a:tc hMerge="1">
                  <a:txBody>
                    <a:bodyPr/>
                    <a:lstStyle/>
                    <a:p>
                      <a:endParaRPr lang="en-US"/>
                    </a:p>
                  </a:txBody>
                  <a:tcPr/>
                </a:tc>
                <a:tc hMerge="1">
                  <a:txBody>
                    <a:bodyPr/>
                    <a:lstStyle/>
                    <a:p>
                      <a:endParaRPr lang="en-US"/>
                    </a:p>
                  </a:txBody>
                  <a:tcPr/>
                </a:tc>
                <a:tc hMerge="1">
                  <a:txBody>
                    <a:bodyPr/>
                    <a:lstStyle/>
                    <a:p>
                      <a:endParaRPr lang="en-US"/>
                    </a:p>
                  </a:txBody>
                  <a:tcPr/>
                </a:tc>
              </a:tr>
              <a:tr h="217303">
                <a:tc>
                  <a:txBody>
                    <a:bodyPr/>
                    <a:lstStyle/>
                    <a:p>
                      <a:pPr marL="228600">
                        <a:lnSpc>
                          <a:spcPct val="115000"/>
                        </a:lnSpc>
                        <a:spcBef>
                          <a:spcPts val="1000"/>
                        </a:spcBef>
                        <a:spcAft>
                          <a:spcPts val="0"/>
                        </a:spcAft>
                      </a:pPr>
                      <a:r>
                        <a:rPr lang="en-US" sz="1000" dirty="0">
                          <a:effectLst/>
                        </a:rPr>
                        <a:t>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gn="ctr">
                        <a:lnSpc>
                          <a:spcPct val="115000"/>
                        </a:lnSpc>
                        <a:spcBef>
                          <a:spcPts val="1000"/>
                        </a:spcBef>
                        <a:spcAft>
                          <a:spcPts val="0"/>
                        </a:spcAft>
                      </a:pPr>
                      <a:r>
                        <a:rPr lang="en-US" sz="1000" b="1" dirty="0">
                          <a:effectLst/>
                        </a:rPr>
                        <a:t>Role Type</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gn="ctr">
                        <a:lnSpc>
                          <a:spcPct val="115000"/>
                        </a:lnSpc>
                        <a:spcBef>
                          <a:spcPts val="1000"/>
                        </a:spcBef>
                        <a:spcAft>
                          <a:spcPts val="0"/>
                        </a:spcAft>
                      </a:pPr>
                      <a:r>
                        <a:rPr lang="en-US" sz="1000" b="1" dirty="0">
                          <a:effectLst/>
                        </a:rPr>
                        <a:t>Provider</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223284">
                <a:tc>
                  <a:txBody>
                    <a:bodyPr/>
                    <a:lstStyle/>
                    <a:p>
                      <a:pPr marL="228600">
                        <a:lnSpc>
                          <a:spcPct val="115000"/>
                        </a:lnSpc>
                        <a:spcBef>
                          <a:spcPts val="1000"/>
                        </a:spcBef>
                        <a:spcAft>
                          <a:spcPts val="0"/>
                        </a:spcAft>
                      </a:pPr>
                      <a:r>
                        <a:rPr lang="en-US" sz="1000" dirty="0">
                          <a:effectLst/>
                        </a:rPr>
                        <a:t>Partner 1</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nSpc>
                          <a:spcPct val="115000"/>
                        </a:lnSpc>
                        <a:spcBef>
                          <a:spcPts val="1000"/>
                        </a:spcBef>
                        <a:spcAft>
                          <a:spcPts val="0"/>
                        </a:spcAft>
                      </a:pPr>
                      <a:r>
                        <a:rPr lang="en-GB" sz="1000" dirty="0" smtClean="0">
                          <a:effectLst/>
                          <a:latin typeface="+mn-lt"/>
                          <a:ea typeface="+mn-ea"/>
                          <a:cs typeface="+mn-cs"/>
                        </a:rPr>
                        <a:t>Supplier</a:t>
                      </a:r>
                      <a:r>
                        <a:rPr lang="en-GB" sz="1000" baseline="0" dirty="0" smtClean="0">
                          <a:effectLst/>
                          <a:latin typeface="+mn-lt"/>
                          <a:ea typeface="+mn-ea"/>
                          <a:cs typeface="+mn-cs"/>
                        </a:rPr>
                        <a:t> service provider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nSpc>
                          <a:spcPct val="115000"/>
                        </a:lnSpc>
                        <a:spcBef>
                          <a:spcPts val="1000"/>
                        </a:spcBef>
                        <a:spcAft>
                          <a:spcPts val="0"/>
                        </a:spcAft>
                      </a:pPr>
                      <a:r>
                        <a:rPr lang="en-GB" sz="1000" dirty="0" smtClean="0">
                          <a:effectLst/>
                          <a:latin typeface="+mn-lt"/>
                          <a:ea typeface="+mn-ea"/>
                          <a:cs typeface="+mn-cs"/>
                        </a:rPr>
                        <a:t>Satellite Catapult</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280532">
                <a:tc>
                  <a:txBody>
                    <a:bodyPr/>
                    <a:lstStyle/>
                    <a:p>
                      <a:pPr marL="228600">
                        <a:lnSpc>
                          <a:spcPct val="115000"/>
                        </a:lnSpc>
                        <a:spcBef>
                          <a:spcPts val="1000"/>
                        </a:spcBef>
                        <a:spcAft>
                          <a:spcPts val="0"/>
                        </a:spcAft>
                      </a:pPr>
                      <a:r>
                        <a:rPr lang="en-US" sz="1000" dirty="0" smtClean="0">
                          <a:effectLst/>
                        </a:rPr>
                        <a:t>Relationship</a:t>
                      </a:r>
                      <a:endParaRPr lang="en-US" sz="1000" dirty="0">
                        <a:effectLst/>
                      </a:endParaRPr>
                    </a:p>
                  </a:txBody>
                  <a:tcPr marL="27814" marR="27814" marT="7211" marB="0"/>
                </a:tc>
                <a:tc gridSpan="2">
                  <a:txBody>
                    <a:bodyPr/>
                    <a:lstStyle/>
                    <a:p>
                      <a:pPr>
                        <a:lnSpc>
                          <a:spcPct val="115000"/>
                        </a:lnSpc>
                        <a:spcBef>
                          <a:spcPts val="1000"/>
                        </a:spcBef>
                        <a:spcAft>
                          <a:spcPts val="0"/>
                        </a:spcAft>
                      </a:pPr>
                      <a:r>
                        <a:rPr lang="en-US" sz="1000" dirty="0" smtClean="0">
                          <a:effectLst/>
                        </a:rPr>
                        <a:t>Selling to ecosystem</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nSpc>
                          <a:spcPct val="115000"/>
                        </a:lnSpc>
                        <a:spcBef>
                          <a:spcPts val="1000"/>
                        </a:spcBef>
                        <a:spcAft>
                          <a:spcPts val="0"/>
                        </a:spcAft>
                      </a:pPr>
                      <a:r>
                        <a:rPr lang="en-US" sz="1000" dirty="0" smtClean="0">
                          <a:effectLst/>
                        </a:rPr>
                        <a:t>Service</a:t>
                      </a:r>
                      <a:r>
                        <a:rPr lang="en-US" sz="1000" baseline="0" dirty="0" smtClean="0">
                          <a:effectLst/>
                        </a:rPr>
                        <a:t> Provider to the ecosystem via IS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78290">
                <a:tc rowSpan="2">
                  <a:txBody>
                    <a:bodyPr/>
                    <a:lstStyle/>
                    <a:p>
                      <a:pPr marL="228600">
                        <a:lnSpc>
                          <a:spcPct val="115000"/>
                        </a:lnSpc>
                        <a:spcBef>
                          <a:spcPts val="1000"/>
                        </a:spcBef>
                        <a:spcAft>
                          <a:spcPts val="0"/>
                        </a:spcAft>
                      </a:pPr>
                      <a:r>
                        <a:rPr lang="en-US" sz="1000" dirty="0">
                          <a:effectLst/>
                        </a:rPr>
                        <a:t> </a:t>
                      </a:r>
                    </a:p>
                    <a:p>
                      <a:pPr marL="228600">
                        <a:lnSpc>
                          <a:spcPct val="115000"/>
                        </a:lnSpc>
                        <a:spcBef>
                          <a:spcPts val="1000"/>
                        </a:spcBef>
                        <a:spcAft>
                          <a:spcPts val="0"/>
                        </a:spcAft>
                      </a:pPr>
                      <a:r>
                        <a:rPr lang="en-US" sz="1000" dirty="0">
                          <a:effectLst/>
                        </a:rPr>
                        <a:t>Lifecycle stage types</a:t>
                      </a:r>
                    </a:p>
                    <a:p>
                      <a:pPr>
                        <a:lnSpc>
                          <a:spcPct val="115000"/>
                        </a:lnSpc>
                        <a:spcBef>
                          <a:spcPts val="1000"/>
                        </a:spcBef>
                        <a:spcAft>
                          <a:spcPts val="0"/>
                        </a:spcAft>
                      </a:pPr>
                      <a:r>
                        <a:rPr lang="en-US" sz="1000" dirty="0">
                          <a:effectLst/>
                        </a:rPr>
                        <a:t>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a:txBody>
                    <a:bodyPr/>
                    <a:lstStyle/>
                    <a:p>
                      <a:pPr algn="ctr">
                        <a:lnSpc>
                          <a:spcPct val="115000"/>
                        </a:lnSpc>
                        <a:spcBef>
                          <a:spcPts val="1000"/>
                        </a:spcBef>
                        <a:spcAft>
                          <a:spcPts val="0"/>
                        </a:spcAft>
                      </a:pPr>
                      <a:r>
                        <a:rPr lang="en-US" sz="1000" b="1" dirty="0">
                          <a:effectLst/>
                        </a:rPr>
                        <a:t>Onboarding</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gn="ctr">
                        <a:lnSpc>
                          <a:spcPct val="115000"/>
                        </a:lnSpc>
                        <a:spcBef>
                          <a:spcPts val="1000"/>
                        </a:spcBef>
                        <a:spcAft>
                          <a:spcPts val="0"/>
                        </a:spcAft>
                      </a:pPr>
                      <a:r>
                        <a:rPr lang="en-US" sz="1000" b="1" dirty="0">
                          <a:effectLst/>
                        </a:rPr>
                        <a:t>Adding Value</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a:txBody>
                    <a:bodyPr/>
                    <a:lstStyle/>
                    <a:p>
                      <a:pPr algn="ctr">
                        <a:lnSpc>
                          <a:spcPct val="115000"/>
                        </a:lnSpc>
                        <a:spcBef>
                          <a:spcPts val="1000"/>
                        </a:spcBef>
                        <a:spcAft>
                          <a:spcPts val="0"/>
                        </a:spcAft>
                      </a:pPr>
                      <a:r>
                        <a:rPr lang="en-US" sz="1000" b="1" dirty="0">
                          <a:effectLst/>
                        </a:rPr>
                        <a:t>Delivery</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r>
              <a:tr h="316252">
                <a:tc vMerge="1">
                  <a:txBody>
                    <a:bodyPr/>
                    <a:lstStyle/>
                    <a:p>
                      <a:endParaRPr lang="en-US"/>
                    </a:p>
                  </a:txBody>
                  <a:tcPr/>
                </a:tc>
                <a:tc>
                  <a:txBody>
                    <a:bodyPr/>
                    <a:lstStyle/>
                    <a:p>
                      <a:pPr>
                        <a:lnSpc>
                          <a:spcPct val="115000"/>
                        </a:lnSpc>
                        <a:spcBef>
                          <a:spcPts val="1000"/>
                        </a:spcBef>
                        <a:spcAft>
                          <a:spcPts val="0"/>
                        </a:spcAft>
                      </a:pPr>
                      <a:r>
                        <a:rPr lang="en-GB" sz="1000" dirty="0" smtClean="0">
                          <a:effectLst/>
                        </a:rPr>
                        <a:t>Internal: </a:t>
                      </a:r>
                      <a:r>
                        <a:rPr lang="en-GB" sz="1000" kern="1200" dirty="0" smtClean="0">
                          <a:solidFill>
                            <a:schemeClr val="dk1"/>
                          </a:solidFill>
                          <a:effectLst/>
                          <a:latin typeface="+mn-lt"/>
                          <a:ea typeface="+mn-ea"/>
                          <a:cs typeface="+mn-cs"/>
                        </a:rPr>
                        <a:t>done </a:t>
                      </a:r>
                      <a:r>
                        <a:rPr lang="en-GB" sz="1000" dirty="0" smtClean="0">
                          <a:effectLst/>
                        </a:rPr>
                        <a:t>by </a:t>
                      </a:r>
                      <a:r>
                        <a:rPr lang="en-GB" sz="1000" dirty="0" smtClean="0">
                          <a:effectLst/>
                        </a:rPr>
                        <a:t>the service provider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nSpc>
                          <a:spcPct val="115000"/>
                        </a:lnSpc>
                        <a:spcBef>
                          <a:spcPts val="1000"/>
                        </a:spcBef>
                        <a:spcAft>
                          <a:spcPts val="0"/>
                        </a:spcAft>
                      </a:pPr>
                      <a:r>
                        <a:rPr lang="en-GB" sz="1000" dirty="0" smtClean="0">
                          <a:effectLst/>
                          <a:latin typeface="Calibri" panose="020F0502020204030204" pitchFamily="34" charset="0"/>
                          <a:ea typeface="Times New Roman" panose="02020603050405020304" pitchFamily="18" charset="0"/>
                          <a:cs typeface="Times New Roman" panose="02020603050405020304" pitchFamily="18" charset="0"/>
                        </a:rPr>
                        <a:t>Configuration: setting characteristics that differentiate the service; Branding/Co-branding: applying a trusted or popular brand to increase appeal; Packaging/Bundling: combining a service with others to improve value provided to customer; Mashup: combines management and functional interfaces; Commercialization: providing access to a market that is otherwise unavailable to a supplier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a:txBody>
                    <a:bodyPr/>
                    <a:lstStyle/>
                    <a:p>
                      <a:pPr>
                        <a:lnSpc>
                          <a:spcPct val="115000"/>
                        </a:lnSpc>
                        <a:spcBef>
                          <a:spcPts val="1000"/>
                        </a:spcBef>
                        <a:spcAft>
                          <a:spcPts val="0"/>
                        </a:spcAft>
                      </a:pPr>
                      <a:r>
                        <a:rPr lang="en-GB" sz="1000" dirty="0" smtClean="0">
                          <a:effectLst/>
                        </a:rPr>
                        <a:t>Syndication: deliver indirectly to a customer  through one or more other digital service providers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r>
              <a:tr h="173960">
                <a:tc>
                  <a:txBody>
                    <a:bodyPr/>
                    <a:lstStyle/>
                    <a:p>
                      <a:pPr marL="228600">
                        <a:lnSpc>
                          <a:spcPct val="115000"/>
                        </a:lnSpc>
                        <a:spcBef>
                          <a:spcPts val="1000"/>
                        </a:spcBef>
                        <a:spcAft>
                          <a:spcPts val="0"/>
                        </a:spcAft>
                      </a:pPr>
                      <a:r>
                        <a:rPr lang="en-US" sz="1000" dirty="0">
                          <a:effectLst/>
                        </a:rPr>
                        <a:t>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gn="ctr">
                        <a:lnSpc>
                          <a:spcPct val="115000"/>
                        </a:lnSpc>
                        <a:spcBef>
                          <a:spcPts val="1000"/>
                        </a:spcBef>
                        <a:spcAft>
                          <a:spcPts val="0"/>
                        </a:spcAft>
                      </a:pPr>
                      <a:r>
                        <a:rPr lang="en-US" sz="1000" b="1" dirty="0">
                          <a:effectLst/>
                        </a:rPr>
                        <a:t>Role Type</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gn="ctr">
                        <a:lnSpc>
                          <a:spcPct val="115000"/>
                        </a:lnSpc>
                        <a:spcBef>
                          <a:spcPts val="1000"/>
                        </a:spcBef>
                        <a:spcAft>
                          <a:spcPts val="0"/>
                        </a:spcAft>
                      </a:pPr>
                      <a:r>
                        <a:rPr lang="en-US" sz="1000" b="1" dirty="0">
                          <a:effectLst/>
                        </a:rPr>
                        <a:t>Provider</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200877">
                <a:tc>
                  <a:txBody>
                    <a:bodyPr/>
                    <a:lstStyle/>
                    <a:p>
                      <a:pPr marL="228600">
                        <a:lnSpc>
                          <a:spcPct val="115000"/>
                        </a:lnSpc>
                        <a:spcBef>
                          <a:spcPts val="1000"/>
                        </a:spcBef>
                        <a:spcAft>
                          <a:spcPts val="0"/>
                        </a:spcAft>
                      </a:pPr>
                      <a:r>
                        <a:rPr lang="en-US" sz="1000" dirty="0">
                          <a:effectLst/>
                        </a:rPr>
                        <a:t>Partner 2</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nSpc>
                          <a:spcPct val="115000"/>
                        </a:lnSpc>
                        <a:spcBef>
                          <a:spcPts val="1000"/>
                        </a:spcBef>
                        <a:spcAft>
                          <a:spcPts val="0"/>
                        </a:spcAft>
                      </a:pPr>
                      <a:r>
                        <a:rPr lang="en-US" sz="1000" dirty="0" smtClean="0">
                          <a:effectLst/>
                        </a:rPr>
                        <a:t>Content</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nSpc>
                          <a:spcPct val="115000"/>
                        </a:lnSpc>
                        <a:spcBef>
                          <a:spcPts val="1000"/>
                        </a:spcBef>
                        <a:spcAft>
                          <a:spcPts val="0"/>
                        </a:spcAft>
                      </a:pPr>
                      <a:r>
                        <a:rPr lang="en-US" sz="1000" dirty="0" smtClean="0">
                          <a:effectLst/>
                        </a:rPr>
                        <a:t>MK council</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200877">
                <a:tc>
                  <a:txBody>
                    <a:bodyPr/>
                    <a:lstStyle/>
                    <a:p>
                      <a:pPr marL="228600">
                        <a:lnSpc>
                          <a:spcPct val="115000"/>
                        </a:lnSpc>
                        <a:spcBef>
                          <a:spcPts val="1000"/>
                        </a:spcBef>
                        <a:spcAft>
                          <a:spcPts val="0"/>
                        </a:spcAft>
                      </a:pPr>
                      <a:r>
                        <a:rPr lang="en-US" sz="1000" dirty="0" smtClean="0">
                          <a:effectLst/>
                        </a:rPr>
                        <a:t>Relationship</a:t>
                      </a:r>
                      <a:endParaRPr lang="en-US" sz="1000" dirty="0">
                        <a:effectLst/>
                      </a:endParaRPr>
                    </a:p>
                  </a:txBody>
                  <a:tcPr marL="27814" marR="27814" marT="7211" marB="0"/>
                </a:tc>
                <a:tc gridSpan="2">
                  <a:txBody>
                    <a:bodyPr/>
                    <a:lstStyle/>
                    <a:p>
                      <a:pPr>
                        <a:lnSpc>
                          <a:spcPct val="115000"/>
                        </a:lnSpc>
                        <a:spcBef>
                          <a:spcPts val="1000"/>
                        </a:spcBef>
                        <a:spcAft>
                          <a:spcPts val="0"/>
                        </a:spcAft>
                      </a:pPr>
                      <a:r>
                        <a:rPr lang="en-US" sz="1000" dirty="0" smtClean="0">
                          <a:effectLst/>
                        </a:rPr>
                        <a:t>Providing/contribute</a:t>
                      </a:r>
                      <a:r>
                        <a:rPr lang="en-US" sz="1000" baseline="0" dirty="0" smtClean="0">
                          <a:effectLst/>
                        </a:rPr>
                        <a:t> planning data to the ecosystem; Sell-through</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nSpc>
                          <a:spcPct val="115000"/>
                        </a:lnSpc>
                        <a:spcBef>
                          <a:spcPts val="1000"/>
                        </a:spcBef>
                        <a:spcAft>
                          <a:spcPts val="0"/>
                        </a:spcAft>
                      </a:pPr>
                      <a:r>
                        <a:rPr lang="en-US" sz="1000" dirty="0" smtClean="0">
                          <a:effectLst/>
                        </a:rPr>
                        <a:t>Content Provider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78290">
                <a:tc rowSpan="2">
                  <a:txBody>
                    <a:bodyPr/>
                    <a:lstStyle/>
                    <a:p>
                      <a:pPr marL="228600">
                        <a:lnSpc>
                          <a:spcPct val="115000"/>
                        </a:lnSpc>
                        <a:spcBef>
                          <a:spcPts val="1000"/>
                        </a:spcBef>
                        <a:spcAft>
                          <a:spcPts val="0"/>
                        </a:spcAft>
                      </a:pPr>
                      <a:r>
                        <a:rPr lang="en-US" sz="1000" dirty="0">
                          <a:effectLst/>
                        </a:rPr>
                        <a:t> </a:t>
                      </a:r>
                      <a:r>
                        <a:rPr lang="en-US" sz="1000" dirty="0" smtClean="0">
                          <a:effectLst/>
                        </a:rPr>
                        <a:t>Lifecycle </a:t>
                      </a:r>
                      <a:r>
                        <a:rPr lang="en-US" sz="1000" dirty="0">
                          <a:effectLst/>
                        </a:rPr>
                        <a:t>stage </a:t>
                      </a:r>
                      <a:r>
                        <a:rPr lang="en-US" sz="1000" dirty="0" smtClean="0">
                          <a:effectLst/>
                        </a:rPr>
                        <a:t>types</a:t>
                      </a:r>
                      <a:endParaRPr lang="en-US" sz="1000" dirty="0">
                        <a:effectLst/>
                      </a:endParaRPr>
                    </a:p>
                  </a:txBody>
                  <a:tcPr marL="27814" marR="27814" marT="7211" marB="0"/>
                </a:tc>
                <a:tc>
                  <a:txBody>
                    <a:bodyPr/>
                    <a:lstStyle/>
                    <a:p>
                      <a:pPr algn="ctr">
                        <a:lnSpc>
                          <a:spcPct val="115000"/>
                        </a:lnSpc>
                        <a:spcBef>
                          <a:spcPts val="1000"/>
                        </a:spcBef>
                        <a:spcAft>
                          <a:spcPts val="0"/>
                        </a:spcAft>
                      </a:pPr>
                      <a:r>
                        <a:rPr lang="en-US" sz="1000" b="1" dirty="0">
                          <a:effectLst/>
                        </a:rPr>
                        <a:t>Onboarding</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gn="ctr">
                        <a:lnSpc>
                          <a:spcPct val="115000"/>
                        </a:lnSpc>
                        <a:spcBef>
                          <a:spcPts val="1000"/>
                        </a:spcBef>
                        <a:spcAft>
                          <a:spcPts val="0"/>
                        </a:spcAft>
                      </a:pPr>
                      <a:r>
                        <a:rPr lang="en-US" sz="1000" b="1" dirty="0">
                          <a:effectLst/>
                        </a:rPr>
                        <a:t>Adding Value</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a:txBody>
                    <a:bodyPr/>
                    <a:lstStyle/>
                    <a:p>
                      <a:pPr algn="ctr">
                        <a:lnSpc>
                          <a:spcPct val="115000"/>
                        </a:lnSpc>
                        <a:spcBef>
                          <a:spcPts val="1000"/>
                        </a:spcBef>
                        <a:spcAft>
                          <a:spcPts val="0"/>
                        </a:spcAft>
                      </a:pPr>
                      <a:r>
                        <a:rPr lang="en-US" sz="1000" b="1" dirty="0">
                          <a:effectLst/>
                        </a:rPr>
                        <a:t>Delivery</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r>
              <a:tr h="249026">
                <a:tc vMerge="1">
                  <a:txBody>
                    <a:bodyPr/>
                    <a:lstStyle/>
                    <a:p>
                      <a:endParaRPr lang="en-US"/>
                    </a:p>
                  </a:txBody>
                  <a:tcPr/>
                </a:tc>
                <a:tc>
                  <a:txBody>
                    <a:bodyPr/>
                    <a:lstStyle/>
                    <a:p>
                      <a:pPr>
                        <a:lnSpc>
                          <a:spcPct val="115000"/>
                        </a:lnSpc>
                        <a:spcBef>
                          <a:spcPts val="1000"/>
                        </a:spcBef>
                        <a:spcAft>
                          <a:spcPts val="0"/>
                        </a:spcAft>
                      </a:pPr>
                      <a:r>
                        <a:rPr lang="en-GB" sz="1000" dirty="0" smtClean="0">
                          <a:effectLst/>
                        </a:rPr>
                        <a:t>Internal: </a:t>
                      </a:r>
                      <a:r>
                        <a:rPr lang="en-GB" sz="1000" kern="1200" dirty="0" smtClean="0">
                          <a:solidFill>
                            <a:schemeClr val="dk1"/>
                          </a:solidFill>
                          <a:effectLst/>
                          <a:latin typeface="+mn-lt"/>
                          <a:ea typeface="+mn-ea"/>
                          <a:cs typeface="+mn-cs"/>
                        </a:rPr>
                        <a:t>done </a:t>
                      </a:r>
                      <a:r>
                        <a:rPr lang="en-GB" sz="1000" dirty="0" smtClean="0">
                          <a:effectLst/>
                        </a:rPr>
                        <a:t>by </a:t>
                      </a:r>
                      <a:r>
                        <a:rPr lang="en-GB" sz="1000" dirty="0" smtClean="0">
                          <a:effectLst/>
                        </a:rPr>
                        <a:t>the service provider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nSpc>
                          <a:spcPct val="115000"/>
                        </a:lnSpc>
                        <a:spcBef>
                          <a:spcPts val="1000"/>
                        </a:spcBef>
                        <a:spcAft>
                          <a:spcPts val="0"/>
                        </a:spcAft>
                      </a:pPr>
                      <a:r>
                        <a:rPr lang="en-GB" sz="1000" dirty="0" smtClean="0">
                          <a:effectLst/>
                        </a:rPr>
                        <a:t>Mashup: combines management and functional interfaces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a:txBody>
                    <a:bodyPr/>
                    <a:lstStyle/>
                    <a:p>
                      <a:pPr>
                        <a:lnSpc>
                          <a:spcPct val="115000"/>
                        </a:lnSpc>
                        <a:spcBef>
                          <a:spcPts val="1000"/>
                        </a:spcBef>
                        <a:spcAft>
                          <a:spcPts val="0"/>
                        </a:spcAft>
                      </a:pPr>
                      <a:r>
                        <a:rPr lang="en-GB" sz="1000" dirty="0" smtClean="0">
                          <a:effectLst/>
                        </a:rPr>
                        <a:t>Syndication: deliver indirectly to a customer  through one or more other digital service providers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r>
              <a:tr h="78290">
                <a:tc>
                  <a:txBody>
                    <a:bodyPr/>
                    <a:lstStyle/>
                    <a:p>
                      <a:pPr marL="228600">
                        <a:lnSpc>
                          <a:spcPct val="115000"/>
                        </a:lnSpc>
                        <a:spcBef>
                          <a:spcPts val="1000"/>
                        </a:spcBef>
                        <a:spcAft>
                          <a:spcPts val="0"/>
                        </a:spcAft>
                      </a:pPr>
                      <a:r>
                        <a:rPr lang="en-US" sz="1000" dirty="0">
                          <a:effectLst/>
                        </a:rPr>
                        <a:t>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gn="ctr">
                        <a:lnSpc>
                          <a:spcPct val="115000"/>
                        </a:lnSpc>
                        <a:spcBef>
                          <a:spcPts val="1000"/>
                        </a:spcBef>
                        <a:spcAft>
                          <a:spcPts val="0"/>
                        </a:spcAft>
                      </a:pPr>
                      <a:r>
                        <a:rPr lang="en-US" sz="1000" b="1" dirty="0">
                          <a:effectLst/>
                        </a:rPr>
                        <a:t>Role Type</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gn="ctr">
                        <a:lnSpc>
                          <a:spcPct val="115000"/>
                        </a:lnSpc>
                        <a:spcBef>
                          <a:spcPts val="1000"/>
                        </a:spcBef>
                        <a:spcAft>
                          <a:spcPts val="0"/>
                        </a:spcAft>
                      </a:pPr>
                      <a:r>
                        <a:rPr lang="en-US" sz="1000" b="1" dirty="0">
                          <a:effectLst/>
                        </a:rPr>
                        <a:t>Provider</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181118">
                <a:tc>
                  <a:txBody>
                    <a:bodyPr/>
                    <a:lstStyle/>
                    <a:p>
                      <a:pPr marL="228600">
                        <a:lnSpc>
                          <a:spcPct val="115000"/>
                        </a:lnSpc>
                        <a:spcBef>
                          <a:spcPts val="1000"/>
                        </a:spcBef>
                        <a:spcAft>
                          <a:spcPts val="0"/>
                        </a:spcAft>
                      </a:pPr>
                      <a:r>
                        <a:rPr lang="en-US" sz="1000" dirty="0">
                          <a:effectLst/>
                        </a:rPr>
                        <a:t>Partner </a:t>
                      </a:r>
                      <a:r>
                        <a:rPr lang="en-US" sz="1000" dirty="0" smtClean="0">
                          <a:effectLst/>
                        </a:rPr>
                        <a:t>3+</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nSpc>
                          <a:spcPct val="115000"/>
                        </a:lnSpc>
                        <a:spcBef>
                          <a:spcPts val="1000"/>
                        </a:spcBef>
                        <a:spcAft>
                          <a:spcPts val="0"/>
                        </a:spcAft>
                      </a:pPr>
                      <a:r>
                        <a:rPr lang="en-US" sz="1000" dirty="0" smtClean="0">
                          <a:effectLst/>
                        </a:rPr>
                        <a:t>Satellite data providers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nSpc>
                          <a:spcPct val="115000"/>
                        </a:lnSpc>
                        <a:spcBef>
                          <a:spcPts val="1000"/>
                        </a:spcBef>
                        <a:spcAft>
                          <a:spcPts val="0"/>
                        </a:spcAft>
                      </a:pPr>
                      <a:r>
                        <a:rPr lang="en-US" sz="1000" dirty="0" smtClean="0">
                          <a:effectLst/>
                        </a:rPr>
                        <a:t>Various companies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200877">
                <a:tc>
                  <a:txBody>
                    <a:bodyPr/>
                    <a:lstStyle/>
                    <a:p>
                      <a:pPr marL="228600">
                        <a:lnSpc>
                          <a:spcPct val="115000"/>
                        </a:lnSpc>
                        <a:spcBef>
                          <a:spcPts val="1000"/>
                        </a:spcBef>
                        <a:spcAft>
                          <a:spcPts val="0"/>
                        </a:spcAft>
                      </a:pPr>
                      <a:r>
                        <a:rPr lang="en-US" sz="1000" dirty="0" smtClean="0">
                          <a:effectLst/>
                        </a:rPr>
                        <a:t>Relationship</a:t>
                      </a:r>
                      <a:endParaRPr lang="en-US" sz="1000" dirty="0">
                        <a:effectLst/>
                      </a:endParaRPr>
                    </a:p>
                  </a:txBody>
                  <a:tcPr marL="27814" marR="27814" marT="7211" marB="0"/>
                </a:tc>
                <a:tc gridSpan="2">
                  <a:txBody>
                    <a:bodyPr/>
                    <a:lstStyle/>
                    <a:p>
                      <a:pPr>
                        <a:lnSpc>
                          <a:spcPct val="115000"/>
                        </a:lnSpc>
                        <a:spcBef>
                          <a:spcPts val="1000"/>
                        </a:spcBef>
                        <a:spcAft>
                          <a:spcPts val="0"/>
                        </a:spcAft>
                      </a:pPr>
                      <a:r>
                        <a:rPr lang="en-US" sz="1000" dirty="0" smtClean="0">
                          <a:effectLst/>
                        </a:rPr>
                        <a:t>Sell-through</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gridSpan="2">
                  <a:txBody>
                    <a:bodyPr/>
                    <a:lstStyle/>
                    <a:p>
                      <a:pPr>
                        <a:lnSpc>
                          <a:spcPct val="115000"/>
                        </a:lnSpc>
                        <a:spcBef>
                          <a:spcPts val="1000"/>
                        </a:spcBef>
                        <a:spcAft>
                          <a:spcPts val="0"/>
                        </a:spcAft>
                      </a:pPr>
                      <a:r>
                        <a:rPr lang="en-US" sz="1000" dirty="0" smtClean="0">
                          <a:effectLst/>
                        </a:rPr>
                        <a:t>Content Provider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r>
              <a:tr h="78290">
                <a:tc rowSpan="2">
                  <a:txBody>
                    <a:bodyPr/>
                    <a:lstStyle/>
                    <a:p>
                      <a:pPr marL="228600">
                        <a:lnSpc>
                          <a:spcPct val="115000"/>
                        </a:lnSpc>
                        <a:spcBef>
                          <a:spcPts val="1000"/>
                        </a:spcBef>
                        <a:spcAft>
                          <a:spcPts val="0"/>
                        </a:spcAft>
                      </a:pPr>
                      <a:r>
                        <a:rPr lang="en-US" sz="1000" dirty="0">
                          <a:effectLst/>
                        </a:rPr>
                        <a:t> </a:t>
                      </a:r>
                    </a:p>
                    <a:p>
                      <a:pPr marL="228600">
                        <a:lnSpc>
                          <a:spcPct val="115000"/>
                        </a:lnSpc>
                        <a:spcBef>
                          <a:spcPts val="1000"/>
                        </a:spcBef>
                        <a:spcAft>
                          <a:spcPts val="0"/>
                        </a:spcAft>
                      </a:pPr>
                      <a:r>
                        <a:rPr lang="en-US" sz="1000" dirty="0">
                          <a:effectLst/>
                        </a:rPr>
                        <a:t>Lifecycle stage types</a:t>
                      </a:r>
                    </a:p>
                    <a:p>
                      <a:pPr>
                        <a:lnSpc>
                          <a:spcPct val="115000"/>
                        </a:lnSpc>
                        <a:spcBef>
                          <a:spcPts val="1000"/>
                        </a:spcBef>
                        <a:spcAft>
                          <a:spcPts val="0"/>
                        </a:spcAft>
                      </a:pPr>
                      <a:r>
                        <a:rPr lang="en-US" sz="1000" dirty="0">
                          <a:effectLst/>
                        </a:rPr>
                        <a:t>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a:txBody>
                    <a:bodyPr/>
                    <a:lstStyle/>
                    <a:p>
                      <a:pPr algn="ctr">
                        <a:lnSpc>
                          <a:spcPct val="115000"/>
                        </a:lnSpc>
                        <a:spcBef>
                          <a:spcPts val="1000"/>
                        </a:spcBef>
                        <a:spcAft>
                          <a:spcPts val="0"/>
                        </a:spcAft>
                      </a:pPr>
                      <a:r>
                        <a:rPr lang="en-US" sz="1000" b="1" dirty="0">
                          <a:effectLst/>
                        </a:rPr>
                        <a:t>Onboarding</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gn="ctr">
                        <a:lnSpc>
                          <a:spcPct val="115000"/>
                        </a:lnSpc>
                        <a:spcBef>
                          <a:spcPts val="1000"/>
                        </a:spcBef>
                        <a:spcAft>
                          <a:spcPts val="0"/>
                        </a:spcAft>
                      </a:pPr>
                      <a:r>
                        <a:rPr lang="en-US" sz="1000" b="1" dirty="0">
                          <a:effectLst/>
                        </a:rPr>
                        <a:t>Adding Value</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a:txBody>
                    <a:bodyPr/>
                    <a:lstStyle/>
                    <a:p>
                      <a:pPr algn="ctr">
                        <a:lnSpc>
                          <a:spcPct val="115000"/>
                        </a:lnSpc>
                        <a:spcBef>
                          <a:spcPts val="1000"/>
                        </a:spcBef>
                        <a:spcAft>
                          <a:spcPts val="0"/>
                        </a:spcAft>
                      </a:pPr>
                      <a:r>
                        <a:rPr lang="en-US" sz="1000" b="1" dirty="0">
                          <a:effectLst/>
                        </a:rPr>
                        <a:t>Delivery</a:t>
                      </a:r>
                      <a:endParaRPr lang="en-US"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r>
              <a:tr h="316252">
                <a:tc vMerge="1">
                  <a:txBody>
                    <a:bodyPr/>
                    <a:lstStyle/>
                    <a:p>
                      <a:endParaRPr lang="en-US"/>
                    </a:p>
                  </a:txBody>
                  <a:tcPr/>
                </a:tc>
                <a:tc>
                  <a:txBody>
                    <a:bodyPr/>
                    <a:lstStyle/>
                    <a:p>
                      <a:pPr>
                        <a:lnSpc>
                          <a:spcPct val="115000"/>
                        </a:lnSpc>
                        <a:spcBef>
                          <a:spcPts val="1000"/>
                        </a:spcBef>
                        <a:spcAft>
                          <a:spcPts val="0"/>
                        </a:spcAft>
                      </a:pPr>
                      <a:r>
                        <a:rPr lang="en-GB" sz="1000" dirty="0" smtClean="0">
                          <a:effectLst/>
                        </a:rPr>
                        <a:t>Internal</a:t>
                      </a:r>
                      <a:r>
                        <a:rPr lang="en-GB" sz="1000" kern="1200" dirty="0" smtClean="0">
                          <a:solidFill>
                            <a:schemeClr val="dk1"/>
                          </a:solidFill>
                          <a:effectLst/>
                          <a:latin typeface="+mn-lt"/>
                          <a:ea typeface="+mn-ea"/>
                          <a:cs typeface="+mn-cs"/>
                        </a:rPr>
                        <a:t>: </a:t>
                      </a:r>
                      <a:r>
                        <a:rPr lang="en-GB" sz="1000" kern="1200" dirty="0" smtClean="0">
                          <a:solidFill>
                            <a:schemeClr val="dk1"/>
                          </a:solidFill>
                          <a:effectLst/>
                          <a:latin typeface="+mn-lt"/>
                          <a:ea typeface="+mn-ea"/>
                          <a:cs typeface="+mn-cs"/>
                        </a:rPr>
                        <a:t>done </a:t>
                      </a:r>
                      <a:r>
                        <a:rPr lang="en-GB" sz="1000" dirty="0" smtClean="0">
                          <a:effectLst/>
                        </a:rPr>
                        <a:t>by </a:t>
                      </a:r>
                      <a:r>
                        <a:rPr lang="en-GB" sz="1000" dirty="0" smtClean="0">
                          <a:effectLst/>
                        </a:rPr>
                        <a:t>the service provider</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gridSpan="2">
                  <a:txBody>
                    <a:bodyPr/>
                    <a:lstStyle/>
                    <a:p>
                      <a:pPr>
                        <a:lnSpc>
                          <a:spcPct val="115000"/>
                        </a:lnSpc>
                        <a:spcBef>
                          <a:spcPts val="1000"/>
                        </a:spcBef>
                        <a:spcAft>
                          <a:spcPts val="0"/>
                        </a:spcAft>
                      </a:pPr>
                      <a:r>
                        <a:rPr lang="en-GB" sz="1000" dirty="0" smtClean="0">
                          <a:effectLst/>
                        </a:rPr>
                        <a:t>Mashup: combines management and functional interfaces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c hMerge="1">
                  <a:txBody>
                    <a:bodyPr/>
                    <a:lstStyle/>
                    <a:p>
                      <a:endParaRPr lang="en-US"/>
                    </a:p>
                  </a:txBody>
                  <a:tcPr/>
                </a:tc>
                <a:tc>
                  <a:txBody>
                    <a:bodyPr/>
                    <a:lstStyle/>
                    <a:p>
                      <a:pPr>
                        <a:lnSpc>
                          <a:spcPct val="115000"/>
                        </a:lnSpc>
                        <a:spcBef>
                          <a:spcPts val="1000"/>
                        </a:spcBef>
                        <a:spcAft>
                          <a:spcPts val="0"/>
                        </a:spcAft>
                      </a:pPr>
                      <a:r>
                        <a:rPr lang="en-GB" sz="1000" dirty="0" smtClean="0">
                          <a:effectLst/>
                        </a:rPr>
                        <a:t>Syndication: deliver indirectly to a customer  through one or more other digital service providers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814" marR="27814" marT="7211" marB="0"/>
                </a:tc>
              </a:tr>
            </a:tbl>
          </a:graphicData>
        </a:graphic>
      </p:graphicFrame>
    </p:spTree>
    <p:extLst>
      <p:ext uri="{BB962C8B-B14F-4D97-AF65-F5344CB8AC3E}">
        <p14:creationId xmlns:p14="http://schemas.microsoft.com/office/powerpoint/2010/main" val="428558767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Mapping MK Data Hub to the DSRA Platform Services</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796044083"/>
              </p:ext>
            </p:extLst>
          </p:nvPr>
        </p:nvGraphicFramePr>
        <p:xfrm>
          <a:off x="224927" y="1332233"/>
          <a:ext cx="8712968" cy="4538566"/>
        </p:xfrm>
        <a:graphic>
          <a:graphicData uri="http://schemas.openxmlformats.org/drawingml/2006/table">
            <a:tbl>
              <a:tblPr firstRow="1" bandRow="1">
                <a:tableStyleId>{5C22544A-7EE6-4342-B048-85BDC9FD1C3A}</a:tableStyleId>
              </a:tblPr>
              <a:tblGrid>
                <a:gridCol w="2376264"/>
                <a:gridCol w="792088"/>
                <a:gridCol w="5544616"/>
              </a:tblGrid>
              <a:tr h="504056">
                <a:tc>
                  <a:txBody>
                    <a:bodyPr/>
                    <a:lstStyle/>
                    <a:p>
                      <a:pPr algn="ctr"/>
                      <a:r>
                        <a:rPr lang="en-US" sz="1400" noProof="0" dirty="0" smtClean="0">
                          <a:latin typeface="Calibri" pitchFamily="34" charset="0"/>
                          <a:cs typeface="Calibri" pitchFamily="34" charset="0"/>
                        </a:rPr>
                        <a:t>Platform Service Name</a:t>
                      </a:r>
                      <a:endParaRPr lang="en-US" sz="1400" noProof="0" dirty="0">
                        <a:latin typeface="Calibri" pitchFamily="34" charset="0"/>
                        <a:cs typeface="Calibri" pitchFamily="34" charset="0"/>
                      </a:endParaRPr>
                    </a:p>
                  </a:txBody>
                  <a:tcPr/>
                </a:tc>
                <a:tc>
                  <a:txBody>
                    <a:bodyPr/>
                    <a:lstStyle/>
                    <a:p>
                      <a:pPr algn="ctr"/>
                      <a:r>
                        <a:rPr lang="en-US" sz="1400" noProof="0" dirty="0" smtClean="0">
                          <a:latin typeface="Calibri" pitchFamily="34" charset="0"/>
                          <a:cs typeface="Calibri" pitchFamily="34" charset="0"/>
                        </a:rPr>
                        <a:t>In scope (Y/N)</a:t>
                      </a:r>
                      <a:endParaRPr lang="en-US" sz="1400" noProof="0" dirty="0">
                        <a:latin typeface="Calibri" pitchFamily="34" charset="0"/>
                        <a:cs typeface="Calibri" pitchFamily="34" charset="0"/>
                      </a:endParaRPr>
                    </a:p>
                  </a:txBody>
                  <a:tcPr/>
                </a:tc>
                <a:tc>
                  <a:txBody>
                    <a:bodyPr/>
                    <a:lstStyle/>
                    <a:p>
                      <a:pPr algn="ctr"/>
                      <a:r>
                        <a:rPr lang="en-US" sz="1400" noProof="0" dirty="0" smtClean="0">
                          <a:latin typeface="Calibri" pitchFamily="34" charset="0"/>
                          <a:cs typeface="Calibri" pitchFamily="34" charset="0"/>
                        </a:rPr>
                        <a:t>Comment</a:t>
                      </a:r>
                      <a:endParaRPr lang="en-US" sz="1400" noProof="0" dirty="0">
                        <a:latin typeface="Calibri" pitchFamily="34" charset="0"/>
                        <a:cs typeface="Calibri" pitchFamily="34" charset="0"/>
                      </a:endParaRPr>
                    </a:p>
                  </a:txBody>
                  <a:tcPr/>
                </a:tc>
              </a:tr>
              <a:tr h="345936">
                <a:tc>
                  <a:txBody>
                    <a:bodyPr/>
                    <a:lstStyle/>
                    <a:p>
                      <a:pPr algn="l"/>
                      <a:r>
                        <a:rPr lang="en-US" sz="1400" noProof="0" dirty="0" smtClean="0">
                          <a:latin typeface="Calibri" pitchFamily="34" charset="0"/>
                          <a:cs typeface="Calibri" pitchFamily="34" charset="0"/>
                        </a:rPr>
                        <a:t>Federated Identity</a:t>
                      </a:r>
                      <a:r>
                        <a:rPr lang="en-US" sz="1400" baseline="0" noProof="0" dirty="0" smtClean="0">
                          <a:latin typeface="Calibri" pitchFamily="34" charset="0"/>
                          <a:cs typeface="Calibri" pitchFamily="34" charset="0"/>
                        </a:rPr>
                        <a:t> Mgmt</a:t>
                      </a:r>
                      <a:endParaRPr lang="en-US" sz="1400" noProof="0" dirty="0">
                        <a:latin typeface="Calibri" pitchFamily="34" charset="0"/>
                        <a:cs typeface="Calibri" pitchFamily="34" charset="0"/>
                      </a:endParaRPr>
                    </a:p>
                  </a:txBody>
                  <a:tcPr/>
                </a:tc>
                <a:tc>
                  <a:txBody>
                    <a:bodyPr/>
                    <a:lstStyle/>
                    <a:p>
                      <a:pPr algn="ctr"/>
                      <a:r>
                        <a:rPr lang="en-US" sz="1400" b="1" noProof="0" dirty="0" smtClean="0">
                          <a:latin typeface="Calibri" pitchFamily="34" charset="0"/>
                          <a:cs typeface="Calibri" pitchFamily="34" charset="0"/>
                        </a:rPr>
                        <a:t>Y</a:t>
                      </a:r>
                      <a:endParaRPr lang="en-US" sz="1400" b="1" noProof="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noProof="0" dirty="0" smtClean="0">
                          <a:solidFill>
                            <a:schemeClr val="tx1"/>
                          </a:solidFill>
                          <a:latin typeface="Calibri" panose="020F0502020204030204" pitchFamily="34" charset="0"/>
                        </a:rPr>
                        <a:t>The MK Data Hub </a:t>
                      </a:r>
                      <a:r>
                        <a:rPr lang="en-GB" sz="1100" noProof="0" dirty="0" smtClean="0">
                          <a:solidFill>
                            <a:schemeClr val="tx1"/>
                          </a:solidFill>
                          <a:latin typeface="Calibri" panose="020F0502020204030204" pitchFamily="34" charset="0"/>
                        </a:rPr>
                        <a:t>is using JSIG</a:t>
                      </a:r>
                      <a:r>
                        <a:rPr lang="en-GB" sz="1100" baseline="0" noProof="0" dirty="0" smtClean="0">
                          <a:solidFill>
                            <a:schemeClr val="tx1"/>
                          </a:solidFill>
                          <a:latin typeface="Calibri" panose="020F0502020204030204" pitchFamily="34" charset="0"/>
                        </a:rPr>
                        <a:t> CAS as single-sign-on framework. Identity management can be federated across the ecosystem.</a:t>
                      </a:r>
                      <a:endParaRPr lang="en-US" sz="1100" noProof="0" dirty="0" smtClean="0">
                        <a:solidFill>
                          <a:schemeClr val="tx1"/>
                        </a:solidFill>
                        <a:latin typeface="Calibri" panose="020F0502020204030204" pitchFamily="34" charset="0"/>
                      </a:endParaRPr>
                    </a:p>
                  </a:txBody>
                  <a:tcPr/>
                </a:tc>
              </a:tr>
              <a:tr h="318563">
                <a:tc>
                  <a:txBody>
                    <a:bodyPr/>
                    <a:lstStyle/>
                    <a:p>
                      <a:pPr algn="l"/>
                      <a:r>
                        <a:rPr lang="en-US" sz="1400" noProof="0" dirty="0" smtClean="0">
                          <a:latin typeface="Calibri" pitchFamily="34" charset="0"/>
                          <a:cs typeface="Calibri" pitchFamily="34" charset="0"/>
                        </a:rPr>
                        <a:t>Federated</a:t>
                      </a:r>
                      <a:r>
                        <a:rPr lang="en-US" sz="1400" baseline="0" noProof="0" dirty="0" smtClean="0">
                          <a:latin typeface="Calibri" pitchFamily="34" charset="0"/>
                          <a:cs typeface="Calibri" pitchFamily="34" charset="0"/>
                        </a:rPr>
                        <a:t> Profile Mgmt</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P</a:t>
                      </a:r>
                      <a:endParaRPr lang="en-US" sz="1400" b="1" noProof="0" dirty="0">
                        <a:latin typeface="Calibri" pitchFamily="34" charset="0"/>
                        <a:cs typeface="Calibri" pitchFamily="34" charset="0"/>
                      </a:endParaRPr>
                    </a:p>
                  </a:txBody>
                  <a:tcPr/>
                </a:tc>
                <a:tc>
                  <a:txBody>
                    <a:bodyPr/>
                    <a:lstStyle/>
                    <a:p>
                      <a:pPr algn="l"/>
                      <a:r>
                        <a:rPr lang="en-GB" sz="1100" noProof="0" dirty="0" smtClean="0">
                          <a:latin typeface="Calibri" pitchFamily="34" charset="0"/>
                          <a:cs typeface="Calibri" pitchFamily="34" charset="0"/>
                        </a:rPr>
                        <a:t>The Infonova</a:t>
                      </a:r>
                      <a:r>
                        <a:rPr lang="en-GB" sz="1100" baseline="0" noProof="0" dirty="0" smtClean="0">
                          <a:latin typeface="Calibri" pitchFamily="34" charset="0"/>
                          <a:cs typeface="Calibri" pitchFamily="34" charset="0"/>
                        </a:rPr>
                        <a:t> </a:t>
                      </a:r>
                      <a:r>
                        <a:rPr lang="en-GB" sz="1100" noProof="0" dirty="0" smtClean="0">
                          <a:latin typeface="Calibri" pitchFamily="34" charset="0"/>
                          <a:cs typeface="Calibri" pitchFamily="34" charset="0"/>
                        </a:rPr>
                        <a:t>R6 user</a:t>
                      </a:r>
                      <a:r>
                        <a:rPr lang="en-GB" sz="1100" baseline="0" noProof="0" dirty="0" smtClean="0">
                          <a:latin typeface="Calibri" pitchFamily="34" charset="0"/>
                          <a:cs typeface="Calibri" pitchFamily="34" charset="0"/>
                        </a:rPr>
                        <a:t> management is used for </a:t>
                      </a:r>
                      <a:r>
                        <a:rPr lang="en-GB" sz="1100" baseline="0" noProof="0" dirty="0" smtClean="0">
                          <a:latin typeface="Calibri" pitchFamily="34" charset="0"/>
                          <a:cs typeface="Calibri" pitchFamily="34" charset="0"/>
                        </a:rPr>
                        <a:t>the </a:t>
                      </a:r>
                      <a:r>
                        <a:rPr lang="en-GB" sz="1100" noProof="0" dirty="0" smtClean="0">
                          <a:solidFill>
                            <a:schemeClr val="tx1"/>
                          </a:solidFill>
                          <a:latin typeface="Calibri" panose="020F0502020204030204" pitchFamily="34" charset="0"/>
                        </a:rPr>
                        <a:t>MK Data Hub</a:t>
                      </a:r>
                      <a:r>
                        <a:rPr lang="en-GB" sz="1100" baseline="0" noProof="0" dirty="0" smtClean="0">
                          <a:latin typeface="Calibri" pitchFamily="34" charset="0"/>
                          <a:cs typeface="Calibri" pitchFamily="34" charset="0"/>
                        </a:rPr>
                        <a:t>. </a:t>
                      </a:r>
                      <a:r>
                        <a:rPr lang="en-GB" sz="1100" baseline="0" noProof="0" dirty="0" smtClean="0">
                          <a:latin typeface="Calibri" pitchFamily="34" charset="0"/>
                          <a:cs typeface="Calibri" pitchFamily="34" charset="0"/>
                        </a:rPr>
                        <a:t>Federation of user profile management will be supported in future.</a:t>
                      </a:r>
                      <a:endParaRPr lang="en-US" sz="1100" noProof="0" dirty="0">
                        <a:latin typeface="Calibri" pitchFamily="34" charset="0"/>
                        <a:cs typeface="Calibri" pitchFamily="34" charset="0"/>
                      </a:endParaRPr>
                    </a:p>
                  </a:txBody>
                  <a:tcPr/>
                </a:tc>
              </a:tr>
              <a:tr h="248725">
                <a:tc>
                  <a:txBody>
                    <a:bodyPr/>
                    <a:lstStyle/>
                    <a:p>
                      <a:pPr algn="l"/>
                      <a:r>
                        <a:rPr lang="en-US" sz="1400" noProof="0" dirty="0" smtClean="0">
                          <a:latin typeface="Calibri" pitchFamily="34" charset="0"/>
                          <a:cs typeface="Calibri" pitchFamily="34" charset="0"/>
                        </a:rPr>
                        <a:t>Analytics</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Y</a:t>
                      </a:r>
                      <a:endParaRPr lang="en-US" sz="1400" b="1" noProof="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noProof="0" dirty="0" smtClean="0">
                          <a:solidFill>
                            <a:schemeClr val="tx1"/>
                          </a:solidFill>
                          <a:latin typeface="Calibri" panose="020F0502020204030204" pitchFamily="34" charset="0"/>
                        </a:rPr>
                        <a:t>Data</a:t>
                      </a:r>
                      <a:r>
                        <a:rPr lang="en-GB" sz="1100" baseline="0" noProof="0" dirty="0" smtClean="0">
                          <a:solidFill>
                            <a:schemeClr val="tx1"/>
                          </a:solidFill>
                          <a:latin typeface="Calibri" panose="020F0502020204030204" pitchFamily="34" charset="0"/>
                        </a:rPr>
                        <a:t> a</a:t>
                      </a:r>
                      <a:r>
                        <a:rPr lang="en-GB" sz="1100" noProof="0" dirty="0" smtClean="0">
                          <a:solidFill>
                            <a:schemeClr val="tx1"/>
                          </a:solidFill>
                          <a:latin typeface="Calibri" panose="020F0502020204030204" pitchFamily="34" charset="0"/>
                        </a:rPr>
                        <a:t>nalytics</a:t>
                      </a:r>
                      <a:r>
                        <a:rPr lang="en-GB" sz="1100" baseline="0" noProof="0" dirty="0" smtClean="0">
                          <a:solidFill>
                            <a:schemeClr val="tx1"/>
                          </a:solidFill>
                          <a:latin typeface="Calibri" panose="020F0502020204030204" pitchFamily="34" charset="0"/>
                        </a:rPr>
                        <a:t> is u</a:t>
                      </a:r>
                      <a:r>
                        <a:rPr lang="en-GB" sz="1100" noProof="0" dirty="0" smtClean="0">
                          <a:solidFill>
                            <a:schemeClr val="tx1"/>
                          </a:solidFill>
                          <a:latin typeface="Calibri" panose="020F0502020204030204" pitchFamily="34" charset="0"/>
                        </a:rPr>
                        <a:t>sed by service providers</a:t>
                      </a:r>
                      <a:r>
                        <a:rPr lang="en-GB" sz="1100" baseline="0" noProof="0" dirty="0" smtClean="0">
                          <a:solidFill>
                            <a:schemeClr val="tx1"/>
                          </a:solidFill>
                          <a:latin typeface="Calibri" panose="020F0502020204030204" pitchFamily="34" charset="0"/>
                        </a:rPr>
                        <a:t> and the IS platform itself</a:t>
                      </a:r>
                      <a:endParaRPr lang="en-US" sz="1100" noProof="0" dirty="0" smtClean="0">
                        <a:solidFill>
                          <a:schemeClr val="tx1"/>
                        </a:solidFill>
                        <a:latin typeface="Calibri" panose="020F0502020204030204" pitchFamily="34" charset="0"/>
                      </a:endParaRPr>
                    </a:p>
                  </a:txBody>
                  <a:tcPr/>
                </a:tc>
              </a:tr>
              <a:tr h="318563">
                <a:tc>
                  <a:txBody>
                    <a:bodyPr/>
                    <a:lstStyle/>
                    <a:p>
                      <a:pPr algn="l"/>
                      <a:r>
                        <a:rPr lang="en-US" sz="1400" noProof="0" dirty="0" smtClean="0">
                          <a:latin typeface="Calibri" pitchFamily="34" charset="0"/>
                          <a:cs typeface="Calibri" pitchFamily="34" charset="0"/>
                        </a:rPr>
                        <a:t>Discovery</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N</a:t>
                      </a:r>
                      <a:endParaRPr lang="en-US" sz="1400" b="1" noProof="0" dirty="0">
                        <a:latin typeface="Calibri" pitchFamily="34" charset="0"/>
                        <a:cs typeface="Calibri" pitchFamily="34" charset="0"/>
                      </a:endParaRPr>
                    </a:p>
                  </a:txBody>
                  <a:tcPr/>
                </a:tc>
                <a:tc>
                  <a:txBody>
                    <a:bodyPr/>
                    <a:lstStyle/>
                    <a:p>
                      <a:pPr algn="l"/>
                      <a:r>
                        <a:rPr lang="en-GB" sz="1100" noProof="0" dirty="0" smtClean="0">
                          <a:solidFill>
                            <a:schemeClr val="tx1"/>
                          </a:solidFill>
                          <a:latin typeface="Calibri" pitchFamily="34" charset="0"/>
                          <a:cs typeface="Calibri" pitchFamily="34" charset="0"/>
                        </a:rPr>
                        <a:t>Planned </a:t>
                      </a:r>
                      <a:r>
                        <a:rPr lang="en-GB" sz="1100" noProof="0" dirty="0" smtClean="0">
                          <a:solidFill>
                            <a:schemeClr val="tx1"/>
                          </a:solidFill>
                          <a:latin typeface="Calibri" pitchFamily="34" charset="0"/>
                          <a:cs typeface="Calibri" pitchFamily="34" charset="0"/>
                        </a:rPr>
                        <a:t>for the future</a:t>
                      </a:r>
                      <a:endParaRPr lang="en-US" sz="1100" noProof="0" dirty="0">
                        <a:solidFill>
                          <a:schemeClr val="tx1"/>
                        </a:solidFill>
                        <a:latin typeface="Calibri" pitchFamily="34" charset="0"/>
                        <a:cs typeface="Calibri" pitchFamily="34" charset="0"/>
                      </a:endParaRPr>
                    </a:p>
                  </a:txBody>
                  <a:tcPr/>
                </a:tc>
              </a:tr>
              <a:tr h="318563">
                <a:tc>
                  <a:txBody>
                    <a:bodyPr/>
                    <a:lstStyle/>
                    <a:p>
                      <a:pPr algn="l"/>
                      <a:r>
                        <a:rPr lang="en-US" sz="1400" noProof="0" dirty="0" smtClean="0">
                          <a:latin typeface="Calibri" pitchFamily="34" charset="0"/>
                          <a:cs typeface="Calibri" pitchFamily="34" charset="0"/>
                        </a:rPr>
                        <a:t>Configuration &amp; Activation</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Y</a:t>
                      </a:r>
                      <a:endParaRPr lang="en-US" sz="1400" b="1" noProof="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noProof="0" dirty="0" smtClean="0">
                          <a:latin typeface="Calibri" pitchFamily="34" charset="0"/>
                          <a:cs typeface="Calibri" pitchFamily="34" charset="0"/>
                        </a:rPr>
                        <a:t>The </a:t>
                      </a:r>
                      <a:r>
                        <a:rPr lang="en-GB" sz="1100" noProof="0" dirty="0" smtClean="0">
                          <a:solidFill>
                            <a:schemeClr val="tx1"/>
                          </a:solidFill>
                          <a:latin typeface="Calibri" panose="020F0502020204030204" pitchFamily="34" charset="0"/>
                        </a:rPr>
                        <a:t>MK Data Hub </a:t>
                      </a:r>
                      <a:r>
                        <a:rPr lang="en-GB" sz="1100" noProof="0" dirty="0" smtClean="0">
                          <a:latin typeface="Calibri" pitchFamily="34" charset="0"/>
                          <a:cs typeface="Calibri" pitchFamily="34" charset="0"/>
                        </a:rPr>
                        <a:t>is</a:t>
                      </a:r>
                      <a:r>
                        <a:rPr lang="en-GB" sz="1100" baseline="0" noProof="0" dirty="0" smtClean="0">
                          <a:latin typeface="Calibri" pitchFamily="34" charset="0"/>
                          <a:cs typeface="Calibri" pitchFamily="34" charset="0"/>
                        </a:rPr>
                        <a:t> </a:t>
                      </a:r>
                      <a:r>
                        <a:rPr lang="en-GB" sz="1100" baseline="0" noProof="0" dirty="0" smtClean="0">
                          <a:latin typeface="Calibri" pitchFamily="34" charset="0"/>
                          <a:cs typeface="Calibri" pitchFamily="34" charset="0"/>
                        </a:rPr>
                        <a:t>using the Infonova </a:t>
                      </a:r>
                      <a:r>
                        <a:rPr lang="en-GB" sz="1100" noProof="0" dirty="0" smtClean="0">
                          <a:latin typeface="Calibri" pitchFamily="34" charset="0"/>
                          <a:cs typeface="Calibri" pitchFamily="34" charset="0"/>
                        </a:rPr>
                        <a:t>R6</a:t>
                      </a:r>
                      <a:r>
                        <a:rPr lang="en-GB" sz="1100" baseline="0" noProof="0" dirty="0" smtClean="0">
                          <a:latin typeface="Calibri" pitchFamily="34" charset="0"/>
                          <a:cs typeface="Calibri" pitchFamily="34" charset="0"/>
                        </a:rPr>
                        <a:t> order management and</a:t>
                      </a:r>
                      <a:r>
                        <a:rPr lang="en-GB" sz="1100" noProof="0" dirty="0" smtClean="0">
                          <a:latin typeface="Calibri" pitchFamily="34" charset="0"/>
                          <a:cs typeface="Calibri" pitchFamily="34" charset="0"/>
                        </a:rPr>
                        <a:t> provisioning component.</a:t>
                      </a:r>
                      <a:r>
                        <a:rPr lang="en-GB" sz="1100" baseline="0" noProof="0" dirty="0" smtClean="0">
                          <a:latin typeface="Calibri" pitchFamily="34" charset="0"/>
                          <a:cs typeface="Calibri" pitchFamily="34" charset="0"/>
                        </a:rPr>
                        <a:t> Services within the ecosystems can be configured and activated using the portal or REST API.</a:t>
                      </a:r>
                      <a:endParaRPr lang="en-US" sz="1100" noProof="0" dirty="0" smtClean="0">
                        <a:latin typeface="Calibri" pitchFamily="34" charset="0"/>
                        <a:cs typeface="Calibri" pitchFamily="34" charset="0"/>
                      </a:endParaRPr>
                    </a:p>
                  </a:txBody>
                  <a:tcPr/>
                </a:tc>
              </a:tr>
              <a:tr h="318563">
                <a:tc>
                  <a:txBody>
                    <a:bodyPr/>
                    <a:lstStyle/>
                    <a:p>
                      <a:pPr algn="l"/>
                      <a:r>
                        <a:rPr lang="en-US" sz="1400" noProof="0" dirty="0" smtClean="0">
                          <a:latin typeface="Calibri" pitchFamily="34" charset="0"/>
                          <a:cs typeface="Calibri" pitchFamily="34" charset="0"/>
                        </a:rPr>
                        <a:t>Assurance &amp; Traceability</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Y</a:t>
                      </a:r>
                      <a:endParaRPr lang="en-US" sz="1400" b="1" noProof="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tx1"/>
                          </a:solidFill>
                          <a:latin typeface="Calibri" panose="020F0502020204030204" pitchFamily="34" charset="0"/>
                          <a:ea typeface="+mn-ea"/>
                          <a:cs typeface="+mn-cs"/>
                        </a:rPr>
                        <a:t>For service assurance (incl. monitoring) the Cloudsoft AMP platform </a:t>
                      </a:r>
                      <a:r>
                        <a:rPr lang="en-GB" sz="1100" kern="1200" noProof="0" dirty="0" smtClean="0">
                          <a:solidFill>
                            <a:schemeClr val="tx1"/>
                          </a:solidFill>
                          <a:latin typeface="Calibri" panose="020F0502020204030204" pitchFamily="34" charset="0"/>
                          <a:ea typeface="+mn-ea"/>
                          <a:cs typeface="+mn-cs"/>
                        </a:rPr>
                        <a:t>is </a:t>
                      </a:r>
                      <a:r>
                        <a:rPr lang="en-GB" sz="1100" kern="1200" noProof="0" dirty="0" smtClean="0">
                          <a:solidFill>
                            <a:schemeClr val="tx1"/>
                          </a:solidFill>
                          <a:latin typeface="Calibri" panose="020F0502020204030204" pitchFamily="34" charset="0"/>
                          <a:ea typeface="+mn-ea"/>
                          <a:cs typeface="+mn-cs"/>
                        </a:rPr>
                        <a:t>used.</a:t>
                      </a:r>
                      <a:endParaRPr lang="en-US" sz="1100" kern="1200" noProof="0" dirty="0">
                        <a:solidFill>
                          <a:schemeClr val="tx1"/>
                        </a:solidFill>
                        <a:latin typeface="Calibri" panose="020F0502020204030204" pitchFamily="34" charset="0"/>
                        <a:ea typeface="+mn-ea"/>
                        <a:cs typeface="+mn-cs"/>
                      </a:endParaRPr>
                    </a:p>
                  </a:txBody>
                  <a:tcPr/>
                </a:tc>
              </a:tr>
              <a:tr h="318563">
                <a:tc>
                  <a:txBody>
                    <a:bodyPr/>
                    <a:lstStyle/>
                    <a:p>
                      <a:pPr algn="l"/>
                      <a:r>
                        <a:rPr lang="en-US" sz="1400" noProof="0" dirty="0" smtClean="0">
                          <a:latin typeface="Calibri" pitchFamily="34" charset="0"/>
                          <a:cs typeface="Calibri" pitchFamily="34" charset="0"/>
                        </a:rPr>
                        <a:t>Charging</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Y</a:t>
                      </a:r>
                      <a:endParaRPr lang="en-US" sz="1400" b="1" noProof="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tx1"/>
                          </a:solidFill>
                          <a:latin typeface="Calibri" panose="020F0502020204030204" pitchFamily="34" charset="0"/>
                          <a:ea typeface="+mn-ea"/>
                          <a:cs typeface="+mn-cs"/>
                        </a:rPr>
                        <a:t>All service usage is rated and charged by the Infonova R6 rating module</a:t>
                      </a:r>
                      <a:r>
                        <a:rPr lang="en-GB" sz="1100" kern="1200" baseline="0" noProof="0" dirty="0" smtClean="0">
                          <a:solidFill>
                            <a:schemeClr val="tx1"/>
                          </a:solidFill>
                          <a:latin typeface="Calibri" panose="020F0502020204030204" pitchFamily="34" charset="0"/>
                          <a:ea typeface="+mn-ea"/>
                          <a:cs typeface="+mn-cs"/>
                        </a:rPr>
                        <a:t> </a:t>
                      </a:r>
                      <a:r>
                        <a:rPr lang="en-GB" sz="1100" kern="1200" noProof="0" dirty="0" smtClean="0">
                          <a:solidFill>
                            <a:schemeClr val="tx1"/>
                          </a:solidFill>
                          <a:latin typeface="Calibri" panose="020F0502020204030204" pitchFamily="34" charset="0"/>
                          <a:ea typeface="+mn-ea"/>
                          <a:cs typeface="+mn-cs"/>
                        </a:rPr>
                        <a:t>– either for charging within the VSP component for wholesale charging or on VSO level for retail charging.</a:t>
                      </a:r>
                      <a:endParaRPr lang="en-US" sz="1100" kern="1200" noProof="0" dirty="0">
                        <a:solidFill>
                          <a:schemeClr val="tx1"/>
                        </a:solidFill>
                        <a:latin typeface="Calibri" panose="020F0502020204030204" pitchFamily="34" charset="0"/>
                        <a:ea typeface="+mn-ea"/>
                        <a:cs typeface="+mn-cs"/>
                      </a:endParaRPr>
                    </a:p>
                  </a:txBody>
                  <a:tcPr/>
                </a:tc>
              </a:tr>
              <a:tr h="369010">
                <a:tc>
                  <a:txBody>
                    <a:bodyPr/>
                    <a:lstStyle/>
                    <a:p>
                      <a:pPr algn="l"/>
                      <a:r>
                        <a:rPr lang="en-US" sz="1400" noProof="0" dirty="0" smtClean="0">
                          <a:latin typeface="Calibri" pitchFamily="34" charset="0"/>
                          <a:cs typeface="Calibri" pitchFamily="34" charset="0"/>
                        </a:rPr>
                        <a:t>Invoicing</a:t>
                      </a:r>
                      <a:endParaRPr lang="en-US" sz="1400" noProof="0" dirty="0">
                        <a:latin typeface="Calibri" pitchFamily="34" charset="0"/>
                        <a:cs typeface="Calibri" pitchFamily="34" charset="0"/>
                      </a:endParaRPr>
                    </a:p>
                  </a:txBody>
                  <a:tcPr/>
                </a:tc>
                <a:tc>
                  <a:txBody>
                    <a:bodyPr/>
                    <a:lstStyle/>
                    <a:p>
                      <a:pPr marL="0" algn="ctr" defTabSz="914400" rtl="0" eaLnBrk="1" latinLnBrk="0" hangingPunct="1"/>
                      <a:r>
                        <a:rPr lang="en-GB" sz="1400" b="1" kern="1200" noProof="0" dirty="0" smtClean="0">
                          <a:solidFill>
                            <a:schemeClr val="dk1"/>
                          </a:solidFill>
                          <a:latin typeface="Calibri" pitchFamily="34" charset="0"/>
                          <a:ea typeface="+mn-ea"/>
                          <a:cs typeface="Calibri" pitchFamily="34" charset="0"/>
                        </a:rPr>
                        <a:t>Y</a:t>
                      </a:r>
                      <a:endParaRPr lang="en-US" sz="1400" b="1" kern="1200" noProof="0" dirty="0">
                        <a:solidFill>
                          <a:schemeClr val="dk1"/>
                        </a:solidFill>
                        <a:latin typeface="Calibri" pitchFamily="34" charset="0"/>
                        <a:ea typeface="+mn-ea"/>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tx1"/>
                          </a:solidFill>
                          <a:latin typeface="Calibri" panose="020F0502020204030204" pitchFamily="34" charset="0"/>
                          <a:ea typeface="+mn-ea"/>
                          <a:cs typeface="+mn-cs"/>
                        </a:rPr>
                        <a:t>Invoices are generated by the Infonova</a:t>
                      </a:r>
                      <a:r>
                        <a:rPr lang="en-GB" sz="1100" kern="1200" baseline="0" noProof="0" dirty="0" smtClean="0">
                          <a:solidFill>
                            <a:schemeClr val="tx1"/>
                          </a:solidFill>
                          <a:latin typeface="Calibri" panose="020F0502020204030204" pitchFamily="34" charset="0"/>
                          <a:ea typeface="+mn-ea"/>
                          <a:cs typeface="+mn-cs"/>
                        </a:rPr>
                        <a:t> </a:t>
                      </a:r>
                      <a:r>
                        <a:rPr lang="en-GB" sz="1100" kern="1200" noProof="0" dirty="0" smtClean="0">
                          <a:solidFill>
                            <a:schemeClr val="tx1"/>
                          </a:solidFill>
                          <a:latin typeface="Calibri" panose="020F0502020204030204" pitchFamily="34" charset="0"/>
                          <a:ea typeface="+mn-ea"/>
                          <a:cs typeface="+mn-cs"/>
                        </a:rPr>
                        <a:t>R6 billing component – </a:t>
                      </a:r>
                      <a:r>
                        <a:rPr lang="en-GB" sz="1100" kern="1200" noProof="0" dirty="0" smtClean="0">
                          <a:solidFill>
                            <a:schemeClr val="tx1"/>
                          </a:solidFill>
                          <a:latin typeface="Calibri" panose="020F0502020204030204" pitchFamily="34" charset="0"/>
                          <a:ea typeface="+mn-ea"/>
                          <a:cs typeface="+mn-cs"/>
                        </a:rPr>
                        <a:t>The </a:t>
                      </a:r>
                      <a:r>
                        <a:rPr lang="en-GB" sz="1100" noProof="0" dirty="0" smtClean="0">
                          <a:solidFill>
                            <a:schemeClr val="tx1"/>
                          </a:solidFill>
                          <a:latin typeface="Calibri" panose="020F0502020204030204" pitchFamily="34" charset="0"/>
                        </a:rPr>
                        <a:t>MK Data Hub </a:t>
                      </a:r>
                      <a:r>
                        <a:rPr lang="en-GB" sz="1100" kern="1200" noProof="0" dirty="0" smtClean="0">
                          <a:solidFill>
                            <a:schemeClr val="tx1"/>
                          </a:solidFill>
                          <a:latin typeface="Calibri" panose="020F0502020204030204" pitchFamily="34" charset="0"/>
                          <a:ea typeface="+mn-ea"/>
                          <a:cs typeface="+mn-cs"/>
                        </a:rPr>
                        <a:t>supports </a:t>
                      </a:r>
                      <a:r>
                        <a:rPr lang="en-GB" sz="1100" kern="1200" noProof="0" dirty="0" smtClean="0">
                          <a:solidFill>
                            <a:schemeClr val="tx1"/>
                          </a:solidFill>
                          <a:latin typeface="Calibri" panose="020F0502020204030204" pitchFamily="34" charset="0"/>
                          <a:ea typeface="+mn-ea"/>
                          <a:cs typeface="+mn-cs"/>
                        </a:rPr>
                        <a:t>wholesale and retail billing</a:t>
                      </a:r>
                      <a:endParaRPr lang="en-US" sz="1100" kern="1200" noProof="0" dirty="0" smtClean="0">
                        <a:solidFill>
                          <a:schemeClr val="tx1"/>
                        </a:solidFill>
                        <a:latin typeface="Calibri" panose="020F0502020204030204" pitchFamily="34" charset="0"/>
                        <a:ea typeface="+mn-ea"/>
                        <a:cs typeface="+mn-cs"/>
                      </a:endParaRPr>
                    </a:p>
                  </a:txBody>
                  <a:tcPr/>
                </a:tc>
              </a:tr>
              <a:tr h="318563">
                <a:tc>
                  <a:txBody>
                    <a:bodyPr/>
                    <a:lstStyle/>
                    <a:p>
                      <a:pPr algn="l"/>
                      <a:r>
                        <a:rPr lang="en-US" sz="1400" noProof="0" dirty="0" smtClean="0">
                          <a:latin typeface="Calibri" pitchFamily="34" charset="0"/>
                          <a:cs typeface="Calibri" pitchFamily="34" charset="0"/>
                        </a:rPr>
                        <a:t>Catalog Lifecycle Mgmt &amp; Federation</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Y</a:t>
                      </a:r>
                      <a:endParaRPr lang="en-US" sz="1400" b="1" noProof="0" dirty="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tx1"/>
                          </a:solidFill>
                          <a:latin typeface="Calibri" panose="020F0502020204030204" pitchFamily="34" charset="0"/>
                          <a:ea typeface="+mn-ea"/>
                          <a:cs typeface="+mn-cs"/>
                        </a:rPr>
                        <a:t>The </a:t>
                      </a:r>
                      <a:r>
                        <a:rPr lang="en-GB" sz="1100" noProof="0" dirty="0" smtClean="0">
                          <a:solidFill>
                            <a:schemeClr val="tx1"/>
                          </a:solidFill>
                          <a:latin typeface="Calibri" panose="020F0502020204030204" pitchFamily="34" charset="0"/>
                        </a:rPr>
                        <a:t>MK Data Hub </a:t>
                      </a:r>
                      <a:r>
                        <a:rPr lang="en-GB" sz="1100" kern="1200" noProof="0" dirty="0" smtClean="0">
                          <a:solidFill>
                            <a:schemeClr val="tx1"/>
                          </a:solidFill>
                          <a:latin typeface="Calibri" panose="020F0502020204030204" pitchFamily="34" charset="0"/>
                          <a:ea typeface="+mn-ea"/>
                          <a:cs typeface="+mn-cs"/>
                        </a:rPr>
                        <a:t>uses </a:t>
                      </a:r>
                      <a:r>
                        <a:rPr lang="en-GB" sz="1100" kern="1200" noProof="0" dirty="0" smtClean="0">
                          <a:solidFill>
                            <a:schemeClr val="tx1"/>
                          </a:solidFill>
                          <a:latin typeface="Calibri" panose="020F0502020204030204" pitchFamily="34" charset="0"/>
                          <a:ea typeface="+mn-ea"/>
                          <a:cs typeface="+mn-cs"/>
                        </a:rPr>
                        <a:t>the R6 product catalogue for wholesale</a:t>
                      </a:r>
                      <a:r>
                        <a:rPr lang="en-GB" sz="1100" kern="1200" baseline="0" noProof="0" dirty="0" smtClean="0">
                          <a:solidFill>
                            <a:schemeClr val="tx1"/>
                          </a:solidFill>
                          <a:latin typeface="Calibri" panose="020F0502020204030204" pitchFamily="34" charset="0"/>
                          <a:ea typeface="+mn-ea"/>
                          <a:cs typeface="+mn-cs"/>
                        </a:rPr>
                        <a:t> and retail product management.</a:t>
                      </a:r>
                      <a:endParaRPr lang="en-US" sz="1100" kern="1200" noProof="0" dirty="0" smtClean="0">
                        <a:solidFill>
                          <a:schemeClr val="tx1"/>
                        </a:solidFill>
                        <a:latin typeface="Calibri" panose="020F0502020204030204" pitchFamily="34" charset="0"/>
                        <a:ea typeface="+mn-ea"/>
                        <a:cs typeface="+mn-cs"/>
                      </a:endParaRPr>
                    </a:p>
                  </a:txBody>
                  <a:tcPr/>
                </a:tc>
              </a:tr>
              <a:tr h="369010">
                <a:tc>
                  <a:txBody>
                    <a:bodyPr/>
                    <a:lstStyle/>
                    <a:p>
                      <a:pPr algn="l"/>
                      <a:r>
                        <a:rPr lang="en-US" sz="1400" noProof="0" dirty="0" smtClean="0">
                          <a:latin typeface="Calibri" pitchFamily="34" charset="0"/>
                          <a:cs typeface="Calibri" pitchFamily="34" charset="0"/>
                        </a:rPr>
                        <a:t>Onboarding</a:t>
                      </a:r>
                      <a:endParaRPr lang="en-US" sz="1400" noProof="0" dirty="0">
                        <a:latin typeface="Calibri" pitchFamily="34" charset="0"/>
                        <a:cs typeface="Calibri" pitchFamily="34" charset="0"/>
                      </a:endParaRPr>
                    </a:p>
                  </a:txBody>
                  <a:tcPr/>
                </a:tc>
                <a:tc>
                  <a:txBody>
                    <a:bodyPr/>
                    <a:lstStyle/>
                    <a:p>
                      <a:pPr algn="ctr"/>
                      <a:r>
                        <a:rPr lang="en-GB" sz="1400" b="1" noProof="0" dirty="0" smtClean="0">
                          <a:latin typeface="Calibri" pitchFamily="34" charset="0"/>
                          <a:cs typeface="Calibri" pitchFamily="34" charset="0"/>
                        </a:rPr>
                        <a:t>Y</a:t>
                      </a:r>
                      <a:endParaRPr lang="en-US" sz="1400" b="1" noProof="0" dirty="0">
                        <a:latin typeface="Calibri" pitchFamily="34" charset="0"/>
                        <a:cs typeface="Calibri" pitchFamily="34" charset="0"/>
                      </a:endParaRPr>
                    </a:p>
                  </a:txBody>
                  <a:tcPr/>
                </a:tc>
                <a:tc>
                  <a:txBody>
                    <a:bodyPr/>
                    <a:lstStyle/>
                    <a:p>
                      <a:pPr algn="l"/>
                      <a:r>
                        <a:rPr lang="en-GB" sz="1100" noProof="0" dirty="0" smtClean="0">
                          <a:latin typeface="Calibri" pitchFamily="34" charset="0"/>
                          <a:cs typeface="Calibri" pitchFamily="34" charset="0"/>
                        </a:rPr>
                        <a:t>The </a:t>
                      </a:r>
                      <a:r>
                        <a:rPr lang="en-GB" sz="1100" noProof="0" dirty="0" smtClean="0">
                          <a:solidFill>
                            <a:schemeClr val="tx1"/>
                          </a:solidFill>
                          <a:latin typeface="Calibri" panose="020F0502020204030204" pitchFamily="34" charset="0"/>
                        </a:rPr>
                        <a:t>MK Data Hub </a:t>
                      </a:r>
                      <a:r>
                        <a:rPr lang="en-GB" sz="1100" baseline="0" noProof="0" dirty="0" smtClean="0">
                          <a:latin typeface="Calibri" pitchFamily="34" charset="0"/>
                          <a:cs typeface="Calibri" pitchFamily="34" charset="0"/>
                        </a:rPr>
                        <a:t>uses </a:t>
                      </a:r>
                      <a:r>
                        <a:rPr lang="en-GB" sz="1100" baseline="0" noProof="0" dirty="0" smtClean="0">
                          <a:latin typeface="Calibri" pitchFamily="34" charset="0"/>
                          <a:cs typeface="Calibri" pitchFamily="34" charset="0"/>
                        </a:rPr>
                        <a:t>the R6 REST API to on-board new services. On-boarding of partners and tenants (VSOs) will be supported in the future</a:t>
                      </a:r>
                      <a:endParaRPr lang="en-US" sz="1100" noProof="0" dirty="0" smtClean="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132398693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1248" y="207545"/>
            <a:ext cx="4222232" cy="516179"/>
          </a:xfrm>
        </p:spPr>
        <p:txBody>
          <a:bodyPr>
            <a:normAutofit fontScale="90000"/>
          </a:bodyPr>
          <a:lstStyle/>
          <a:p>
            <a:r>
              <a:rPr lang="en-US" dirty="0" smtClean="0"/>
              <a:t>Milton Keynes: </a:t>
            </a:r>
            <a:r>
              <a:rPr lang="en-US" dirty="0" smtClean="0"/>
              <a:t>Statistics</a:t>
            </a:r>
            <a:endParaRPr lang="en-US" dirty="0"/>
          </a:p>
        </p:txBody>
      </p:sp>
      <p:sp>
        <p:nvSpPr>
          <p:cNvPr id="5" name="Content Placeholder 4"/>
          <p:cNvSpPr>
            <a:spLocks noGrp="1"/>
          </p:cNvSpPr>
          <p:nvPr>
            <p:ph idx="1"/>
          </p:nvPr>
        </p:nvSpPr>
        <p:spPr>
          <a:xfrm>
            <a:off x="146730" y="1052575"/>
            <a:ext cx="4500464" cy="4935727"/>
          </a:xfrm>
        </p:spPr>
        <p:txBody>
          <a:bodyPr>
            <a:normAutofit/>
          </a:bodyPr>
          <a:lstStyle/>
          <a:p>
            <a:pPr marL="0" indent="0">
              <a:buNone/>
            </a:pPr>
            <a:r>
              <a:rPr lang="en-US" sz="2000" b="1" dirty="0" smtClean="0"/>
              <a:t>Facts about growth in Milton Keynes (2004-2013)</a:t>
            </a:r>
          </a:p>
          <a:p>
            <a:r>
              <a:rPr lang="en-US" sz="2000" dirty="0" smtClean="0"/>
              <a:t>Highest population growth (16.5%)</a:t>
            </a:r>
          </a:p>
          <a:p>
            <a:r>
              <a:rPr lang="en-US" sz="2000" dirty="0" smtClean="0"/>
              <a:t>Highest job increase (18.2%)</a:t>
            </a:r>
          </a:p>
          <a:p>
            <a:r>
              <a:rPr lang="en-US" sz="2000" dirty="0" smtClean="0"/>
              <a:t>Highest growth in number of homes (16.4%)</a:t>
            </a:r>
          </a:p>
          <a:p>
            <a:r>
              <a:rPr lang="en-US" sz="2000" dirty="0" smtClean="0"/>
              <a:t>2nd highest percentage of start-ups (after London)</a:t>
            </a:r>
          </a:p>
          <a:p>
            <a:pPr marL="0" indent="0">
              <a:buNone/>
            </a:pPr>
            <a:r>
              <a:rPr lang="en-US" sz="2000" dirty="0" smtClean="0"/>
              <a:t/>
            </a:r>
            <a:br>
              <a:rPr lang="en-US" sz="2000" dirty="0" smtClean="0"/>
            </a:br>
            <a:r>
              <a:rPr lang="en-US" sz="2000" i="1" dirty="0" smtClean="0"/>
              <a:t>Source: Cities Outlook 2015</a:t>
            </a:r>
          </a:p>
          <a:p>
            <a:endParaRPr lang="en-US" sz="2000" dirty="0"/>
          </a:p>
        </p:txBody>
      </p:sp>
      <p:sp>
        <p:nvSpPr>
          <p:cNvPr id="4" name="Slide Number Placeholder 3"/>
          <p:cNvSpPr>
            <a:spLocks noGrp="1"/>
          </p:cNvSpPr>
          <p:nvPr>
            <p:ph type="sldNum" sz="quarter" idx="12"/>
          </p:nvPr>
        </p:nvSpPr>
        <p:spPr/>
        <p:txBody>
          <a:bodyPr/>
          <a:lstStyle/>
          <a:p>
            <a:fld id="{05AB18FE-009D-0A4E-B36B-563621AD5F55}" type="slidenum">
              <a:rPr lang="en-GB" smtClean="0"/>
              <a:pPr/>
              <a:t>13</a:t>
            </a:fld>
            <a:endParaRPr lang="en-GB" dirty="0"/>
          </a:p>
        </p:txBody>
      </p:sp>
      <p:pic>
        <p:nvPicPr>
          <p:cNvPr id="8" name="Picture 7" descr="Screen Shot 2015-01-19 at 18.56.0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2188" y="1333500"/>
            <a:ext cx="4014612" cy="3887944"/>
          </a:xfrm>
          <a:prstGeom prst="rect">
            <a:avLst/>
          </a:prstGeom>
        </p:spPr>
      </p:pic>
    </p:spTree>
    <p:extLst>
      <p:ext uri="{BB962C8B-B14F-4D97-AF65-F5344CB8AC3E}">
        <p14:creationId xmlns:p14="http://schemas.microsoft.com/office/powerpoint/2010/main" val="5582922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Partners</a:t>
            </a:r>
            <a:endParaRPr lang="en-US" dirty="0"/>
          </a:p>
        </p:txBody>
      </p:sp>
      <p:sp>
        <p:nvSpPr>
          <p:cNvPr id="3" name="Content Placeholder 2"/>
          <p:cNvSpPr txBox="1">
            <a:spLocks/>
          </p:cNvSpPr>
          <p:nvPr/>
        </p:nvSpPr>
        <p:spPr>
          <a:xfrm>
            <a:off x="0" y="5575301"/>
            <a:ext cx="9093200" cy="1015663"/>
          </a:xfrm>
          <a:prstGeom prst="rect">
            <a:avLst/>
          </a:prstGeom>
        </p:spPr>
        <p:txBody>
          <a:bodyPr vert="horz" wrap="square" lIns="91440" tIns="45720" rIns="91440" bIns="45720" rtlCol="0">
            <a:spAutoFit/>
          </a:bodyPr>
          <a:lstStyle>
            <a:lvl1pPr marL="342900" indent="-342900" algn="l" defTabSz="457200" rtl="0" eaLnBrk="1" latinLnBrk="0" hangingPunct="1">
              <a:spcBef>
                <a:spcPct val="20000"/>
              </a:spcBef>
              <a:buFont typeface="Arial"/>
              <a:buChar char="•"/>
              <a:defRPr sz="2400" b="0" i="0" kern="1200">
                <a:solidFill>
                  <a:srgbClr val="636466"/>
                </a:solidFill>
                <a:latin typeface="Open Sans"/>
                <a:ea typeface="+mn-ea"/>
                <a:cs typeface="Open Sans"/>
              </a:defRPr>
            </a:lvl1pPr>
            <a:lvl2pPr marL="742950" indent="-285750" algn="l" defTabSz="457200" rtl="0" eaLnBrk="1" latinLnBrk="0" hangingPunct="1">
              <a:spcBef>
                <a:spcPct val="20000"/>
              </a:spcBef>
              <a:buFont typeface="Arial"/>
              <a:buChar char="–"/>
              <a:defRPr sz="2000" b="0" i="0" kern="1200">
                <a:solidFill>
                  <a:srgbClr val="636466"/>
                </a:solidFill>
                <a:latin typeface="Open Sans"/>
                <a:ea typeface="+mn-ea"/>
                <a:cs typeface="Open Sans"/>
              </a:defRPr>
            </a:lvl2pPr>
            <a:lvl3pPr marL="1143000" indent="-228600" algn="l" defTabSz="457200" rtl="0" eaLnBrk="1" latinLnBrk="0" hangingPunct="1">
              <a:spcBef>
                <a:spcPct val="20000"/>
              </a:spcBef>
              <a:buFont typeface="Arial"/>
              <a:buChar char="•"/>
              <a:defRPr sz="1800" b="0" i="0" kern="1200">
                <a:solidFill>
                  <a:srgbClr val="636466"/>
                </a:solidFill>
                <a:latin typeface="Open Sans"/>
                <a:ea typeface="+mn-ea"/>
                <a:cs typeface="Open Sans"/>
              </a:defRPr>
            </a:lvl3pPr>
            <a:lvl4pPr marL="1600200" indent="-228600" algn="l" defTabSz="457200" rtl="0" eaLnBrk="1" latinLnBrk="0" hangingPunct="1">
              <a:spcBef>
                <a:spcPct val="20000"/>
              </a:spcBef>
              <a:buFont typeface="Arial"/>
              <a:buChar char="–"/>
              <a:defRPr sz="1800" b="0" i="0" kern="1200">
                <a:solidFill>
                  <a:srgbClr val="008BC6"/>
                </a:solidFill>
                <a:latin typeface="Open Sans"/>
                <a:ea typeface="+mn-ea"/>
                <a:cs typeface="Open Sans"/>
              </a:defRPr>
            </a:lvl4pPr>
            <a:lvl5pPr marL="2057400" indent="-228600" algn="l" defTabSz="457200" rtl="0" eaLnBrk="1" latinLnBrk="0" hangingPunct="1">
              <a:spcBef>
                <a:spcPct val="20000"/>
              </a:spcBef>
              <a:buFont typeface="Arial"/>
              <a:buChar char="»"/>
              <a:defRPr sz="1800" b="0" i="0" kern="1200">
                <a:solidFill>
                  <a:srgbClr val="008BC6"/>
                </a:solidFill>
                <a:latin typeface="Open Sans"/>
                <a:ea typeface="+mn-ea"/>
                <a:cs typeface="Open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i="1" dirty="0" smtClean="0"/>
              <a:t>“Today’s </a:t>
            </a:r>
            <a:r>
              <a:rPr lang="en-US" sz="2000" i="1" dirty="0"/>
              <a:t>economic map of the world is </a:t>
            </a:r>
            <a:r>
              <a:rPr lang="en-US" sz="2000" i="1" dirty="0" smtClean="0"/>
              <a:t>dominated by </a:t>
            </a:r>
            <a:r>
              <a:rPr lang="en-US" sz="2000" i="1" dirty="0"/>
              <a:t>what I call </a:t>
            </a:r>
            <a:r>
              <a:rPr lang="en-US" sz="2000" i="1" dirty="0" smtClean="0"/>
              <a:t>clusters: </a:t>
            </a:r>
            <a:br>
              <a:rPr lang="en-US" sz="2000" i="1" dirty="0" smtClean="0"/>
            </a:br>
            <a:r>
              <a:rPr lang="en-US" sz="2000" i="1" dirty="0" smtClean="0"/>
              <a:t>critical masses </a:t>
            </a:r>
            <a:r>
              <a:rPr lang="en-US" sz="2000" i="1" dirty="0"/>
              <a:t>– in one place – of unusual competitive success in one </a:t>
            </a:r>
            <a:r>
              <a:rPr lang="en-US" sz="2000" i="1" dirty="0" smtClean="0"/>
              <a:t>field” 	</a:t>
            </a:r>
            <a:r>
              <a:rPr lang="en-US" sz="2000" i="1" dirty="0"/>
              <a:t> </a:t>
            </a:r>
            <a:r>
              <a:rPr lang="en-US" sz="2000" i="1" dirty="0" smtClean="0"/>
              <a:t>  </a:t>
            </a:r>
            <a:r>
              <a:rPr lang="en-US" sz="2000" i="1" dirty="0"/>
              <a:t> </a:t>
            </a:r>
            <a:r>
              <a:rPr lang="en-US" sz="2000" i="1" dirty="0" smtClean="0"/>
              <a:t>															    </a:t>
            </a:r>
            <a:r>
              <a:rPr lang="en-US" sz="2000" i="1" dirty="0"/>
              <a:t/>
            </a:r>
            <a:br>
              <a:rPr lang="en-US" sz="2000" i="1" dirty="0"/>
            </a:br>
            <a:r>
              <a:rPr lang="en-US" sz="2000" i="1" dirty="0" smtClean="0"/>
              <a:t>															     Michael Porter  </a:t>
            </a:r>
            <a:endParaRPr lang="en-US" sz="2000" dirty="0" smtClean="0"/>
          </a:p>
        </p:txBody>
      </p:sp>
      <p:pic>
        <p:nvPicPr>
          <p:cNvPr id="4" name="Picture 3" descr="OU-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412" y="1325255"/>
            <a:ext cx="1063738" cy="728499"/>
          </a:xfrm>
          <a:prstGeom prst="rect">
            <a:avLst/>
          </a:prstGeom>
        </p:spPr>
      </p:pic>
      <p:pic>
        <p:nvPicPr>
          <p:cNvPr id="5" name="Picture 4" descr="UCMK Logo 2.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9505" y="1369610"/>
            <a:ext cx="1938265" cy="639789"/>
          </a:xfrm>
          <a:prstGeom prst="rect">
            <a:avLst/>
          </a:prstGeom>
        </p:spPr>
      </p:pic>
      <p:pic>
        <p:nvPicPr>
          <p:cNvPr id="6" name="Picture 5" descr="uni-cambrid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3036" y="1496666"/>
            <a:ext cx="1876876" cy="385676"/>
          </a:xfrm>
          <a:prstGeom prst="rect">
            <a:avLst/>
          </a:prstGeom>
        </p:spPr>
      </p:pic>
      <p:pic>
        <p:nvPicPr>
          <p:cNvPr id="7" name="Picture 6" descr="BT-logo.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8543" y="1367764"/>
            <a:ext cx="1358257" cy="643480"/>
          </a:xfrm>
          <a:prstGeom prst="rect">
            <a:avLst/>
          </a:prstGeom>
        </p:spPr>
      </p:pic>
      <p:pic>
        <p:nvPicPr>
          <p:cNvPr id="8" name="Picture 7" descr="HR_Wallingford_logo-NoBackground.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3200" y="2701964"/>
            <a:ext cx="2039495" cy="669253"/>
          </a:xfrm>
          <a:prstGeom prst="rect">
            <a:avLst/>
          </a:prstGeom>
        </p:spPr>
      </p:pic>
      <p:pic>
        <p:nvPicPr>
          <p:cNvPr id="9" name="Picture 8" descr="community-actionMK-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52343" y="3907145"/>
            <a:ext cx="1667575" cy="1667575"/>
          </a:xfrm>
          <a:prstGeom prst="rect">
            <a:avLst/>
          </a:prstGeom>
        </p:spPr>
      </p:pic>
      <p:pic>
        <p:nvPicPr>
          <p:cNvPr id="10" name="Picture 9" descr="NewMKCLogo.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12234" y="2610751"/>
            <a:ext cx="1819812" cy="851679"/>
          </a:xfrm>
          <a:prstGeom prst="rect">
            <a:avLst/>
          </a:prstGeom>
        </p:spPr>
      </p:pic>
      <p:pic>
        <p:nvPicPr>
          <p:cNvPr id="11" name="Picture 10" descr="Fronesy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79356" y="4431873"/>
            <a:ext cx="1837344" cy="313319"/>
          </a:xfrm>
          <a:prstGeom prst="rect">
            <a:avLst/>
          </a:prstGeom>
        </p:spPr>
      </p:pic>
      <p:pic>
        <p:nvPicPr>
          <p:cNvPr id="12" name="Picture 11" descr="gm_logo cmyk 2013.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6147" y="4382264"/>
            <a:ext cx="2053982" cy="412537"/>
          </a:xfrm>
          <a:prstGeom prst="rect">
            <a:avLst/>
          </a:prstGeom>
        </p:spPr>
      </p:pic>
      <p:pic>
        <p:nvPicPr>
          <p:cNvPr id="13" name="Picture 12" descr="SA_LG_Colour.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47116" y="2742248"/>
            <a:ext cx="1792052" cy="588684"/>
          </a:xfrm>
          <a:prstGeom prst="rect">
            <a:avLst/>
          </a:prstGeom>
        </p:spPr>
      </p:pic>
      <p:pic>
        <p:nvPicPr>
          <p:cNvPr id="14" name="Picture 13" descr="playground energi logo.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23316" y="4141157"/>
            <a:ext cx="1279054" cy="996350"/>
          </a:xfrm>
          <a:prstGeom prst="rect">
            <a:avLst/>
          </a:prstGeom>
        </p:spPr>
      </p:pic>
      <p:pic>
        <p:nvPicPr>
          <p:cNvPr id="15" name="Picture 14" descr="images.jpeg"/>
          <p:cNvPicPr>
            <a:picLocks noChangeAspect="1"/>
          </p:cNvPicPr>
          <p:nvPr/>
        </p:nvPicPr>
        <p:blipFill rotWithShape="1">
          <a:blip r:embed="rId13">
            <a:extLst>
              <a:ext uri="{28A0092B-C50C-407E-A947-70E740481C1C}">
                <a14:useLocalDpi xmlns:a14="http://schemas.microsoft.com/office/drawing/2010/main" val="0"/>
              </a:ext>
            </a:extLst>
          </a:blip>
          <a:srcRect l="19986" t="22150" r="17301" b="28110"/>
          <a:stretch/>
        </p:blipFill>
        <p:spPr>
          <a:xfrm>
            <a:off x="7089032" y="2664114"/>
            <a:ext cx="1677292" cy="798316"/>
          </a:xfrm>
          <a:prstGeom prst="rect">
            <a:avLst/>
          </a:prstGeom>
        </p:spPr>
      </p:pic>
      <p:pic>
        <p:nvPicPr>
          <p:cNvPr id="16"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89634" y="138989"/>
            <a:ext cx="1611014" cy="794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00813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Data Hub</a:t>
            </a:r>
            <a:endParaRPr lang="en-US" dirty="0"/>
          </a:p>
        </p:txBody>
      </p:sp>
      <p:grpSp>
        <p:nvGrpSpPr>
          <p:cNvPr id="42" name="Shape 649"/>
          <p:cNvGrpSpPr/>
          <p:nvPr/>
        </p:nvGrpSpPr>
        <p:grpSpPr>
          <a:xfrm>
            <a:off x="4167136" y="560054"/>
            <a:ext cx="546049" cy="709531"/>
            <a:chOff x="2451969" y="300809"/>
            <a:chExt cx="1013643" cy="1262062"/>
          </a:xfrm>
        </p:grpSpPr>
        <p:sp>
          <p:nvSpPr>
            <p:cNvPr id="43" name="Shape 650"/>
            <p:cNvSpPr/>
            <p:nvPr/>
          </p:nvSpPr>
          <p:spPr>
            <a:xfrm rot="-5400000">
              <a:off x="2468896" y="5661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400" dirty="0">
                <a:solidFill>
                  <a:srgbClr val="FFFFFF"/>
                </a:solidFill>
                <a:latin typeface="Arial"/>
                <a:ea typeface="Arial"/>
                <a:cs typeface="Arial"/>
                <a:sym typeface="Arial"/>
              </a:endParaRPr>
            </a:p>
          </p:txBody>
        </p:sp>
        <p:sp>
          <p:nvSpPr>
            <p:cNvPr id="44" name="Shape 651"/>
            <p:cNvSpPr/>
            <p:nvPr/>
          </p:nvSpPr>
          <p:spPr>
            <a:xfrm>
              <a:off x="2569444"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400" dirty="0">
                <a:solidFill>
                  <a:srgbClr val="FFFFFF"/>
                </a:solidFill>
                <a:latin typeface="Arial"/>
                <a:ea typeface="Arial"/>
                <a:cs typeface="Arial"/>
                <a:sym typeface="Arial"/>
              </a:endParaRPr>
            </a:p>
          </p:txBody>
        </p:sp>
        <p:sp>
          <p:nvSpPr>
            <p:cNvPr id="45" name="Shape 652"/>
            <p:cNvSpPr/>
            <p:nvPr/>
          </p:nvSpPr>
          <p:spPr>
            <a:xfrm rot="-5400000">
              <a:off x="2621296" y="7185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400" dirty="0">
                <a:solidFill>
                  <a:srgbClr val="FFFFFF"/>
                </a:solidFill>
                <a:latin typeface="Arial"/>
                <a:ea typeface="Arial"/>
                <a:cs typeface="Arial"/>
                <a:sym typeface="Arial"/>
              </a:endParaRPr>
            </a:p>
          </p:txBody>
        </p:sp>
        <p:sp>
          <p:nvSpPr>
            <p:cNvPr id="46" name="Shape 653"/>
            <p:cNvSpPr/>
            <p:nvPr/>
          </p:nvSpPr>
          <p:spPr>
            <a:xfrm>
              <a:off x="2721844"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400" dirty="0">
                <a:solidFill>
                  <a:srgbClr val="FFFFFF"/>
                </a:solidFill>
                <a:latin typeface="Arial"/>
                <a:ea typeface="Arial"/>
                <a:cs typeface="Arial"/>
                <a:sym typeface="Arial"/>
              </a:endParaRPr>
            </a:p>
          </p:txBody>
        </p:sp>
        <p:sp>
          <p:nvSpPr>
            <p:cNvPr id="47" name="Shape 654"/>
            <p:cNvSpPr/>
            <p:nvPr/>
          </p:nvSpPr>
          <p:spPr>
            <a:xfrm rot="-5400000">
              <a:off x="2773696" y="8709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400" dirty="0">
                <a:solidFill>
                  <a:srgbClr val="FFFFFF"/>
                </a:solidFill>
                <a:latin typeface="Arial"/>
                <a:ea typeface="Arial"/>
                <a:cs typeface="Arial"/>
                <a:sym typeface="Arial"/>
              </a:endParaRPr>
            </a:p>
          </p:txBody>
        </p:sp>
        <p:sp>
          <p:nvSpPr>
            <p:cNvPr id="48" name="Shape 655"/>
            <p:cNvSpPr/>
            <p:nvPr/>
          </p:nvSpPr>
          <p:spPr>
            <a:xfrm>
              <a:off x="2874244"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400" dirty="0">
                <a:solidFill>
                  <a:srgbClr val="FFFFFF"/>
                </a:solidFill>
                <a:latin typeface="Arial"/>
                <a:ea typeface="Arial"/>
                <a:cs typeface="Arial"/>
                <a:sym typeface="Arial"/>
              </a:endParaRPr>
            </a:p>
          </p:txBody>
        </p:sp>
      </p:grpSp>
      <p:sp>
        <p:nvSpPr>
          <p:cNvPr id="38" name="TextBox 37"/>
          <p:cNvSpPr txBox="1"/>
          <p:nvPr/>
        </p:nvSpPr>
        <p:spPr>
          <a:xfrm>
            <a:off x="3026184" y="6064514"/>
            <a:ext cx="1790637" cy="307777"/>
          </a:xfrm>
          <a:prstGeom prst="rect">
            <a:avLst/>
          </a:prstGeom>
          <a:noFill/>
        </p:spPr>
        <p:txBody>
          <a:bodyPr wrap="square" rtlCol="0">
            <a:spAutoFit/>
          </a:bodyPr>
          <a:lstStyle/>
          <a:p>
            <a:pPr defTabSz="457200"/>
            <a:r>
              <a:rPr lang="en-GB" sz="1400" b="1" dirty="0" smtClean="0">
                <a:solidFill>
                  <a:srgbClr val="44546A"/>
                </a:solidFill>
                <a:ea typeface="ＭＳ Ｐゴシック" pitchFamily="34" charset="-128"/>
              </a:rPr>
              <a:t>Data providers</a:t>
            </a:r>
          </a:p>
        </p:txBody>
      </p:sp>
      <p:sp>
        <p:nvSpPr>
          <p:cNvPr id="39" name="TextBox 38"/>
          <p:cNvSpPr txBox="1"/>
          <p:nvPr/>
        </p:nvSpPr>
        <p:spPr>
          <a:xfrm>
            <a:off x="4779837" y="697555"/>
            <a:ext cx="1020183" cy="523220"/>
          </a:xfrm>
          <a:prstGeom prst="rect">
            <a:avLst/>
          </a:prstGeom>
          <a:noFill/>
        </p:spPr>
        <p:txBody>
          <a:bodyPr wrap="square" rtlCol="0">
            <a:spAutoFit/>
          </a:bodyPr>
          <a:lstStyle/>
          <a:p>
            <a:pPr defTabSz="457200"/>
            <a:r>
              <a:rPr lang="en-GB" sz="1400" b="1" dirty="0" smtClean="0">
                <a:solidFill>
                  <a:srgbClr val="44546A"/>
                </a:solidFill>
                <a:ea typeface="ＭＳ Ｐゴシック" pitchFamily="34" charset="-128"/>
              </a:rPr>
              <a:t>End Users</a:t>
            </a:r>
            <a:endParaRPr lang="en-GB" sz="1100" dirty="0">
              <a:solidFill>
                <a:prstClr val="black"/>
              </a:solidFill>
              <a:ea typeface="ＭＳ Ｐゴシック" pitchFamily="34" charset="-128"/>
            </a:endParaRPr>
          </a:p>
        </p:txBody>
      </p:sp>
      <p:sp>
        <p:nvSpPr>
          <p:cNvPr id="40" name="TextBox 39"/>
          <p:cNvSpPr txBox="1"/>
          <p:nvPr/>
        </p:nvSpPr>
        <p:spPr>
          <a:xfrm>
            <a:off x="637452" y="3578672"/>
            <a:ext cx="1140401" cy="307777"/>
          </a:xfrm>
          <a:prstGeom prst="rect">
            <a:avLst/>
          </a:prstGeom>
          <a:noFill/>
        </p:spPr>
        <p:txBody>
          <a:bodyPr wrap="square" rtlCol="0">
            <a:spAutoFit/>
          </a:bodyPr>
          <a:lstStyle/>
          <a:p>
            <a:pPr defTabSz="457200"/>
            <a:r>
              <a:rPr lang="en-GB" sz="1400" b="1" dirty="0" smtClean="0">
                <a:solidFill>
                  <a:srgbClr val="44546A"/>
                </a:solidFill>
                <a:ea typeface="ＭＳ Ｐゴシック" pitchFamily="34" charset="-128"/>
              </a:rPr>
              <a:t>Developers</a:t>
            </a:r>
            <a:endParaRPr lang="en-GB" sz="1200" b="1" dirty="0" smtClean="0">
              <a:solidFill>
                <a:srgbClr val="44546A"/>
              </a:solidFill>
              <a:ea typeface="ＭＳ Ｐゴシック" pitchFamily="34" charset="-128"/>
            </a:endParaRPr>
          </a:p>
        </p:txBody>
      </p:sp>
      <p:sp>
        <p:nvSpPr>
          <p:cNvPr id="41" name="TextBox 40"/>
          <p:cNvSpPr txBox="1"/>
          <p:nvPr/>
        </p:nvSpPr>
        <p:spPr>
          <a:xfrm>
            <a:off x="7192716" y="2921187"/>
            <a:ext cx="1318955" cy="523220"/>
          </a:xfrm>
          <a:prstGeom prst="rect">
            <a:avLst/>
          </a:prstGeom>
          <a:noFill/>
        </p:spPr>
        <p:txBody>
          <a:bodyPr wrap="square" rtlCol="0">
            <a:spAutoFit/>
          </a:bodyPr>
          <a:lstStyle/>
          <a:p>
            <a:pPr algn="ctr" defTabSz="457200"/>
            <a:r>
              <a:rPr lang="en-GB" sz="1400" b="1" dirty="0" smtClean="0">
                <a:solidFill>
                  <a:srgbClr val="44546A"/>
                </a:solidFill>
                <a:ea typeface="ＭＳ Ｐゴシック" pitchFamily="34" charset="-128"/>
              </a:rPr>
              <a:t>Service </a:t>
            </a:r>
          </a:p>
          <a:p>
            <a:pPr algn="ctr" defTabSz="457200"/>
            <a:r>
              <a:rPr lang="en-GB" sz="1400" b="1" dirty="0" smtClean="0">
                <a:solidFill>
                  <a:srgbClr val="44546A"/>
                </a:solidFill>
                <a:ea typeface="ＭＳ Ｐゴシック" pitchFamily="34" charset="-128"/>
              </a:rPr>
              <a:t>Providers</a:t>
            </a:r>
          </a:p>
        </p:txBody>
      </p:sp>
      <p:grpSp>
        <p:nvGrpSpPr>
          <p:cNvPr id="49" name="Shape 649"/>
          <p:cNvGrpSpPr/>
          <p:nvPr/>
        </p:nvGrpSpPr>
        <p:grpSpPr>
          <a:xfrm>
            <a:off x="7468708" y="2192112"/>
            <a:ext cx="546049" cy="682561"/>
            <a:chOff x="2451969" y="300809"/>
            <a:chExt cx="1013643" cy="1262062"/>
          </a:xfrm>
        </p:grpSpPr>
        <p:sp>
          <p:nvSpPr>
            <p:cNvPr id="50" name="Shape 650"/>
            <p:cNvSpPr/>
            <p:nvPr/>
          </p:nvSpPr>
          <p:spPr>
            <a:xfrm rot="-5400000">
              <a:off x="2468896" y="5661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51" name="Shape 651"/>
            <p:cNvSpPr/>
            <p:nvPr/>
          </p:nvSpPr>
          <p:spPr>
            <a:xfrm>
              <a:off x="2569444"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52" name="Shape 652"/>
            <p:cNvSpPr/>
            <p:nvPr/>
          </p:nvSpPr>
          <p:spPr>
            <a:xfrm rot="-5400000">
              <a:off x="2621296" y="7185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53" name="Shape 653"/>
            <p:cNvSpPr/>
            <p:nvPr/>
          </p:nvSpPr>
          <p:spPr>
            <a:xfrm>
              <a:off x="2721844"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54" name="Shape 654"/>
            <p:cNvSpPr/>
            <p:nvPr/>
          </p:nvSpPr>
          <p:spPr>
            <a:xfrm rot="-5400000">
              <a:off x="2773696" y="8709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55" name="Shape 655"/>
            <p:cNvSpPr/>
            <p:nvPr/>
          </p:nvSpPr>
          <p:spPr>
            <a:xfrm>
              <a:off x="2874244"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grpSp>
      <p:grpSp>
        <p:nvGrpSpPr>
          <p:cNvPr id="56" name="Shape 649"/>
          <p:cNvGrpSpPr/>
          <p:nvPr/>
        </p:nvGrpSpPr>
        <p:grpSpPr>
          <a:xfrm>
            <a:off x="2446000" y="5919994"/>
            <a:ext cx="546049" cy="682561"/>
            <a:chOff x="2451969" y="300809"/>
            <a:chExt cx="1013643" cy="1262062"/>
          </a:xfrm>
        </p:grpSpPr>
        <p:sp>
          <p:nvSpPr>
            <p:cNvPr id="57" name="Shape 650"/>
            <p:cNvSpPr/>
            <p:nvPr/>
          </p:nvSpPr>
          <p:spPr>
            <a:xfrm rot="-5400000">
              <a:off x="2468896" y="5661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58" name="Shape 651"/>
            <p:cNvSpPr/>
            <p:nvPr/>
          </p:nvSpPr>
          <p:spPr>
            <a:xfrm>
              <a:off x="2569444"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59" name="Shape 652"/>
            <p:cNvSpPr/>
            <p:nvPr/>
          </p:nvSpPr>
          <p:spPr>
            <a:xfrm rot="-5400000">
              <a:off x="2621296" y="7185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0" name="Shape 653"/>
            <p:cNvSpPr/>
            <p:nvPr/>
          </p:nvSpPr>
          <p:spPr>
            <a:xfrm>
              <a:off x="2721844"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1" name="Shape 654"/>
            <p:cNvSpPr/>
            <p:nvPr/>
          </p:nvSpPr>
          <p:spPr>
            <a:xfrm rot="-5400000">
              <a:off x="2773696" y="8709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2" name="Shape 655"/>
            <p:cNvSpPr/>
            <p:nvPr/>
          </p:nvSpPr>
          <p:spPr>
            <a:xfrm>
              <a:off x="2874244"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grpSp>
      <p:grpSp>
        <p:nvGrpSpPr>
          <p:cNvPr id="63" name="Shape 649"/>
          <p:cNvGrpSpPr/>
          <p:nvPr/>
        </p:nvGrpSpPr>
        <p:grpSpPr>
          <a:xfrm>
            <a:off x="862029" y="2783156"/>
            <a:ext cx="546049" cy="682561"/>
            <a:chOff x="2451969" y="300809"/>
            <a:chExt cx="1013643" cy="1262062"/>
          </a:xfrm>
        </p:grpSpPr>
        <p:sp>
          <p:nvSpPr>
            <p:cNvPr id="64" name="Shape 650"/>
            <p:cNvSpPr/>
            <p:nvPr/>
          </p:nvSpPr>
          <p:spPr>
            <a:xfrm rot="-5400000">
              <a:off x="2468896" y="5661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5" name="Shape 651"/>
            <p:cNvSpPr/>
            <p:nvPr/>
          </p:nvSpPr>
          <p:spPr>
            <a:xfrm>
              <a:off x="2569444"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6" name="Shape 652"/>
            <p:cNvSpPr/>
            <p:nvPr/>
          </p:nvSpPr>
          <p:spPr>
            <a:xfrm rot="-5400000">
              <a:off x="2621296" y="7185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7" name="Shape 653"/>
            <p:cNvSpPr/>
            <p:nvPr/>
          </p:nvSpPr>
          <p:spPr>
            <a:xfrm>
              <a:off x="2721844"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8" name="Shape 654"/>
            <p:cNvSpPr/>
            <p:nvPr/>
          </p:nvSpPr>
          <p:spPr>
            <a:xfrm rot="-5400000">
              <a:off x="2773696" y="8709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69" name="Shape 655"/>
            <p:cNvSpPr/>
            <p:nvPr/>
          </p:nvSpPr>
          <p:spPr>
            <a:xfrm>
              <a:off x="2874244"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grpSp>
      <p:grpSp>
        <p:nvGrpSpPr>
          <p:cNvPr id="2" name="Group 1"/>
          <p:cNvGrpSpPr/>
          <p:nvPr/>
        </p:nvGrpSpPr>
        <p:grpSpPr>
          <a:xfrm>
            <a:off x="1989733" y="1382576"/>
            <a:ext cx="5109547" cy="4374486"/>
            <a:chOff x="1989733" y="1367945"/>
            <a:chExt cx="5135271" cy="4499455"/>
          </a:xfrm>
        </p:grpSpPr>
        <p:sp>
          <p:nvSpPr>
            <p:cNvPr id="73" name="Rectangle 72"/>
            <p:cNvSpPr/>
            <p:nvPr/>
          </p:nvSpPr>
          <p:spPr>
            <a:xfrm>
              <a:off x="1989733" y="1367945"/>
              <a:ext cx="5135271" cy="4499455"/>
            </a:xfrm>
            <a:prstGeom prst="rect">
              <a:avLst/>
            </a:prstGeom>
            <a:gradFill>
              <a:gsLst>
                <a:gs pos="0">
                  <a:schemeClr val="accent3">
                    <a:tint val="50000"/>
                    <a:satMod val="300000"/>
                    <a:alpha val="46000"/>
                  </a:schemeClr>
                </a:gs>
                <a:gs pos="35000">
                  <a:schemeClr val="accent3">
                    <a:tint val="37000"/>
                    <a:satMod val="300000"/>
                  </a:schemeClr>
                </a:gs>
                <a:gs pos="100000">
                  <a:schemeClr val="accent3">
                    <a:tint val="15000"/>
                    <a:satMod val="350000"/>
                  </a:schemeClr>
                </a:gs>
              </a:gsLst>
            </a:gradFill>
            <a:ln>
              <a:noFill/>
            </a:ln>
            <a:effectLst>
              <a:outerShdw blurRad="40000" dist="20000" dir="5400000" rotWithShape="0">
                <a:srgbClr val="000000">
                  <a:alpha val="38000"/>
                </a:srgbClr>
              </a:outerShdw>
              <a:softEdge rad="63500"/>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2400" dirty="0" smtClean="0">
                <a:effectLst>
                  <a:outerShdw blurRad="38100" dist="38100" dir="2700000" algn="tl">
                    <a:srgbClr val="000000">
                      <a:alpha val="43137"/>
                    </a:srgbClr>
                  </a:outerShdw>
                </a:effectLst>
              </a:endParaRPr>
            </a:p>
          </p:txBody>
        </p:sp>
        <p:sp>
          <p:nvSpPr>
            <p:cNvPr id="7" name="Rounded Rectangle 6"/>
            <p:cNvSpPr/>
            <p:nvPr/>
          </p:nvSpPr>
          <p:spPr>
            <a:xfrm>
              <a:off x="2375605" y="2628432"/>
              <a:ext cx="4364182" cy="1784531"/>
            </a:xfrm>
            <a:prstGeom prst="roundRect">
              <a:avLst/>
            </a:prstGeom>
          </p:spPr>
          <p:style>
            <a:lnRef idx="1">
              <a:schemeClr val="accent1"/>
            </a:lnRef>
            <a:fillRef idx="2">
              <a:schemeClr val="accent1"/>
            </a:fillRef>
            <a:effectRef idx="1">
              <a:schemeClr val="accent1"/>
            </a:effectRef>
            <a:fontRef idx="minor">
              <a:schemeClr val="dk1"/>
            </a:fontRef>
          </p:style>
          <p:txBody>
            <a:bodyPr lIns="68558" tIns="34278" rIns="68558" bIns="34278" rtlCol="0" anchor="ctr"/>
            <a:lstStyle/>
            <a:p>
              <a:pPr algn="ctr" defTabSz="685563"/>
              <a:endParaRPr lang="en-GB" sz="1050" dirty="0">
                <a:solidFill>
                  <a:prstClr val="black"/>
                </a:solidFill>
              </a:endParaRPr>
            </a:p>
            <a:p>
              <a:pPr algn="ctr" defTabSz="685563"/>
              <a:endParaRPr lang="en-GB" sz="1050" dirty="0">
                <a:solidFill>
                  <a:prstClr val="black"/>
                </a:solidFill>
              </a:endParaRPr>
            </a:p>
          </p:txBody>
        </p:sp>
        <p:sp>
          <p:nvSpPr>
            <p:cNvPr id="8" name="Rounded Rectangle 7"/>
            <p:cNvSpPr/>
            <p:nvPr/>
          </p:nvSpPr>
          <p:spPr>
            <a:xfrm>
              <a:off x="2389253" y="4604078"/>
              <a:ext cx="4364182" cy="1001481"/>
            </a:xfrm>
            <a:prstGeom prst="roundRect">
              <a:avLst/>
            </a:prstGeom>
          </p:spPr>
          <p:style>
            <a:lnRef idx="1">
              <a:schemeClr val="dk1"/>
            </a:lnRef>
            <a:fillRef idx="2">
              <a:schemeClr val="dk1"/>
            </a:fillRef>
            <a:effectRef idx="1">
              <a:schemeClr val="dk1"/>
            </a:effectRef>
            <a:fontRef idx="minor">
              <a:schemeClr val="dk1"/>
            </a:fontRef>
          </p:style>
          <p:txBody>
            <a:bodyPr lIns="68558" tIns="34278" rIns="68558" bIns="34278" rtlCol="0" anchor="ctr"/>
            <a:lstStyle/>
            <a:p>
              <a:pPr algn="ctr" defTabSz="685563"/>
              <a:r>
                <a:rPr lang="en-GB" sz="1400" dirty="0" smtClean="0">
                  <a:solidFill>
                    <a:prstClr val="black"/>
                  </a:solidFill>
                </a:rPr>
                <a:t>Data </a:t>
              </a:r>
              <a:r>
                <a:rPr lang="en-GB" sz="1100" i="1" dirty="0" smtClean="0">
                  <a:solidFill>
                    <a:prstClr val="black"/>
                  </a:solidFill>
                </a:rPr>
                <a:t>(sensors, smart phones, historical, …)</a:t>
              </a:r>
            </a:p>
            <a:p>
              <a:pPr algn="ctr" defTabSz="685563"/>
              <a:endParaRPr lang="en-GB" sz="1050" dirty="0">
                <a:solidFill>
                  <a:prstClr val="black"/>
                </a:solidFill>
              </a:endParaRPr>
            </a:p>
            <a:p>
              <a:pPr algn="ctr" defTabSz="685563"/>
              <a:endParaRPr lang="en-GB" sz="1050" dirty="0">
                <a:solidFill>
                  <a:prstClr val="black"/>
                </a:solidFill>
              </a:endParaRPr>
            </a:p>
          </p:txBody>
        </p:sp>
        <p:sp>
          <p:nvSpPr>
            <p:cNvPr id="9" name="Rounded Rectangle 8"/>
            <p:cNvSpPr/>
            <p:nvPr/>
          </p:nvSpPr>
          <p:spPr>
            <a:xfrm>
              <a:off x="2375604" y="1568805"/>
              <a:ext cx="4364182" cy="884301"/>
            </a:xfrm>
            <a:prstGeom prst="roundRect">
              <a:avLst/>
            </a:prstGeom>
          </p:spPr>
          <p:style>
            <a:lnRef idx="1">
              <a:schemeClr val="accent3"/>
            </a:lnRef>
            <a:fillRef idx="2">
              <a:schemeClr val="accent3"/>
            </a:fillRef>
            <a:effectRef idx="1">
              <a:schemeClr val="accent3"/>
            </a:effectRef>
            <a:fontRef idx="minor">
              <a:schemeClr val="dk1"/>
            </a:fontRef>
          </p:style>
          <p:txBody>
            <a:bodyPr lIns="68558" tIns="34278" rIns="68558" bIns="34278" rtlCol="0" anchor="ctr"/>
            <a:lstStyle/>
            <a:p>
              <a:pPr algn="ctr" defTabSz="685563"/>
              <a:r>
                <a:rPr lang="en-GB" sz="2000" dirty="0" smtClean="0">
                  <a:solidFill>
                    <a:prstClr val="black"/>
                  </a:solidFill>
                </a:rPr>
                <a:t> </a:t>
              </a:r>
              <a:r>
                <a:rPr lang="en-GB" sz="1400" dirty="0" smtClean="0">
                  <a:solidFill>
                    <a:prstClr val="black"/>
                  </a:solidFill>
                </a:rPr>
                <a:t> </a:t>
              </a:r>
            </a:p>
            <a:p>
              <a:pPr algn="ctr" defTabSz="685563"/>
              <a:r>
                <a:rPr lang="en-GB" sz="1400" dirty="0" smtClean="0">
                  <a:solidFill>
                    <a:prstClr val="black"/>
                  </a:solidFill>
                </a:rPr>
                <a:t>Applications</a:t>
              </a:r>
            </a:p>
            <a:p>
              <a:pPr algn="ctr" defTabSz="685563"/>
              <a:endParaRPr lang="en-GB" sz="1050" dirty="0">
                <a:solidFill>
                  <a:prstClr val="black"/>
                </a:solidFill>
              </a:endParaRPr>
            </a:p>
            <a:p>
              <a:pPr algn="ctr" defTabSz="685563"/>
              <a:endParaRPr lang="en-GB" sz="1050" dirty="0">
                <a:solidFill>
                  <a:prstClr val="black"/>
                </a:solidFill>
              </a:endParaRPr>
            </a:p>
          </p:txBody>
        </p:sp>
        <p:pic>
          <p:nvPicPr>
            <p:cNvPr id="10" name="Picture 9"/>
            <p:cNvPicPr>
              <a:picLocks noChangeAspect="1"/>
            </p:cNvPicPr>
            <p:nvPr/>
          </p:nvPicPr>
          <p:blipFill>
            <a:blip r:embed="rId3" cstate="email">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4643551" y="5100775"/>
              <a:ext cx="374982" cy="428352"/>
            </a:xfrm>
            <a:prstGeom prst="rect">
              <a:avLst/>
            </a:prstGeom>
          </p:spPr>
        </p:pic>
        <p:pic>
          <p:nvPicPr>
            <p:cNvPr id="11" name="Pictur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21025" y="5090394"/>
              <a:ext cx="393158" cy="449115"/>
            </a:xfrm>
            <a:prstGeom prst="rect">
              <a:avLst/>
            </a:prstGeom>
          </p:spPr>
        </p:pic>
        <p:pic>
          <p:nvPicPr>
            <p:cNvPr id="12" name="Pictur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14797" y="5092507"/>
              <a:ext cx="391309" cy="447002"/>
            </a:xfrm>
            <a:prstGeom prst="rect">
              <a:avLst/>
            </a:prstGeom>
          </p:spPr>
        </p:pic>
        <p:pic>
          <p:nvPicPr>
            <p:cNvPr id="13" name="Picture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4224896" y="5111157"/>
              <a:ext cx="373608" cy="428352"/>
            </a:xfrm>
            <a:prstGeom prst="rect">
              <a:avLst/>
            </a:prstGeom>
          </p:spPr>
        </p:pic>
        <p:pic>
          <p:nvPicPr>
            <p:cNvPr id="14" name="Picture 13"/>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470422" y="5106004"/>
              <a:ext cx="422617" cy="433505"/>
            </a:xfrm>
            <a:prstGeom prst="rect">
              <a:avLst/>
            </a:prstGeom>
          </p:spPr>
        </p:pic>
        <p:pic>
          <p:nvPicPr>
            <p:cNvPr id="15" name="Picture 1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059391" y="5099769"/>
              <a:ext cx="373608" cy="428352"/>
            </a:xfrm>
            <a:prstGeom prst="rect">
              <a:avLst/>
            </a:prstGeom>
          </p:spPr>
        </p:pic>
        <p:pic>
          <p:nvPicPr>
            <p:cNvPr id="16" name="Picture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67952" y="5090298"/>
              <a:ext cx="383273" cy="437823"/>
            </a:xfrm>
            <a:prstGeom prst="rect">
              <a:avLst/>
            </a:prstGeom>
          </p:spPr>
        </p:pic>
        <p:pic>
          <p:nvPicPr>
            <p:cNvPr id="17" name="Picture 16"/>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5886168" y="5086285"/>
              <a:ext cx="400262" cy="430496"/>
            </a:xfrm>
            <a:prstGeom prst="rect">
              <a:avLst/>
            </a:prstGeom>
          </p:spPr>
        </p:pic>
        <p:pic>
          <p:nvPicPr>
            <p:cNvPr id="18" name="Picture 17"/>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289556" y="5071415"/>
              <a:ext cx="389270" cy="444675"/>
            </a:xfrm>
            <a:prstGeom prst="rect">
              <a:avLst/>
            </a:prstGeom>
          </p:spPr>
        </p:pic>
        <p:pic>
          <p:nvPicPr>
            <p:cNvPr id="19" name="Picture 18"/>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3744330" y="5100775"/>
              <a:ext cx="436802" cy="446264"/>
            </a:xfrm>
            <a:prstGeom prst="rect">
              <a:avLst/>
            </a:prstGeom>
          </p:spPr>
        </p:pic>
        <p:pic>
          <p:nvPicPr>
            <p:cNvPr id="20" name="Picture 2"/>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a:stretch/>
          </p:blipFill>
          <p:spPr bwMode="auto">
            <a:xfrm>
              <a:off x="5485481" y="1710691"/>
              <a:ext cx="701965" cy="629333"/>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3" name="Up Arrow 22"/>
            <p:cNvSpPr/>
            <p:nvPr/>
          </p:nvSpPr>
          <p:spPr>
            <a:xfrm>
              <a:off x="2927948" y="4325329"/>
              <a:ext cx="771525" cy="367968"/>
            </a:xfrm>
            <a:prstGeom prst="upArrow">
              <a:avLst/>
            </a:prstGeom>
          </p:spPr>
          <p:style>
            <a:lnRef idx="1">
              <a:schemeClr val="dk1"/>
            </a:lnRef>
            <a:fillRef idx="2">
              <a:schemeClr val="dk1"/>
            </a:fillRef>
            <a:effectRef idx="1">
              <a:schemeClr val="dk1"/>
            </a:effectRef>
            <a:fontRef idx="minor">
              <a:schemeClr val="dk1"/>
            </a:fontRef>
          </p:style>
          <p:txBody>
            <a:bodyPr lIns="68558" tIns="34278" rIns="68558" bIns="34278" rtlCol="0" anchor="ctr"/>
            <a:lstStyle/>
            <a:p>
              <a:pPr algn="ctr" defTabSz="685563"/>
              <a:endParaRPr lang="en-GB" sz="1050" dirty="0">
                <a:solidFill>
                  <a:prstClr val="black"/>
                </a:solidFill>
              </a:endParaRPr>
            </a:p>
          </p:txBody>
        </p:sp>
        <p:sp>
          <p:nvSpPr>
            <p:cNvPr id="24" name="Up Arrow 23"/>
            <p:cNvSpPr/>
            <p:nvPr/>
          </p:nvSpPr>
          <p:spPr>
            <a:xfrm>
              <a:off x="4155429" y="4325329"/>
              <a:ext cx="771525" cy="367968"/>
            </a:xfrm>
            <a:prstGeom prst="upArrow">
              <a:avLst/>
            </a:prstGeom>
          </p:spPr>
          <p:style>
            <a:lnRef idx="1">
              <a:schemeClr val="dk1"/>
            </a:lnRef>
            <a:fillRef idx="2">
              <a:schemeClr val="dk1"/>
            </a:fillRef>
            <a:effectRef idx="1">
              <a:schemeClr val="dk1"/>
            </a:effectRef>
            <a:fontRef idx="minor">
              <a:schemeClr val="dk1"/>
            </a:fontRef>
          </p:style>
          <p:txBody>
            <a:bodyPr lIns="68558" tIns="34278" rIns="68558" bIns="34278" rtlCol="0" anchor="ctr"/>
            <a:lstStyle/>
            <a:p>
              <a:pPr algn="ctr" defTabSz="685563"/>
              <a:endParaRPr lang="en-GB" sz="1050" dirty="0">
                <a:solidFill>
                  <a:prstClr val="black"/>
                </a:solidFill>
              </a:endParaRPr>
            </a:p>
          </p:txBody>
        </p:sp>
        <p:sp>
          <p:nvSpPr>
            <p:cNvPr id="25" name="Up Arrow 24"/>
            <p:cNvSpPr/>
            <p:nvPr/>
          </p:nvSpPr>
          <p:spPr>
            <a:xfrm>
              <a:off x="5382471" y="4325329"/>
              <a:ext cx="771525" cy="367968"/>
            </a:xfrm>
            <a:prstGeom prst="upArrow">
              <a:avLst/>
            </a:prstGeom>
          </p:spPr>
          <p:style>
            <a:lnRef idx="1">
              <a:schemeClr val="dk1"/>
            </a:lnRef>
            <a:fillRef idx="2">
              <a:schemeClr val="dk1"/>
            </a:fillRef>
            <a:effectRef idx="1">
              <a:schemeClr val="dk1"/>
            </a:effectRef>
            <a:fontRef idx="minor">
              <a:schemeClr val="dk1"/>
            </a:fontRef>
          </p:style>
          <p:txBody>
            <a:bodyPr lIns="68558" tIns="34278" rIns="68558" bIns="34278" rtlCol="0" anchor="ctr"/>
            <a:lstStyle/>
            <a:p>
              <a:pPr algn="ctr" defTabSz="685563"/>
              <a:endParaRPr lang="en-GB" sz="1050" dirty="0">
                <a:solidFill>
                  <a:prstClr val="black"/>
                </a:solidFill>
              </a:endParaRPr>
            </a:p>
          </p:txBody>
        </p:sp>
        <p:sp>
          <p:nvSpPr>
            <p:cNvPr id="26" name="Up Arrow 25"/>
            <p:cNvSpPr/>
            <p:nvPr/>
          </p:nvSpPr>
          <p:spPr>
            <a:xfrm>
              <a:off x="2885724" y="2364039"/>
              <a:ext cx="771525" cy="367968"/>
            </a:xfrm>
            <a:prstGeom prst="upArrow">
              <a:avLst/>
            </a:prstGeom>
          </p:spPr>
          <p:style>
            <a:lnRef idx="1">
              <a:schemeClr val="accent5"/>
            </a:lnRef>
            <a:fillRef idx="2">
              <a:schemeClr val="accent5"/>
            </a:fillRef>
            <a:effectRef idx="1">
              <a:schemeClr val="accent5"/>
            </a:effectRef>
            <a:fontRef idx="minor">
              <a:schemeClr val="dk1"/>
            </a:fontRef>
          </p:style>
          <p:txBody>
            <a:bodyPr lIns="68558" tIns="34278" rIns="68558" bIns="34278" rtlCol="0" anchor="ctr"/>
            <a:lstStyle/>
            <a:p>
              <a:pPr algn="ctr" defTabSz="685563"/>
              <a:endParaRPr lang="en-GB" sz="1050" dirty="0">
                <a:solidFill>
                  <a:prstClr val="black"/>
                </a:solidFill>
              </a:endParaRPr>
            </a:p>
          </p:txBody>
        </p:sp>
        <p:sp>
          <p:nvSpPr>
            <p:cNvPr id="27" name="Up Arrow 26"/>
            <p:cNvSpPr/>
            <p:nvPr/>
          </p:nvSpPr>
          <p:spPr>
            <a:xfrm>
              <a:off x="4113206" y="2364039"/>
              <a:ext cx="771525" cy="367968"/>
            </a:xfrm>
            <a:prstGeom prst="upArrow">
              <a:avLst/>
            </a:prstGeom>
          </p:spPr>
          <p:style>
            <a:lnRef idx="1">
              <a:schemeClr val="accent5"/>
            </a:lnRef>
            <a:fillRef idx="2">
              <a:schemeClr val="accent5"/>
            </a:fillRef>
            <a:effectRef idx="1">
              <a:schemeClr val="accent5"/>
            </a:effectRef>
            <a:fontRef idx="minor">
              <a:schemeClr val="dk1"/>
            </a:fontRef>
          </p:style>
          <p:txBody>
            <a:bodyPr lIns="68558" tIns="34278" rIns="68558" bIns="34278" rtlCol="0" anchor="ctr"/>
            <a:lstStyle/>
            <a:p>
              <a:pPr algn="ctr" defTabSz="685563"/>
              <a:endParaRPr lang="en-GB" sz="1050" dirty="0">
                <a:solidFill>
                  <a:prstClr val="black"/>
                </a:solidFill>
              </a:endParaRPr>
            </a:p>
          </p:txBody>
        </p:sp>
        <p:sp>
          <p:nvSpPr>
            <p:cNvPr id="28" name="Up Arrow 27"/>
            <p:cNvSpPr/>
            <p:nvPr/>
          </p:nvSpPr>
          <p:spPr>
            <a:xfrm>
              <a:off x="5340248" y="2364039"/>
              <a:ext cx="771525" cy="367968"/>
            </a:xfrm>
            <a:prstGeom prst="upArrow">
              <a:avLst/>
            </a:prstGeom>
          </p:spPr>
          <p:style>
            <a:lnRef idx="1">
              <a:schemeClr val="accent5"/>
            </a:lnRef>
            <a:fillRef idx="2">
              <a:schemeClr val="accent5"/>
            </a:fillRef>
            <a:effectRef idx="1">
              <a:schemeClr val="accent5"/>
            </a:effectRef>
            <a:fontRef idx="minor">
              <a:schemeClr val="dk1"/>
            </a:fontRef>
          </p:style>
          <p:txBody>
            <a:bodyPr lIns="68558" tIns="34278" rIns="68558" bIns="34278" rtlCol="0" anchor="ctr"/>
            <a:lstStyle/>
            <a:p>
              <a:pPr algn="ctr" defTabSz="685563"/>
              <a:endParaRPr lang="en-GB" sz="1050" dirty="0">
                <a:solidFill>
                  <a:prstClr val="black"/>
                </a:solidFill>
              </a:endParaRPr>
            </a:p>
          </p:txBody>
        </p:sp>
        <p:sp>
          <p:nvSpPr>
            <p:cNvPr id="29" name="Rounded Rectangle 28"/>
            <p:cNvSpPr/>
            <p:nvPr/>
          </p:nvSpPr>
          <p:spPr>
            <a:xfrm>
              <a:off x="2872538" y="3915709"/>
              <a:ext cx="3388280" cy="308711"/>
            </a:xfrm>
            <a:prstGeom prst="roundRect">
              <a:avLst/>
            </a:prstGeom>
          </p:spPr>
          <p:style>
            <a:lnRef idx="1">
              <a:schemeClr val="accent1"/>
            </a:lnRef>
            <a:fillRef idx="2">
              <a:schemeClr val="accent1"/>
            </a:fillRef>
            <a:effectRef idx="1">
              <a:schemeClr val="accent1"/>
            </a:effectRef>
            <a:fontRef idx="minor">
              <a:schemeClr val="dk1"/>
            </a:fontRef>
          </p:style>
          <p:txBody>
            <a:bodyPr lIns="68558" tIns="34278" rIns="68558" bIns="34278" spcCol="0" rtlCol="0" anchor="ctr"/>
            <a:lstStyle/>
            <a:p>
              <a:pPr algn="ctr" defTabSz="685563"/>
              <a:r>
                <a:rPr lang="en-GB" sz="1400" dirty="0" smtClean="0">
                  <a:solidFill>
                    <a:prstClr val="black"/>
                  </a:solidFill>
                </a:rPr>
                <a:t>Information Spine</a:t>
              </a:r>
              <a:endParaRPr lang="en-GB" sz="1400" dirty="0">
                <a:solidFill>
                  <a:prstClr val="black"/>
                </a:solidFill>
              </a:endParaRPr>
            </a:p>
          </p:txBody>
        </p:sp>
        <p:sp>
          <p:nvSpPr>
            <p:cNvPr id="30" name="Rounded Rectangle 29"/>
            <p:cNvSpPr/>
            <p:nvPr/>
          </p:nvSpPr>
          <p:spPr>
            <a:xfrm>
              <a:off x="2820011" y="2812416"/>
              <a:ext cx="3388280" cy="308711"/>
            </a:xfrm>
            <a:prstGeom prst="roundRect">
              <a:avLst/>
            </a:prstGeom>
          </p:spPr>
          <p:style>
            <a:lnRef idx="1">
              <a:schemeClr val="accent1"/>
            </a:lnRef>
            <a:fillRef idx="2">
              <a:schemeClr val="accent1"/>
            </a:fillRef>
            <a:effectRef idx="1">
              <a:schemeClr val="accent1"/>
            </a:effectRef>
            <a:fontRef idx="minor">
              <a:schemeClr val="dk1"/>
            </a:fontRef>
          </p:style>
          <p:txBody>
            <a:bodyPr lIns="68558" tIns="34278" rIns="68558" bIns="34278" spcCol="0" rtlCol="0" anchor="ctr"/>
            <a:lstStyle/>
            <a:p>
              <a:pPr algn="ctr" defTabSz="685563"/>
              <a:r>
                <a:rPr lang="en-GB" sz="1400" dirty="0" smtClean="0">
                  <a:solidFill>
                    <a:prstClr val="black"/>
                  </a:solidFill>
                </a:rPr>
                <a:t>Service Management</a:t>
              </a:r>
              <a:endParaRPr lang="en-GB" sz="1400" dirty="0">
                <a:solidFill>
                  <a:prstClr val="black"/>
                </a:solidFill>
              </a:endParaRPr>
            </a:p>
          </p:txBody>
        </p:sp>
        <p:sp>
          <p:nvSpPr>
            <p:cNvPr id="31" name="Rounded Rectangle 30"/>
            <p:cNvSpPr/>
            <p:nvPr/>
          </p:nvSpPr>
          <p:spPr>
            <a:xfrm>
              <a:off x="2685194" y="3200293"/>
              <a:ext cx="1152462" cy="636839"/>
            </a:xfrm>
            <a:prstGeom prst="roundRect">
              <a:avLst/>
            </a:prstGeom>
          </p:spPr>
          <p:style>
            <a:lnRef idx="1">
              <a:schemeClr val="accent1"/>
            </a:lnRef>
            <a:fillRef idx="2">
              <a:schemeClr val="accent1"/>
            </a:fillRef>
            <a:effectRef idx="1">
              <a:schemeClr val="accent1"/>
            </a:effectRef>
            <a:fontRef idx="minor">
              <a:schemeClr val="dk1"/>
            </a:fontRef>
          </p:style>
          <p:txBody>
            <a:bodyPr lIns="68558" tIns="34278" rIns="68558" bIns="34278" spcCol="0" rtlCol="0" anchor="ctr"/>
            <a:lstStyle/>
            <a:p>
              <a:pPr algn="ctr" defTabSz="685563"/>
              <a:r>
                <a:rPr lang="en-GB" sz="1050" dirty="0" smtClean="0">
                  <a:solidFill>
                    <a:prstClr val="black"/>
                  </a:solidFill>
                </a:rPr>
                <a:t>Developer</a:t>
              </a:r>
            </a:p>
            <a:p>
              <a:pPr algn="ctr" defTabSz="685563"/>
              <a:r>
                <a:rPr lang="en-GB" sz="1050" dirty="0" smtClean="0">
                  <a:solidFill>
                    <a:prstClr val="black"/>
                  </a:solidFill>
                </a:rPr>
                <a:t>Environment</a:t>
              </a:r>
              <a:endParaRPr lang="en-GB" sz="1050" dirty="0">
                <a:solidFill>
                  <a:prstClr val="black"/>
                </a:solidFill>
              </a:endParaRPr>
            </a:p>
          </p:txBody>
        </p:sp>
        <p:sp>
          <p:nvSpPr>
            <p:cNvPr id="32" name="Rounded Rectangle 31"/>
            <p:cNvSpPr/>
            <p:nvPr/>
          </p:nvSpPr>
          <p:spPr>
            <a:xfrm>
              <a:off x="4035007" y="3202277"/>
              <a:ext cx="1152462" cy="636839"/>
            </a:xfrm>
            <a:prstGeom prst="roundRect">
              <a:avLst/>
            </a:prstGeom>
          </p:spPr>
          <p:style>
            <a:lnRef idx="1">
              <a:schemeClr val="accent1"/>
            </a:lnRef>
            <a:fillRef idx="2">
              <a:schemeClr val="accent1"/>
            </a:fillRef>
            <a:effectRef idx="1">
              <a:schemeClr val="accent1"/>
            </a:effectRef>
            <a:fontRef idx="minor">
              <a:schemeClr val="dk1"/>
            </a:fontRef>
          </p:style>
          <p:txBody>
            <a:bodyPr lIns="68558" tIns="34278" rIns="68558" bIns="34278" spcCol="0" rtlCol="0" anchor="ctr"/>
            <a:lstStyle/>
            <a:p>
              <a:pPr algn="ctr" defTabSz="685563"/>
              <a:r>
                <a:rPr lang="en-GB" sz="1050" dirty="0" smtClean="0">
                  <a:solidFill>
                    <a:prstClr val="black"/>
                  </a:solidFill>
                </a:rPr>
                <a:t>Applications &amp; Analytics</a:t>
              </a:r>
              <a:endParaRPr lang="en-GB" sz="1050" dirty="0">
                <a:solidFill>
                  <a:prstClr val="black"/>
                </a:solidFill>
              </a:endParaRPr>
            </a:p>
          </p:txBody>
        </p:sp>
        <p:sp>
          <p:nvSpPr>
            <p:cNvPr id="33" name="Rounded Rectangle 32"/>
            <p:cNvSpPr/>
            <p:nvPr/>
          </p:nvSpPr>
          <p:spPr>
            <a:xfrm>
              <a:off x="5357515" y="3192100"/>
              <a:ext cx="1152462" cy="636839"/>
            </a:xfrm>
            <a:prstGeom prst="roundRect">
              <a:avLst/>
            </a:prstGeom>
          </p:spPr>
          <p:style>
            <a:lnRef idx="1">
              <a:schemeClr val="accent1"/>
            </a:lnRef>
            <a:fillRef idx="2">
              <a:schemeClr val="accent1"/>
            </a:fillRef>
            <a:effectRef idx="1">
              <a:schemeClr val="accent1"/>
            </a:effectRef>
            <a:fontRef idx="minor">
              <a:schemeClr val="dk1"/>
            </a:fontRef>
          </p:style>
          <p:txBody>
            <a:bodyPr lIns="68558" tIns="34278" rIns="68558" bIns="34278" spcCol="0" rtlCol="0" anchor="ctr"/>
            <a:lstStyle/>
            <a:p>
              <a:pPr algn="ctr" defTabSz="685563"/>
              <a:r>
                <a:rPr lang="en-GB" sz="1050" dirty="0" smtClean="0">
                  <a:solidFill>
                    <a:prstClr val="black"/>
                  </a:solidFill>
                </a:rPr>
                <a:t>IT Services</a:t>
              </a:r>
              <a:endParaRPr lang="en-GB" sz="1050" dirty="0">
                <a:solidFill>
                  <a:prstClr val="black"/>
                </a:solidFill>
              </a:endParaRPr>
            </a:p>
          </p:txBody>
        </p:sp>
        <p:sp>
          <p:nvSpPr>
            <p:cNvPr id="71" name="TextBox 70"/>
            <p:cNvSpPr txBox="1"/>
            <p:nvPr/>
          </p:nvSpPr>
          <p:spPr>
            <a:xfrm>
              <a:off x="6078433" y="2468064"/>
              <a:ext cx="583814" cy="307777"/>
            </a:xfrm>
            <a:prstGeom prst="rect">
              <a:avLst/>
            </a:prstGeom>
            <a:noFill/>
          </p:spPr>
          <p:txBody>
            <a:bodyPr wrap="none" rtlCol="0">
              <a:spAutoFit/>
            </a:bodyPr>
            <a:lstStyle/>
            <a:p>
              <a:pPr marL="0" indent="0">
                <a:buClr>
                  <a:schemeClr val="accent2"/>
                </a:buClr>
                <a:buSzPct val="125000"/>
                <a:buFont typeface="Wingdings" pitchFamily="2" charset="2"/>
                <a:buNone/>
              </a:pPr>
              <a:r>
                <a:rPr lang="en-GB" sz="1400" b="1" dirty="0" smtClean="0"/>
                <a:t>APIs</a:t>
              </a:r>
            </a:p>
          </p:txBody>
        </p:sp>
        <p:sp>
          <p:nvSpPr>
            <p:cNvPr id="72" name="TextBox 71"/>
            <p:cNvSpPr txBox="1"/>
            <p:nvPr/>
          </p:nvSpPr>
          <p:spPr>
            <a:xfrm>
              <a:off x="6098566" y="4275795"/>
              <a:ext cx="583814" cy="307777"/>
            </a:xfrm>
            <a:prstGeom prst="rect">
              <a:avLst/>
            </a:prstGeom>
            <a:noFill/>
          </p:spPr>
          <p:txBody>
            <a:bodyPr wrap="none" rtlCol="0">
              <a:spAutoFit/>
            </a:bodyPr>
            <a:lstStyle/>
            <a:p>
              <a:pPr marL="0" indent="0">
                <a:buClr>
                  <a:schemeClr val="accent2"/>
                </a:buClr>
                <a:buSzPct val="125000"/>
                <a:buFont typeface="Wingdings" pitchFamily="2" charset="2"/>
                <a:buNone/>
              </a:pPr>
              <a:r>
                <a:rPr lang="en-GB" sz="1400" b="1" dirty="0" smtClean="0"/>
                <a:t>APIs</a:t>
              </a:r>
            </a:p>
          </p:txBody>
        </p:sp>
        <p:pic>
          <p:nvPicPr>
            <p:cNvPr id="2050" name="Picture 2"/>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5276970" y="1638987"/>
              <a:ext cx="705793" cy="64236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4" name="Picture 2"/>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057389" y="1676823"/>
              <a:ext cx="693289" cy="66224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15" cstate="print">
              <a:extLst>
                <a:ext uri="{BEBA8EAE-BF5A-486C-A8C5-ECC9F3942E4B}">
                  <a14:imgProps xmlns:a14="http://schemas.microsoft.com/office/drawing/2010/main">
                    <a14:imgLayer r:embed="rId16">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a:off x="2835345" y="1627325"/>
              <a:ext cx="693414" cy="65254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0" name="TextBox 69"/>
          <p:cNvSpPr txBox="1"/>
          <p:nvPr/>
        </p:nvSpPr>
        <p:spPr>
          <a:xfrm>
            <a:off x="7248485" y="4477408"/>
            <a:ext cx="1318955" cy="307777"/>
          </a:xfrm>
          <a:prstGeom prst="rect">
            <a:avLst/>
          </a:prstGeom>
          <a:noFill/>
        </p:spPr>
        <p:txBody>
          <a:bodyPr wrap="square" rtlCol="0">
            <a:spAutoFit/>
          </a:bodyPr>
          <a:lstStyle/>
          <a:p>
            <a:pPr algn="ctr" defTabSz="457200"/>
            <a:r>
              <a:rPr lang="en-GB" sz="1400" b="1" dirty="0" smtClean="0">
                <a:solidFill>
                  <a:srgbClr val="44546A"/>
                </a:solidFill>
                <a:ea typeface="ＭＳ Ｐゴシック" pitchFamily="34" charset="-128"/>
              </a:rPr>
              <a:t>Government</a:t>
            </a:r>
          </a:p>
        </p:txBody>
      </p:sp>
      <p:grpSp>
        <p:nvGrpSpPr>
          <p:cNvPr id="75" name="Shape 649"/>
          <p:cNvGrpSpPr/>
          <p:nvPr/>
        </p:nvGrpSpPr>
        <p:grpSpPr>
          <a:xfrm>
            <a:off x="7543490" y="3769310"/>
            <a:ext cx="546049" cy="682561"/>
            <a:chOff x="2451969" y="300809"/>
            <a:chExt cx="1013643" cy="1262062"/>
          </a:xfrm>
        </p:grpSpPr>
        <p:sp>
          <p:nvSpPr>
            <p:cNvPr id="76" name="Shape 650"/>
            <p:cNvSpPr/>
            <p:nvPr/>
          </p:nvSpPr>
          <p:spPr>
            <a:xfrm rot="-5400000">
              <a:off x="2468896" y="5661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77" name="Shape 651"/>
            <p:cNvSpPr/>
            <p:nvPr/>
          </p:nvSpPr>
          <p:spPr>
            <a:xfrm>
              <a:off x="2569444"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78" name="Shape 652"/>
            <p:cNvSpPr/>
            <p:nvPr/>
          </p:nvSpPr>
          <p:spPr>
            <a:xfrm rot="-5400000">
              <a:off x="2621296" y="7185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79" name="Shape 653"/>
            <p:cNvSpPr/>
            <p:nvPr/>
          </p:nvSpPr>
          <p:spPr>
            <a:xfrm>
              <a:off x="2721844"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80" name="Shape 654"/>
            <p:cNvSpPr/>
            <p:nvPr/>
          </p:nvSpPr>
          <p:spPr>
            <a:xfrm rot="-5400000">
              <a:off x="2773696" y="8709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81" name="Shape 655"/>
            <p:cNvSpPr/>
            <p:nvPr/>
          </p:nvSpPr>
          <p:spPr>
            <a:xfrm>
              <a:off x="2874244"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grpSp>
      <p:sp>
        <p:nvSpPr>
          <p:cNvPr id="82" name="TextBox 81"/>
          <p:cNvSpPr txBox="1"/>
          <p:nvPr/>
        </p:nvSpPr>
        <p:spPr>
          <a:xfrm>
            <a:off x="5308644" y="6022822"/>
            <a:ext cx="1790637" cy="523220"/>
          </a:xfrm>
          <a:prstGeom prst="rect">
            <a:avLst/>
          </a:prstGeom>
          <a:noFill/>
        </p:spPr>
        <p:txBody>
          <a:bodyPr wrap="square" rtlCol="0">
            <a:spAutoFit/>
          </a:bodyPr>
          <a:lstStyle/>
          <a:p>
            <a:pPr defTabSz="457200"/>
            <a:r>
              <a:rPr lang="en-GB" sz="1400" b="1" dirty="0" smtClean="0">
                <a:solidFill>
                  <a:srgbClr val="44546A"/>
                </a:solidFill>
                <a:ea typeface="ＭＳ Ｐゴシック" pitchFamily="34" charset="-128"/>
              </a:rPr>
              <a:t>Sensor Network</a:t>
            </a:r>
            <a:r>
              <a:rPr lang="en-GB" sz="1400" b="1" dirty="0">
                <a:solidFill>
                  <a:srgbClr val="44546A"/>
                </a:solidFill>
                <a:ea typeface="ＭＳ Ｐゴシック" pitchFamily="34" charset="-128"/>
              </a:rPr>
              <a:t> </a:t>
            </a:r>
            <a:r>
              <a:rPr lang="en-GB" sz="1400" b="1" dirty="0" smtClean="0">
                <a:solidFill>
                  <a:srgbClr val="44546A"/>
                </a:solidFill>
                <a:ea typeface="ＭＳ Ｐゴシック" pitchFamily="34" charset="-128"/>
              </a:rPr>
              <a:t>Providers</a:t>
            </a:r>
          </a:p>
        </p:txBody>
      </p:sp>
      <p:grpSp>
        <p:nvGrpSpPr>
          <p:cNvPr id="83" name="Shape 649"/>
          <p:cNvGrpSpPr/>
          <p:nvPr/>
        </p:nvGrpSpPr>
        <p:grpSpPr>
          <a:xfrm>
            <a:off x="4790615" y="5952037"/>
            <a:ext cx="546049" cy="682561"/>
            <a:chOff x="2451969" y="300809"/>
            <a:chExt cx="1013643" cy="1262062"/>
          </a:xfrm>
        </p:grpSpPr>
        <p:sp>
          <p:nvSpPr>
            <p:cNvPr id="84" name="Shape 650"/>
            <p:cNvSpPr/>
            <p:nvPr/>
          </p:nvSpPr>
          <p:spPr>
            <a:xfrm rot="-5400000">
              <a:off x="2468896" y="5661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85" name="Shape 651"/>
            <p:cNvSpPr/>
            <p:nvPr/>
          </p:nvSpPr>
          <p:spPr>
            <a:xfrm>
              <a:off x="2569444"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86" name="Shape 652"/>
            <p:cNvSpPr/>
            <p:nvPr/>
          </p:nvSpPr>
          <p:spPr>
            <a:xfrm rot="-5400000">
              <a:off x="2621296" y="7185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87" name="Shape 653"/>
            <p:cNvSpPr/>
            <p:nvPr/>
          </p:nvSpPr>
          <p:spPr>
            <a:xfrm>
              <a:off x="2721844"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88" name="Shape 654"/>
            <p:cNvSpPr/>
            <p:nvPr/>
          </p:nvSpPr>
          <p:spPr>
            <a:xfrm rot="-5400000">
              <a:off x="2773696" y="870955"/>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sp>
          <p:nvSpPr>
            <p:cNvPr id="89" name="Shape 655"/>
            <p:cNvSpPr/>
            <p:nvPr/>
          </p:nvSpPr>
          <p:spPr>
            <a:xfrm>
              <a:off x="2874244"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algn="ctr" eaLnBrk="0" fontAlgn="base" hangingPunct="0">
                <a:buClr>
                  <a:prstClr val="white"/>
                </a:buClr>
                <a:buFont typeface="Arial"/>
                <a:buNone/>
              </a:pPr>
              <a:endParaRPr sz="1100" dirty="0">
                <a:solidFill>
                  <a:srgbClr val="FFFFFF"/>
                </a:solidFill>
                <a:latin typeface="Arial"/>
                <a:ea typeface="Arial"/>
                <a:cs typeface="Arial"/>
                <a:sym typeface="Arial"/>
              </a:endParaRPr>
            </a:p>
          </p:txBody>
        </p:sp>
      </p:grpSp>
    </p:spTree>
    <p:extLst>
      <p:ext uri="{BB962C8B-B14F-4D97-AF65-F5344CB8AC3E}">
        <p14:creationId xmlns:p14="http://schemas.microsoft.com/office/powerpoint/2010/main" val="298852142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TM Forum Catalyst Challenge: </a:t>
            </a:r>
            <a:br>
              <a:rPr lang="en-GB" dirty="0" smtClean="0"/>
            </a:br>
            <a:r>
              <a:rPr lang="en-GB" dirty="0" smtClean="0"/>
              <a:t>Ecosystem Commercial Enablement</a:t>
            </a:r>
            <a:endParaRPr lang="en-GB" dirty="0"/>
          </a:p>
        </p:txBody>
      </p:sp>
      <p:sp>
        <p:nvSpPr>
          <p:cNvPr id="5" name="Shape 838"/>
          <p:cNvSpPr/>
          <p:nvPr/>
        </p:nvSpPr>
        <p:spPr>
          <a:xfrm>
            <a:off x="877824" y="2225913"/>
            <a:ext cx="5481073" cy="2633951"/>
          </a:xfrm>
          <a:prstGeom prst="rect">
            <a:avLst/>
          </a:prstGeom>
          <a:solidFill>
            <a:srgbClr val="D2FFB3"/>
          </a:solidFill>
          <a:ln w="9525" cap="flat">
            <a:noFill/>
            <a:prstDash val="solid"/>
            <a:round/>
            <a:headEnd type="none" w="med" len="med"/>
            <a:tailEnd type="none" w="med" len="med"/>
          </a:ln>
          <a:effectLst>
            <a:glow rad="63500">
              <a:schemeClr val="accent6">
                <a:satMod val="175000"/>
                <a:alpha val="40000"/>
              </a:schemeClr>
            </a:glo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100" b="0" i="0" u="none" strike="noStrike" cap="none" baseline="0" dirty="0">
              <a:solidFill>
                <a:schemeClr val="dk1"/>
              </a:solidFill>
              <a:latin typeface="Arial"/>
              <a:ea typeface="Arial"/>
              <a:cs typeface="Arial"/>
              <a:sym typeface="Arial"/>
            </a:endParaRPr>
          </a:p>
        </p:txBody>
      </p:sp>
      <p:sp>
        <p:nvSpPr>
          <p:cNvPr id="6" name="Shape 839"/>
          <p:cNvSpPr txBox="1"/>
          <p:nvPr/>
        </p:nvSpPr>
        <p:spPr>
          <a:xfrm>
            <a:off x="2235799" y="4682255"/>
            <a:ext cx="1429130" cy="236635"/>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050" b="0" i="0" u="none" strike="noStrike" cap="none" baseline="0" dirty="0">
                <a:solidFill>
                  <a:srgbClr val="000000"/>
                </a:solidFill>
                <a:latin typeface="Arial"/>
                <a:ea typeface="Arial"/>
                <a:cs typeface="Arial"/>
                <a:sym typeface="Arial"/>
              </a:rPr>
              <a:t>Commercial Offerings</a:t>
            </a:r>
          </a:p>
        </p:txBody>
      </p:sp>
      <p:cxnSp>
        <p:nvCxnSpPr>
          <p:cNvPr id="7" name="Shape 840"/>
          <p:cNvCxnSpPr/>
          <p:nvPr/>
        </p:nvCxnSpPr>
        <p:spPr>
          <a:xfrm rot="10800000">
            <a:off x="1837625" y="1928900"/>
            <a:ext cx="0" cy="594025"/>
          </a:xfrm>
          <a:prstGeom prst="straightConnector1">
            <a:avLst/>
          </a:prstGeom>
          <a:noFill/>
          <a:ln w="9525" cap="flat">
            <a:solidFill>
              <a:schemeClr val="dk1"/>
            </a:solidFill>
            <a:prstDash val="solid"/>
            <a:round/>
            <a:headEnd type="stealth" w="lg" len="lg"/>
            <a:tailEnd type="stealth" w="lg" len="lg"/>
          </a:ln>
        </p:spPr>
      </p:cxnSp>
      <p:sp>
        <p:nvSpPr>
          <p:cNvPr id="8" name="Shape 841"/>
          <p:cNvSpPr/>
          <p:nvPr/>
        </p:nvSpPr>
        <p:spPr>
          <a:xfrm>
            <a:off x="1274698" y="3884246"/>
            <a:ext cx="4731166" cy="668432"/>
          </a:xfrm>
          <a:prstGeom prst="roundRect">
            <a:avLst>
              <a:gd name="adj" fmla="val 16667"/>
            </a:avLst>
          </a:prstGeom>
          <a:solidFill>
            <a:schemeClr val="lt1"/>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528E"/>
              </a:buClr>
              <a:buSzPct val="25000"/>
              <a:buFont typeface="Arial"/>
              <a:buNone/>
            </a:pPr>
            <a:r>
              <a:rPr lang="en-US" sz="1600" b="1" i="0" u="none" strike="noStrike" cap="none" baseline="0" dirty="0" smtClean="0">
                <a:solidFill>
                  <a:srgbClr val="00528E"/>
                </a:solidFill>
                <a:latin typeface="Arial"/>
                <a:ea typeface="Arial"/>
                <a:cs typeface="Arial"/>
                <a:sym typeface="Arial"/>
              </a:rPr>
              <a:t>Procurement Functions - VSP</a:t>
            </a:r>
          </a:p>
        </p:txBody>
      </p:sp>
      <p:sp>
        <p:nvSpPr>
          <p:cNvPr id="9" name="Shape 842"/>
          <p:cNvSpPr/>
          <p:nvPr/>
        </p:nvSpPr>
        <p:spPr>
          <a:xfrm>
            <a:off x="1094426" y="5148986"/>
            <a:ext cx="1449200" cy="671451"/>
          </a:xfrm>
          <a:prstGeom prst="rect">
            <a:avLst/>
          </a:prstGeom>
          <a:gradFill>
            <a:gsLst>
              <a:gs pos="0">
                <a:srgbClr val="DBC3F7"/>
              </a:gs>
              <a:gs pos="35000">
                <a:srgbClr val="E6D6F8"/>
              </a:gs>
              <a:gs pos="100000">
                <a:srgbClr val="F6EFFC"/>
              </a:gs>
            </a:gsLst>
            <a:lin ang="16200037" scaled="0"/>
          </a:gradFill>
          <a:ln w="9525" cap="flat">
            <a:solidFill>
              <a:srgbClr val="7C60A0"/>
            </a:solidFill>
            <a:prstDash val="solid"/>
            <a:round/>
            <a:headEnd type="none" w="med" len="med"/>
            <a:tailEnd type="none" w="med" len="med"/>
          </a:ln>
        </p:spPr>
        <p:txBody>
          <a:bodyPr lIns="91425" tIns="45700" rIns="91425" bIns="45700" anchor="ctr" anchorCtr="1">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Information Providers </a:t>
            </a:r>
          </a:p>
        </p:txBody>
      </p:sp>
      <p:sp>
        <p:nvSpPr>
          <p:cNvPr id="10" name="Shape 843"/>
          <p:cNvSpPr/>
          <p:nvPr/>
        </p:nvSpPr>
        <p:spPr>
          <a:xfrm>
            <a:off x="2951437" y="5148986"/>
            <a:ext cx="1449200" cy="671451"/>
          </a:xfrm>
          <a:prstGeom prst="rect">
            <a:avLst/>
          </a:prstGeom>
          <a:gradFill>
            <a:gsLst>
              <a:gs pos="0">
                <a:srgbClr val="DBC3F7"/>
              </a:gs>
              <a:gs pos="35000">
                <a:srgbClr val="E6D6F8"/>
              </a:gs>
              <a:gs pos="100000">
                <a:srgbClr val="F6EFFC"/>
              </a:gs>
            </a:gsLst>
            <a:lin ang="16200037" scaled="0"/>
          </a:gradFill>
          <a:ln w="9525" cap="flat">
            <a:solidFill>
              <a:srgbClr val="7C60A0"/>
            </a:solidFill>
            <a:prstDash val="solid"/>
            <a:round/>
            <a:headEnd type="none" w="med" len="med"/>
            <a:tailEnd type="none" w="med" len="med"/>
          </a:ln>
        </p:spPr>
        <p:txBody>
          <a:bodyPr lIns="91425" tIns="45700" rIns="91425" bIns="45700" anchor="ctr" anchorCtr="1">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Application</a:t>
            </a:r>
          </a:p>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Providers</a:t>
            </a:r>
          </a:p>
        </p:txBody>
      </p:sp>
      <p:cxnSp>
        <p:nvCxnSpPr>
          <p:cNvPr id="11" name="Shape 844"/>
          <p:cNvCxnSpPr/>
          <p:nvPr/>
        </p:nvCxnSpPr>
        <p:spPr>
          <a:xfrm rot="16200000">
            <a:off x="1604065" y="4865763"/>
            <a:ext cx="563772" cy="1287"/>
          </a:xfrm>
          <a:prstGeom prst="straightConnector1">
            <a:avLst/>
          </a:prstGeom>
          <a:noFill/>
          <a:ln w="9525" cap="flat">
            <a:solidFill>
              <a:schemeClr val="dk1"/>
            </a:solidFill>
            <a:prstDash val="solid"/>
            <a:round/>
            <a:headEnd type="stealth" w="lg" len="lg"/>
            <a:tailEnd type="stealth" w="lg" len="lg"/>
          </a:ln>
        </p:spPr>
      </p:cxnSp>
      <p:cxnSp>
        <p:nvCxnSpPr>
          <p:cNvPr id="12" name="Shape 845"/>
          <p:cNvCxnSpPr/>
          <p:nvPr/>
        </p:nvCxnSpPr>
        <p:spPr>
          <a:xfrm rot="16200000">
            <a:off x="3383990" y="4865765"/>
            <a:ext cx="563772" cy="1287"/>
          </a:xfrm>
          <a:prstGeom prst="straightConnector1">
            <a:avLst/>
          </a:prstGeom>
          <a:noFill/>
          <a:ln w="9525" cap="flat">
            <a:solidFill>
              <a:schemeClr val="dk1"/>
            </a:solidFill>
            <a:prstDash val="solid"/>
            <a:round/>
            <a:headEnd type="stealth" w="lg" len="lg"/>
            <a:tailEnd type="stealth" w="lg" len="lg"/>
          </a:ln>
        </p:spPr>
      </p:cxnSp>
      <p:sp>
        <p:nvSpPr>
          <p:cNvPr id="13" name="Shape 846"/>
          <p:cNvSpPr txBox="1"/>
          <p:nvPr/>
        </p:nvSpPr>
        <p:spPr>
          <a:xfrm>
            <a:off x="762658" y="1665828"/>
            <a:ext cx="1009449" cy="499678"/>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200" b="0" i="0" u="none" strike="noStrike" cap="none" baseline="0" dirty="0">
                <a:solidFill>
                  <a:srgbClr val="000000"/>
                </a:solidFill>
                <a:latin typeface="Arial"/>
                <a:ea typeface="Arial"/>
                <a:cs typeface="Arial"/>
                <a:sym typeface="Arial"/>
              </a:rPr>
              <a:t>End </a:t>
            </a:r>
          </a:p>
          <a:p>
            <a:pPr marL="0" marR="0" lvl="0" indent="0" algn="l" rtl="0">
              <a:lnSpc>
                <a:spcPct val="100000"/>
              </a:lnSpc>
              <a:spcBef>
                <a:spcPts val="0"/>
              </a:spcBef>
              <a:spcAft>
                <a:spcPts val="0"/>
              </a:spcAft>
              <a:buClr>
                <a:srgbClr val="000000"/>
              </a:buClr>
              <a:buSzPct val="25000"/>
              <a:buFont typeface="Arial"/>
              <a:buNone/>
            </a:pPr>
            <a:r>
              <a:rPr lang="en-US" sz="1200" b="0" i="0" u="none" strike="noStrike" cap="none" baseline="0" dirty="0" smtClean="0">
                <a:solidFill>
                  <a:srgbClr val="000000"/>
                </a:solidFill>
                <a:latin typeface="Arial"/>
                <a:ea typeface="Arial"/>
                <a:cs typeface="Arial"/>
                <a:sym typeface="Arial"/>
              </a:rPr>
              <a:t>Customers</a:t>
            </a:r>
            <a:endParaRPr lang="en-US" sz="1200" b="0" i="0" u="none" strike="noStrike" cap="none" baseline="0" dirty="0">
              <a:solidFill>
                <a:srgbClr val="000000"/>
              </a:solidFill>
              <a:latin typeface="Arial"/>
              <a:ea typeface="Arial"/>
              <a:cs typeface="Arial"/>
              <a:sym typeface="Arial"/>
            </a:endParaRPr>
          </a:p>
        </p:txBody>
      </p:sp>
      <p:grpSp>
        <p:nvGrpSpPr>
          <p:cNvPr id="14" name="Shape 847"/>
          <p:cNvGrpSpPr/>
          <p:nvPr/>
        </p:nvGrpSpPr>
        <p:grpSpPr>
          <a:xfrm>
            <a:off x="2726235" y="1271782"/>
            <a:ext cx="468356" cy="606357"/>
            <a:chOff x="2451969" y="300809"/>
            <a:chExt cx="1013643" cy="1262062"/>
          </a:xfrm>
        </p:grpSpPr>
        <p:sp>
          <p:nvSpPr>
            <p:cNvPr id="15" name="Shape 848"/>
            <p:cNvSpPr/>
            <p:nvPr/>
          </p:nvSpPr>
          <p:spPr>
            <a:xfrm rot="-5400000">
              <a:off x="2468896" y="5661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16" name="Shape 849"/>
            <p:cNvSpPr/>
            <p:nvPr/>
          </p:nvSpPr>
          <p:spPr>
            <a:xfrm>
              <a:off x="2569443"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17" name="Shape 850"/>
            <p:cNvSpPr/>
            <p:nvPr/>
          </p:nvSpPr>
          <p:spPr>
            <a:xfrm rot="-5400000">
              <a:off x="2621296" y="7185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18" name="Shape 851"/>
            <p:cNvSpPr/>
            <p:nvPr/>
          </p:nvSpPr>
          <p:spPr>
            <a:xfrm>
              <a:off x="2721843"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19" name="Shape 852"/>
            <p:cNvSpPr/>
            <p:nvPr/>
          </p:nvSpPr>
          <p:spPr>
            <a:xfrm rot="-5400000">
              <a:off x="2773696" y="8709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20" name="Shape 853"/>
            <p:cNvSpPr/>
            <p:nvPr/>
          </p:nvSpPr>
          <p:spPr>
            <a:xfrm>
              <a:off x="2874243"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grpSp>
      <p:grpSp>
        <p:nvGrpSpPr>
          <p:cNvPr id="21" name="Shape 854"/>
          <p:cNvGrpSpPr/>
          <p:nvPr/>
        </p:nvGrpSpPr>
        <p:grpSpPr>
          <a:xfrm>
            <a:off x="3957068" y="1250806"/>
            <a:ext cx="468356" cy="606357"/>
            <a:chOff x="2451969" y="300809"/>
            <a:chExt cx="1013643" cy="1262062"/>
          </a:xfrm>
        </p:grpSpPr>
        <p:sp>
          <p:nvSpPr>
            <p:cNvPr id="22" name="Shape 855"/>
            <p:cNvSpPr/>
            <p:nvPr/>
          </p:nvSpPr>
          <p:spPr>
            <a:xfrm rot="-5400000">
              <a:off x="2468896" y="5661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23" name="Shape 856"/>
            <p:cNvSpPr/>
            <p:nvPr/>
          </p:nvSpPr>
          <p:spPr>
            <a:xfrm>
              <a:off x="2569443"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24" name="Shape 857"/>
            <p:cNvSpPr/>
            <p:nvPr/>
          </p:nvSpPr>
          <p:spPr>
            <a:xfrm rot="-5400000">
              <a:off x="2621296" y="7185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25" name="Shape 858"/>
            <p:cNvSpPr/>
            <p:nvPr/>
          </p:nvSpPr>
          <p:spPr>
            <a:xfrm>
              <a:off x="2721843"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26" name="Shape 859"/>
            <p:cNvSpPr/>
            <p:nvPr/>
          </p:nvSpPr>
          <p:spPr>
            <a:xfrm rot="-5400000">
              <a:off x="2773696" y="8709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27" name="Shape 860"/>
            <p:cNvSpPr/>
            <p:nvPr/>
          </p:nvSpPr>
          <p:spPr>
            <a:xfrm>
              <a:off x="2874243"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grpSp>
      <p:grpSp>
        <p:nvGrpSpPr>
          <p:cNvPr id="28" name="Shape 861"/>
          <p:cNvGrpSpPr/>
          <p:nvPr/>
        </p:nvGrpSpPr>
        <p:grpSpPr>
          <a:xfrm>
            <a:off x="1532863" y="1269011"/>
            <a:ext cx="468356" cy="606357"/>
            <a:chOff x="2451969" y="300809"/>
            <a:chExt cx="1013643" cy="1262062"/>
          </a:xfrm>
        </p:grpSpPr>
        <p:sp>
          <p:nvSpPr>
            <p:cNvPr id="29" name="Shape 862"/>
            <p:cNvSpPr/>
            <p:nvPr/>
          </p:nvSpPr>
          <p:spPr>
            <a:xfrm rot="-5400000">
              <a:off x="2468896" y="5661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30" name="Shape 863"/>
            <p:cNvSpPr/>
            <p:nvPr/>
          </p:nvSpPr>
          <p:spPr>
            <a:xfrm>
              <a:off x="2569443"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31" name="Shape 864"/>
            <p:cNvSpPr/>
            <p:nvPr/>
          </p:nvSpPr>
          <p:spPr>
            <a:xfrm rot="-5400000">
              <a:off x="2621296" y="7185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32" name="Shape 865"/>
            <p:cNvSpPr/>
            <p:nvPr/>
          </p:nvSpPr>
          <p:spPr>
            <a:xfrm>
              <a:off x="2721843"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33" name="Shape 866"/>
            <p:cNvSpPr/>
            <p:nvPr/>
          </p:nvSpPr>
          <p:spPr>
            <a:xfrm rot="-5400000">
              <a:off x="2773696" y="8709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34" name="Shape 867"/>
            <p:cNvSpPr/>
            <p:nvPr/>
          </p:nvSpPr>
          <p:spPr>
            <a:xfrm>
              <a:off x="2874243"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grpSp>
      <p:cxnSp>
        <p:nvCxnSpPr>
          <p:cNvPr id="35" name="Shape 868"/>
          <p:cNvCxnSpPr/>
          <p:nvPr/>
        </p:nvCxnSpPr>
        <p:spPr>
          <a:xfrm rot="10800000">
            <a:off x="3024932" y="1928900"/>
            <a:ext cx="0" cy="594025"/>
          </a:xfrm>
          <a:prstGeom prst="straightConnector1">
            <a:avLst/>
          </a:prstGeom>
          <a:noFill/>
          <a:ln w="9525" cap="flat">
            <a:solidFill>
              <a:schemeClr val="dk1"/>
            </a:solidFill>
            <a:prstDash val="solid"/>
            <a:round/>
            <a:headEnd type="stealth" w="lg" len="lg"/>
            <a:tailEnd type="stealth" w="lg" len="lg"/>
          </a:ln>
        </p:spPr>
      </p:cxnSp>
      <p:cxnSp>
        <p:nvCxnSpPr>
          <p:cNvPr id="36" name="Shape 869"/>
          <p:cNvCxnSpPr/>
          <p:nvPr/>
        </p:nvCxnSpPr>
        <p:spPr>
          <a:xfrm rot="10800000">
            <a:off x="4293362" y="1907923"/>
            <a:ext cx="0" cy="594025"/>
          </a:xfrm>
          <a:prstGeom prst="straightConnector1">
            <a:avLst/>
          </a:prstGeom>
          <a:noFill/>
          <a:ln w="9525" cap="flat">
            <a:solidFill>
              <a:schemeClr val="dk1"/>
            </a:solidFill>
            <a:prstDash val="solid"/>
            <a:round/>
            <a:headEnd type="stealth" w="lg" len="lg"/>
            <a:tailEnd type="stealth" w="lg" len="lg"/>
          </a:ln>
        </p:spPr>
      </p:cxnSp>
      <p:cxnSp>
        <p:nvCxnSpPr>
          <p:cNvPr id="37" name="Shape 870"/>
          <p:cNvCxnSpPr/>
          <p:nvPr/>
        </p:nvCxnSpPr>
        <p:spPr>
          <a:xfrm rot="10800000" flipH="1">
            <a:off x="3041981" y="3510488"/>
            <a:ext cx="6948" cy="316369"/>
          </a:xfrm>
          <a:prstGeom prst="straightConnector1">
            <a:avLst/>
          </a:prstGeom>
          <a:noFill/>
          <a:ln w="9525" cap="flat">
            <a:solidFill>
              <a:schemeClr val="dk1"/>
            </a:solidFill>
            <a:prstDash val="solid"/>
            <a:round/>
            <a:headEnd type="stealth" w="lg" len="lg"/>
            <a:tailEnd type="stealth" w="lg" len="lg"/>
          </a:ln>
        </p:spPr>
      </p:cxnSp>
      <p:sp>
        <p:nvSpPr>
          <p:cNvPr id="39" name="Shape 872"/>
          <p:cNvSpPr txBox="1"/>
          <p:nvPr/>
        </p:nvSpPr>
        <p:spPr>
          <a:xfrm>
            <a:off x="6602556" y="1593753"/>
            <a:ext cx="2036696" cy="1025762"/>
          </a:xfrm>
          <a:prstGeom prst="rect">
            <a:avLst/>
          </a:prstGeom>
          <a:noFill/>
          <a:ln>
            <a:noFill/>
          </a:ln>
        </p:spPr>
        <p:txBody>
          <a:bodyPr lIns="91425" tIns="45700" rIns="91425" bIns="45700" anchor="t" anchorCtr="0">
            <a:noAutofit/>
          </a:bodyPr>
          <a:lstStyle/>
          <a:p>
            <a:pPr marR="0" lvl="0" algn="l" rtl="0">
              <a:lnSpc>
                <a:spcPct val="100000"/>
              </a:lnSpc>
              <a:spcBef>
                <a:spcPts val="0"/>
              </a:spcBef>
              <a:spcAft>
                <a:spcPts val="0"/>
              </a:spcAft>
              <a:buClr>
                <a:srgbClr val="000000"/>
              </a:buClr>
              <a:buSzPct val="100000"/>
            </a:pPr>
            <a:r>
              <a:rPr lang="en-US" sz="1100" b="1" i="0" u="none" strike="noStrike" cap="none" baseline="0" dirty="0" smtClean="0">
                <a:solidFill>
                  <a:srgbClr val="7030A0"/>
                </a:solidFill>
                <a:latin typeface="Arial"/>
                <a:ea typeface="Arial"/>
                <a:cs typeface="Arial"/>
                <a:sym typeface="Arial"/>
              </a:rPr>
              <a:t>Virtual Service Operators (VSOs) </a:t>
            </a:r>
          </a:p>
          <a:p>
            <a:pPr marL="171450" marR="0" lvl="0" indent="-171450" algn="l" rtl="0">
              <a:lnSpc>
                <a:spcPct val="100000"/>
              </a:lnSpc>
              <a:spcBef>
                <a:spcPts val="0"/>
              </a:spcBef>
              <a:spcAft>
                <a:spcPts val="0"/>
              </a:spcAft>
              <a:buClr>
                <a:srgbClr val="000000"/>
              </a:buClr>
              <a:buSzPct val="100000"/>
              <a:buFont typeface="Arial"/>
              <a:buChar char="•"/>
            </a:pPr>
            <a:r>
              <a:rPr lang="en-US" sz="1050" b="0" i="0" u="none" strike="noStrike" cap="none" baseline="0" dirty="0" smtClean="0">
                <a:solidFill>
                  <a:srgbClr val="000000"/>
                </a:solidFill>
                <a:latin typeface="Arial"/>
                <a:ea typeface="Arial"/>
                <a:cs typeface="Arial"/>
                <a:sym typeface="Arial"/>
              </a:rPr>
              <a:t>Sell </a:t>
            </a:r>
            <a:r>
              <a:rPr lang="en-US" sz="1050" dirty="0" smtClean="0">
                <a:solidFill>
                  <a:srgbClr val="000000"/>
                </a:solidFill>
                <a:latin typeface="Arial"/>
                <a:ea typeface="Arial"/>
                <a:cs typeface="Arial"/>
                <a:sym typeface="Arial"/>
              </a:rPr>
              <a:t>products, services, and data</a:t>
            </a:r>
            <a:endParaRPr lang="en-US" sz="1050" b="0" i="0" u="none" strike="noStrike" cap="none" baseline="0"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ct val="100000"/>
              <a:buFont typeface="Arial"/>
              <a:buChar char="•"/>
            </a:pPr>
            <a:r>
              <a:rPr lang="en-US" sz="1050" b="0" i="0" u="none" strike="noStrike" cap="none" baseline="0" dirty="0" smtClean="0">
                <a:solidFill>
                  <a:srgbClr val="000000"/>
                </a:solidFill>
                <a:latin typeface="Arial"/>
                <a:ea typeface="Arial"/>
                <a:cs typeface="Arial"/>
                <a:sym typeface="Arial"/>
              </a:rPr>
              <a:t>Sell</a:t>
            </a:r>
            <a:r>
              <a:rPr lang="en-US" sz="1050" b="0" i="0" u="none" strike="noStrike" cap="none" dirty="0" smtClean="0">
                <a:solidFill>
                  <a:srgbClr val="000000"/>
                </a:solidFill>
                <a:latin typeface="Arial"/>
                <a:ea typeface="Arial"/>
                <a:cs typeface="Arial"/>
                <a:sym typeface="Arial"/>
              </a:rPr>
              <a:t> packages &amp; white label</a:t>
            </a:r>
            <a:endParaRPr lang="en-US" sz="1050" b="0" i="0" u="none" strike="noStrike" cap="none" baseline="0"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ct val="100000"/>
              <a:buFont typeface="Arial"/>
              <a:buChar char="•"/>
            </a:pPr>
            <a:r>
              <a:rPr lang="en-US" sz="1050" b="0" i="0" u="none" strike="noStrike" cap="none" baseline="0" dirty="0">
                <a:solidFill>
                  <a:srgbClr val="000000"/>
                </a:solidFill>
                <a:latin typeface="Arial"/>
                <a:ea typeface="Arial"/>
                <a:cs typeface="Arial"/>
                <a:sym typeface="Arial"/>
              </a:rPr>
              <a:t>Charging &amp; </a:t>
            </a:r>
            <a:r>
              <a:rPr lang="en-US" sz="1050" b="0" i="0" u="none" strike="noStrike" cap="none" baseline="0" dirty="0" smtClean="0">
                <a:solidFill>
                  <a:srgbClr val="000000"/>
                </a:solidFill>
                <a:latin typeface="Arial"/>
                <a:ea typeface="Arial"/>
                <a:cs typeface="Arial"/>
                <a:sym typeface="Arial"/>
              </a:rPr>
              <a:t>Accounting per region/currency</a:t>
            </a:r>
            <a:endParaRPr lang="en-US" sz="1050" b="0" i="0" u="none" strike="noStrike" cap="none" baseline="0"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ct val="100000"/>
              <a:buFont typeface="Arial"/>
              <a:buChar char="•"/>
            </a:pPr>
            <a:r>
              <a:rPr lang="en-US" sz="1050" b="0" i="0" u="none" strike="noStrike" cap="none" baseline="0" dirty="0">
                <a:solidFill>
                  <a:srgbClr val="000000"/>
                </a:solidFill>
                <a:latin typeface="Arial"/>
                <a:ea typeface="Arial"/>
                <a:cs typeface="Arial"/>
                <a:sym typeface="Arial"/>
              </a:rPr>
              <a:t>Billing &amp; Payments</a:t>
            </a:r>
          </a:p>
          <a:p>
            <a:pPr marL="171450" marR="0" lvl="0" indent="-171450" algn="l" rtl="0">
              <a:lnSpc>
                <a:spcPct val="100000"/>
              </a:lnSpc>
              <a:spcBef>
                <a:spcPts val="0"/>
              </a:spcBef>
              <a:spcAft>
                <a:spcPts val="0"/>
              </a:spcAft>
              <a:buClr>
                <a:srgbClr val="000000"/>
              </a:buClr>
              <a:buSzPct val="100000"/>
              <a:buFont typeface="Arial"/>
              <a:buChar char="•"/>
            </a:pPr>
            <a:r>
              <a:rPr lang="en-US" sz="1050" b="0" i="0" u="none" strike="noStrike" cap="none" baseline="0" dirty="0">
                <a:solidFill>
                  <a:srgbClr val="000000"/>
                </a:solidFill>
                <a:latin typeface="Arial"/>
                <a:ea typeface="Arial"/>
                <a:cs typeface="Arial"/>
                <a:sym typeface="Arial"/>
              </a:rPr>
              <a:t>Varies per council/enterprise</a:t>
            </a:r>
          </a:p>
          <a:p>
            <a:pPr marL="171450" marR="0" lvl="0" indent="-95250" algn="l" rtl="0">
              <a:lnSpc>
                <a:spcPct val="100000"/>
              </a:lnSpc>
              <a:spcBef>
                <a:spcPts val="0"/>
              </a:spcBef>
              <a:spcAft>
                <a:spcPts val="0"/>
              </a:spcAft>
              <a:buClr>
                <a:srgbClr val="000000"/>
              </a:buClr>
              <a:buFont typeface="Arial"/>
              <a:buNone/>
            </a:pPr>
            <a:r>
              <a:rPr lang="en-GB" sz="1050" b="0" i="0" u="none" strike="noStrike" cap="none" baseline="0" dirty="0" smtClean="0">
                <a:solidFill>
                  <a:srgbClr val="000000"/>
                </a:solidFill>
                <a:latin typeface="Arial"/>
                <a:ea typeface="Arial"/>
                <a:cs typeface="Arial"/>
                <a:sym typeface="Arial"/>
              </a:rPr>
              <a:t> </a:t>
            </a:r>
            <a:endParaRPr sz="1050" b="0" i="0" u="none" strike="noStrike" cap="none" baseline="0" dirty="0">
              <a:solidFill>
                <a:srgbClr val="000000"/>
              </a:solidFill>
              <a:latin typeface="Arial"/>
              <a:ea typeface="Arial"/>
              <a:cs typeface="Arial"/>
              <a:sym typeface="Arial"/>
            </a:endParaRPr>
          </a:p>
        </p:txBody>
      </p:sp>
      <p:sp>
        <p:nvSpPr>
          <p:cNvPr id="40" name="Shape 873"/>
          <p:cNvSpPr txBox="1"/>
          <p:nvPr/>
        </p:nvSpPr>
        <p:spPr>
          <a:xfrm>
            <a:off x="6602556" y="4342499"/>
            <a:ext cx="1941598" cy="868092"/>
          </a:xfrm>
          <a:prstGeom prst="rect">
            <a:avLst/>
          </a:prstGeom>
          <a:noFill/>
          <a:ln>
            <a:noFill/>
          </a:ln>
        </p:spPr>
        <p:txBody>
          <a:bodyPr lIns="91425" tIns="45700" rIns="91425" bIns="45700" anchor="t" anchorCtr="0">
            <a:noAutofit/>
          </a:bodyPr>
          <a:lstStyle/>
          <a:p>
            <a:pPr marR="0" lvl="0" algn="l" rtl="0">
              <a:lnSpc>
                <a:spcPct val="100000"/>
              </a:lnSpc>
              <a:spcBef>
                <a:spcPts val="0"/>
              </a:spcBef>
              <a:spcAft>
                <a:spcPts val="0"/>
              </a:spcAft>
              <a:buClr>
                <a:srgbClr val="000000"/>
              </a:buClr>
              <a:buSzPct val="100000"/>
            </a:pPr>
            <a:r>
              <a:rPr lang="en-US" sz="1100" b="1" i="0" u="none" strike="noStrike" cap="none" baseline="0" dirty="0" smtClean="0">
                <a:solidFill>
                  <a:srgbClr val="7030A0"/>
                </a:solidFill>
                <a:latin typeface="Arial"/>
                <a:ea typeface="Arial"/>
                <a:cs typeface="Arial"/>
                <a:sym typeface="Arial"/>
              </a:rPr>
              <a:t>Virtual Service Provider (VSP) </a:t>
            </a:r>
          </a:p>
          <a:p>
            <a:pPr marL="171450" marR="0" lvl="0" indent="-171450" algn="l" rtl="0">
              <a:lnSpc>
                <a:spcPct val="100000"/>
              </a:lnSpc>
              <a:spcBef>
                <a:spcPts val="0"/>
              </a:spcBef>
              <a:spcAft>
                <a:spcPts val="0"/>
              </a:spcAft>
              <a:buClr>
                <a:srgbClr val="000000"/>
              </a:buClr>
              <a:buSzPct val="100000"/>
              <a:buFont typeface="Arial" panose="020B0604020202020204" pitchFamily="34" charset="0"/>
              <a:buChar char="•"/>
            </a:pPr>
            <a:r>
              <a:rPr lang="en-US" sz="1050" b="0" i="0" u="none" strike="noStrike" cap="none" baseline="0" dirty="0" smtClean="0">
                <a:solidFill>
                  <a:srgbClr val="000000"/>
                </a:solidFill>
                <a:latin typeface="Arial"/>
                <a:ea typeface="Arial"/>
                <a:cs typeface="Arial"/>
                <a:sym typeface="Arial"/>
              </a:rPr>
              <a:t>Aggregate </a:t>
            </a:r>
            <a:r>
              <a:rPr lang="en-US" sz="1050" b="0" i="0" u="none" strike="noStrike" cap="none" baseline="0" dirty="0">
                <a:solidFill>
                  <a:srgbClr val="000000"/>
                </a:solidFill>
                <a:latin typeface="Arial"/>
                <a:ea typeface="Arial"/>
                <a:cs typeface="Arial"/>
                <a:sym typeface="Arial"/>
              </a:rPr>
              <a:t>commercial offerings </a:t>
            </a:r>
            <a:endParaRPr lang="en-US" sz="1050" b="0" i="0" u="none" strike="noStrike" cap="none" baseline="0" dirty="0" smtClean="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ct val="100000"/>
              <a:buFont typeface="Arial"/>
              <a:buChar char="•"/>
            </a:pPr>
            <a:r>
              <a:rPr lang="en-US" sz="1050" dirty="0" smtClean="0">
                <a:solidFill>
                  <a:srgbClr val="000000"/>
                </a:solidFill>
                <a:latin typeface="Arial"/>
                <a:ea typeface="Arial"/>
                <a:cs typeface="Arial"/>
                <a:sym typeface="Arial"/>
              </a:rPr>
              <a:t>Set provider pricing and offers</a:t>
            </a:r>
            <a:endParaRPr lang="en-US" sz="1050" b="0" i="0" u="none" strike="noStrike" cap="none" baseline="0"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ct val="100000"/>
              <a:buFont typeface="Arial"/>
              <a:buChar char="•"/>
            </a:pPr>
            <a:r>
              <a:rPr lang="en-US" sz="1050" b="0" i="0" u="none" strike="noStrike" cap="none" baseline="0" dirty="0">
                <a:solidFill>
                  <a:srgbClr val="000000"/>
                </a:solidFill>
                <a:latin typeface="Arial"/>
                <a:ea typeface="Arial"/>
                <a:cs typeface="Arial"/>
                <a:sym typeface="Arial"/>
              </a:rPr>
              <a:t>Allocate revenue and charges</a:t>
            </a:r>
          </a:p>
          <a:p>
            <a:pPr marL="171450" marR="0" lvl="0" indent="-171450" algn="l" rtl="0">
              <a:lnSpc>
                <a:spcPct val="100000"/>
              </a:lnSpc>
              <a:spcBef>
                <a:spcPts val="0"/>
              </a:spcBef>
              <a:spcAft>
                <a:spcPts val="0"/>
              </a:spcAft>
              <a:buClr>
                <a:srgbClr val="000000"/>
              </a:buClr>
              <a:buSzPct val="100000"/>
              <a:buFont typeface="Arial"/>
              <a:buChar char="•"/>
            </a:pPr>
            <a:r>
              <a:rPr lang="en-US" sz="1050" b="0" i="0" u="none" strike="noStrike" cap="none" baseline="0" dirty="0">
                <a:solidFill>
                  <a:srgbClr val="000000"/>
                </a:solidFill>
                <a:latin typeface="Arial"/>
                <a:ea typeface="Arial"/>
                <a:cs typeface="Arial"/>
                <a:sym typeface="Arial"/>
              </a:rPr>
              <a:t>Billing &amp; Payments</a:t>
            </a:r>
          </a:p>
        </p:txBody>
      </p:sp>
      <p:cxnSp>
        <p:nvCxnSpPr>
          <p:cNvPr id="41" name="Shape 874"/>
          <p:cNvCxnSpPr>
            <a:stCxn id="40" idx="1"/>
          </p:cNvCxnSpPr>
          <p:nvPr/>
        </p:nvCxnSpPr>
        <p:spPr>
          <a:xfrm flipH="1" flipV="1">
            <a:off x="6005865" y="4342842"/>
            <a:ext cx="596691" cy="433703"/>
          </a:xfrm>
          <a:prstGeom prst="straightConnector1">
            <a:avLst/>
          </a:prstGeom>
          <a:solidFill>
            <a:schemeClr val="accent1"/>
          </a:solidFill>
          <a:ln w="9525" cap="flat">
            <a:solidFill>
              <a:schemeClr val="dk1"/>
            </a:solidFill>
            <a:prstDash val="solid"/>
            <a:round/>
            <a:headEnd type="none" w="med" len="med"/>
            <a:tailEnd type="stealth" w="lg" len="lg"/>
          </a:ln>
        </p:spPr>
      </p:cxnSp>
      <p:sp>
        <p:nvSpPr>
          <p:cNvPr id="42" name="Shape 875"/>
          <p:cNvSpPr/>
          <p:nvPr/>
        </p:nvSpPr>
        <p:spPr>
          <a:xfrm>
            <a:off x="1225142" y="5279225"/>
            <a:ext cx="1449200" cy="671451"/>
          </a:xfrm>
          <a:prstGeom prst="rect">
            <a:avLst/>
          </a:prstGeom>
          <a:gradFill>
            <a:gsLst>
              <a:gs pos="0">
                <a:srgbClr val="DBC3F7"/>
              </a:gs>
              <a:gs pos="35000">
                <a:srgbClr val="E6D6F8"/>
              </a:gs>
              <a:gs pos="100000">
                <a:srgbClr val="F6EFFC"/>
              </a:gs>
            </a:gsLst>
            <a:lin ang="16200037" scaled="0"/>
          </a:gradFill>
          <a:ln w="9525" cap="flat">
            <a:solidFill>
              <a:srgbClr val="7C60A0"/>
            </a:solidFill>
            <a:prstDash val="solid"/>
            <a:round/>
            <a:headEnd type="none" w="med" len="med"/>
            <a:tailEnd type="none" w="med" len="med"/>
          </a:ln>
        </p:spPr>
        <p:txBody>
          <a:bodyPr lIns="91425" tIns="45700" rIns="91425" bIns="45700" anchor="ctr" anchorCtr="1">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Information Providers </a:t>
            </a:r>
          </a:p>
        </p:txBody>
      </p:sp>
      <p:sp>
        <p:nvSpPr>
          <p:cNvPr id="43" name="Shape 876"/>
          <p:cNvSpPr/>
          <p:nvPr/>
        </p:nvSpPr>
        <p:spPr>
          <a:xfrm>
            <a:off x="3082153" y="5279225"/>
            <a:ext cx="1449200" cy="671451"/>
          </a:xfrm>
          <a:prstGeom prst="rect">
            <a:avLst/>
          </a:prstGeom>
          <a:gradFill>
            <a:gsLst>
              <a:gs pos="0">
                <a:srgbClr val="DBC3F7"/>
              </a:gs>
              <a:gs pos="35000">
                <a:srgbClr val="E6D6F8"/>
              </a:gs>
              <a:gs pos="100000">
                <a:srgbClr val="F6EFFC"/>
              </a:gs>
            </a:gsLst>
            <a:lin ang="16200037" scaled="0"/>
          </a:gradFill>
          <a:ln w="9525" cap="flat">
            <a:solidFill>
              <a:srgbClr val="7C60A0"/>
            </a:solidFill>
            <a:prstDash val="solid"/>
            <a:round/>
            <a:headEnd type="none" w="med" len="med"/>
            <a:tailEnd type="none" w="med" len="med"/>
          </a:ln>
        </p:spPr>
        <p:txBody>
          <a:bodyPr lIns="91425" tIns="45700" rIns="91425" bIns="45700" anchor="ctr" anchorCtr="1">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Application</a:t>
            </a:r>
          </a:p>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Providers</a:t>
            </a:r>
          </a:p>
        </p:txBody>
      </p:sp>
      <p:sp>
        <p:nvSpPr>
          <p:cNvPr id="44" name="Shape 877"/>
          <p:cNvSpPr txBox="1"/>
          <p:nvPr/>
        </p:nvSpPr>
        <p:spPr>
          <a:xfrm>
            <a:off x="3221690" y="2014969"/>
            <a:ext cx="969556" cy="394563"/>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050" b="0" i="0" u="none" strike="noStrike" cap="none" baseline="0" dirty="0">
                <a:solidFill>
                  <a:srgbClr val="000000"/>
                </a:solidFill>
                <a:latin typeface="Arial"/>
                <a:ea typeface="Arial"/>
                <a:cs typeface="Arial"/>
                <a:sym typeface="Arial"/>
              </a:rPr>
              <a:t>Commercial</a:t>
            </a:r>
          </a:p>
          <a:p>
            <a:pPr marL="0" marR="0" lvl="0" indent="0" algn="ctr" rtl="0">
              <a:lnSpc>
                <a:spcPct val="100000"/>
              </a:lnSpc>
              <a:spcBef>
                <a:spcPts val="0"/>
              </a:spcBef>
              <a:spcAft>
                <a:spcPts val="0"/>
              </a:spcAft>
              <a:buClr>
                <a:srgbClr val="000000"/>
              </a:buClr>
              <a:buSzPct val="25000"/>
              <a:buFont typeface="Arial"/>
              <a:buNone/>
            </a:pPr>
            <a:r>
              <a:rPr lang="en-US" sz="1050" b="0" i="0" u="none" strike="noStrike" cap="none" baseline="0" dirty="0">
                <a:solidFill>
                  <a:srgbClr val="000000"/>
                </a:solidFill>
                <a:latin typeface="Arial"/>
                <a:ea typeface="Arial"/>
                <a:cs typeface="Arial"/>
                <a:sym typeface="Arial"/>
              </a:rPr>
              <a:t>Offerings</a:t>
            </a:r>
          </a:p>
        </p:txBody>
      </p:sp>
      <p:cxnSp>
        <p:nvCxnSpPr>
          <p:cNvPr id="45" name="Shape 878"/>
          <p:cNvCxnSpPr/>
          <p:nvPr/>
        </p:nvCxnSpPr>
        <p:spPr>
          <a:xfrm flipH="1">
            <a:off x="6184998" y="3723435"/>
            <a:ext cx="353572" cy="0"/>
          </a:xfrm>
          <a:prstGeom prst="straightConnector1">
            <a:avLst/>
          </a:prstGeom>
          <a:solidFill>
            <a:schemeClr val="accent1"/>
          </a:solidFill>
          <a:ln w="9525" cap="flat">
            <a:solidFill>
              <a:schemeClr val="dk1"/>
            </a:solidFill>
            <a:prstDash val="solid"/>
            <a:round/>
            <a:headEnd type="none" w="med" len="med"/>
            <a:tailEnd type="stealth" w="lg" len="lg"/>
          </a:ln>
        </p:spPr>
      </p:cxnSp>
      <p:sp>
        <p:nvSpPr>
          <p:cNvPr id="46" name="Shape 879"/>
          <p:cNvSpPr txBox="1"/>
          <p:nvPr/>
        </p:nvSpPr>
        <p:spPr>
          <a:xfrm>
            <a:off x="6602556" y="3404384"/>
            <a:ext cx="1941598" cy="394563"/>
          </a:xfrm>
          <a:prstGeom prst="rect">
            <a:avLst/>
          </a:prstGeom>
          <a:noFill/>
          <a:ln>
            <a:noFill/>
          </a:ln>
        </p:spPr>
        <p:txBody>
          <a:bodyPr lIns="91425" tIns="45700" rIns="91425" bIns="45700" anchor="t" anchorCtr="0">
            <a:noAutofit/>
          </a:bodyPr>
          <a:lstStyle/>
          <a:p>
            <a:pPr marR="0" lvl="0" algn="l" rtl="0">
              <a:lnSpc>
                <a:spcPct val="100000"/>
              </a:lnSpc>
              <a:spcBef>
                <a:spcPts val="0"/>
              </a:spcBef>
              <a:spcAft>
                <a:spcPts val="0"/>
              </a:spcAft>
              <a:buClr>
                <a:srgbClr val="000000"/>
              </a:buClr>
              <a:buSzPct val="100000"/>
            </a:pPr>
            <a:r>
              <a:rPr lang="en-US" sz="1100" b="1" i="0" u="none" strike="noStrike" cap="none" baseline="0" dirty="0" smtClean="0">
                <a:solidFill>
                  <a:srgbClr val="7030A0"/>
                </a:solidFill>
                <a:latin typeface="Arial"/>
                <a:ea typeface="Arial"/>
                <a:cs typeface="Arial"/>
                <a:sym typeface="Arial"/>
              </a:rPr>
              <a:t>Ecosystem Enablement Platform</a:t>
            </a:r>
            <a:endParaRPr lang="en-US" sz="1100" b="1" i="0" u="none" strike="noStrike" cap="none" dirty="0" smtClean="0">
              <a:solidFill>
                <a:srgbClr val="7030A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ct val="100000"/>
              <a:buFont typeface="Arial" panose="020B0604020202020204" pitchFamily="34" charset="0"/>
              <a:buChar char="•"/>
            </a:pPr>
            <a:r>
              <a:rPr lang="en-US" sz="1100" baseline="0" dirty="0" smtClean="0">
                <a:latin typeface="Arial"/>
                <a:ea typeface="Arial"/>
                <a:cs typeface="Arial"/>
                <a:sym typeface="Arial"/>
              </a:rPr>
              <a:t>BT’s CMS incorporating</a:t>
            </a:r>
            <a:r>
              <a:rPr lang="en-US" sz="1100" dirty="0" smtClean="0">
                <a:latin typeface="Arial"/>
                <a:ea typeface="Arial"/>
                <a:cs typeface="Arial"/>
                <a:sym typeface="Arial"/>
              </a:rPr>
              <a:t> </a:t>
            </a:r>
            <a:r>
              <a:rPr lang="en-US" sz="1100" baseline="0" dirty="0" smtClean="0">
                <a:latin typeface="Arial"/>
                <a:ea typeface="Arial"/>
                <a:cs typeface="Arial"/>
                <a:sym typeface="Arial"/>
              </a:rPr>
              <a:t>Bearing</a:t>
            </a:r>
            <a:r>
              <a:rPr lang="en-US" sz="1100" dirty="0" smtClean="0">
                <a:latin typeface="Arial"/>
                <a:ea typeface="Arial"/>
                <a:cs typeface="Arial"/>
                <a:sym typeface="Arial"/>
              </a:rPr>
              <a:t> Point Infonova R6</a:t>
            </a:r>
            <a:endParaRPr lang="en-US" sz="1100" i="0" u="none" strike="noStrike" cap="none" baseline="0" dirty="0">
              <a:latin typeface="Arial"/>
              <a:ea typeface="Arial"/>
              <a:cs typeface="Arial"/>
              <a:sym typeface="Arial"/>
            </a:endParaRPr>
          </a:p>
        </p:txBody>
      </p:sp>
      <p:sp>
        <p:nvSpPr>
          <p:cNvPr id="47" name="Shape 880"/>
          <p:cNvSpPr/>
          <p:nvPr/>
        </p:nvSpPr>
        <p:spPr>
          <a:xfrm>
            <a:off x="1094426" y="2510394"/>
            <a:ext cx="5150996" cy="945517"/>
          </a:xfrm>
          <a:prstGeom prst="roundRect">
            <a:avLst>
              <a:gd name="adj" fmla="val 16667"/>
            </a:avLst>
          </a:prstGeom>
          <a:solidFill>
            <a:schemeClr val="lt1"/>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528E"/>
              </a:buClr>
              <a:buFont typeface="Arial"/>
              <a:buNone/>
            </a:pPr>
            <a:endParaRPr sz="1600" b="1" i="0" u="none" strike="noStrike" cap="none" baseline="0" dirty="0">
              <a:solidFill>
                <a:srgbClr val="00528E"/>
              </a:solidFill>
              <a:latin typeface="Arial"/>
              <a:ea typeface="Arial"/>
              <a:cs typeface="Arial"/>
              <a:sym typeface="Arial"/>
            </a:endParaRPr>
          </a:p>
          <a:p>
            <a:pPr marL="0" marR="0" lvl="0" indent="0" algn="ctr" rtl="0">
              <a:lnSpc>
                <a:spcPct val="100000"/>
              </a:lnSpc>
              <a:spcBef>
                <a:spcPts val="0"/>
              </a:spcBef>
              <a:spcAft>
                <a:spcPts val="0"/>
              </a:spcAft>
              <a:buClr>
                <a:srgbClr val="00528E"/>
              </a:buClr>
              <a:buFont typeface="Arial"/>
              <a:buNone/>
            </a:pPr>
            <a:endParaRPr sz="1600" b="1" i="0" u="none" strike="noStrike" cap="none" baseline="0" dirty="0">
              <a:solidFill>
                <a:srgbClr val="00528E"/>
              </a:solidFill>
              <a:latin typeface="Arial"/>
              <a:ea typeface="Arial"/>
              <a:cs typeface="Arial"/>
              <a:sym typeface="Arial"/>
            </a:endParaRPr>
          </a:p>
          <a:p>
            <a:pPr marL="0" marR="0" lvl="0" indent="0" algn="ctr" rtl="0">
              <a:lnSpc>
                <a:spcPct val="100000"/>
              </a:lnSpc>
              <a:spcBef>
                <a:spcPts val="0"/>
              </a:spcBef>
              <a:spcAft>
                <a:spcPts val="0"/>
              </a:spcAft>
              <a:buClr>
                <a:srgbClr val="00528E"/>
              </a:buClr>
              <a:buSzPct val="25000"/>
              <a:buFont typeface="Arial"/>
              <a:buNone/>
            </a:pPr>
            <a:endParaRPr lang="en-US" sz="600" b="1" i="0" u="none" strike="noStrike" cap="none" baseline="0" dirty="0" smtClean="0">
              <a:solidFill>
                <a:srgbClr val="00528E"/>
              </a:solidFill>
              <a:latin typeface="Arial"/>
              <a:ea typeface="Arial"/>
              <a:cs typeface="Arial"/>
              <a:sym typeface="Arial"/>
            </a:endParaRPr>
          </a:p>
          <a:p>
            <a:pPr marL="0" marR="0" lvl="0" indent="0" algn="ctr" rtl="0">
              <a:lnSpc>
                <a:spcPct val="100000"/>
              </a:lnSpc>
              <a:spcBef>
                <a:spcPts val="0"/>
              </a:spcBef>
              <a:spcAft>
                <a:spcPts val="0"/>
              </a:spcAft>
              <a:buClr>
                <a:srgbClr val="00528E"/>
              </a:buClr>
              <a:buSzPct val="25000"/>
              <a:buFont typeface="Arial"/>
              <a:buNone/>
            </a:pPr>
            <a:r>
              <a:rPr lang="en-US" sz="1600" b="1" i="0" u="none" strike="noStrike" cap="none" baseline="0" dirty="0" smtClean="0">
                <a:solidFill>
                  <a:srgbClr val="00528E"/>
                </a:solidFill>
                <a:latin typeface="Arial"/>
                <a:ea typeface="Arial"/>
                <a:cs typeface="Arial"/>
                <a:sym typeface="Arial"/>
              </a:rPr>
              <a:t>Sell </a:t>
            </a:r>
            <a:r>
              <a:rPr lang="en-US" sz="1600" b="1" i="0" u="none" strike="noStrike" cap="none" baseline="0" dirty="0">
                <a:solidFill>
                  <a:srgbClr val="00528E"/>
                </a:solidFill>
                <a:latin typeface="Arial"/>
                <a:ea typeface="Arial"/>
                <a:cs typeface="Arial"/>
                <a:sym typeface="Arial"/>
              </a:rPr>
              <a:t>Side </a:t>
            </a:r>
            <a:r>
              <a:rPr lang="en-US" sz="1600" b="1" i="0" u="none" strike="noStrike" cap="none" baseline="0" dirty="0" smtClean="0">
                <a:solidFill>
                  <a:srgbClr val="00528E"/>
                </a:solidFill>
                <a:latin typeface="Arial"/>
                <a:ea typeface="Arial"/>
                <a:cs typeface="Arial"/>
                <a:sym typeface="Arial"/>
              </a:rPr>
              <a:t>Functions - VSO</a:t>
            </a:r>
            <a:endParaRPr lang="en-US" sz="1600" b="1" i="0" u="none" strike="noStrike" cap="none" baseline="0" dirty="0">
              <a:solidFill>
                <a:srgbClr val="00528E"/>
              </a:solidFill>
              <a:latin typeface="Arial"/>
              <a:ea typeface="Arial"/>
              <a:cs typeface="Arial"/>
              <a:sym typeface="Arial"/>
            </a:endParaRPr>
          </a:p>
        </p:txBody>
      </p:sp>
      <p:sp>
        <p:nvSpPr>
          <p:cNvPr id="48" name="Shape 881"/>
          <p:cNvSpPr/>
          <p:nvPr/>
        </p:nvSpPr>
        <p:spPr>
          <a:xfrm>
            <a:off x="1195882" y="2592459"/>
            <a:ext cx="1182879" cy="496858"/>
          </a:xfrm>
          <a:prstGeom prst="roundRect">
            <a:avLst>
              <a:gd name="adj" fmla="val 16667"/>
            </a:avLst>
          </a:prstGeom>
          <a:solidFill>
            <a:schemeClr val="lt1"/>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528E"/>
              </a:buClr>
              <a:buSzPct val="25000"/>
              <a:buFont typeface="Arial"/>
              <a:buNone/>
            </a:pPr>
            <a:r>
              <a:rPr lang="en-US" sz="1100" b="1" dirty="0" smtClean="0">
                <a:solidFill>
                  <a:srgbClr val="00528E"/>
                </a:solidFill>
                <a:latin typeface="Arial"/>
                <a:ea typeface="Arial"/>
                <a:cs typeface="Arial"/>
                <a:sym typeface="Arial"/>
              </a:rPr>
              <a:t>City A Authority</a:t>
            </a:r>
            <a:r>
              <a:rPr lang="en-US" sz="1100" b="1" i="0" u="none" strike="noStrike" cap="none" baseline="0" dirty="0" smtClean="0">
                <a:solidFill>
                  <a:srgbClr val="00528E"/>
                </a:solidFill>
                <a:latin typeface="Arial"/>
                <a:ea typeface="Arial"/>
                <a:cs typeface="Arial"/>
                <a:sym typeface="Arial"/>
              </a:rPr>
              <a:t> </a:t>
            </a:r>
            <a:endParaRPr lang="en-US" sz="1100" b="1" i="0" u="none" strike="noStrike" cap="none" baseline="0" dirty="0">
              <a:solidFill>
                <a:srgbClr val="00528E"/>
              </a:solidFill>
              <a:latin typeface="Arial"/>
              <a:ea typeface="Arial"/>
              <a:cs typeface="Arial"/>
              <a:sym typeface="Arial"/>
            </a:endParaRPr>
          </a:p>
        </p:txBody>
      </p:sp>
      <p:cxnSp>
        <p:nvCxnSpPr>
          <p:cNvPr id="49" name="Shape 882"/>
          <p:cNvCxnSpPr/>
          <p:nvPr/>
        </p:nvCxnSpPr>
        <p:spPr>
          <a:xfrm flipH="1">
            <a:off x="6245422" y="2715281"/>
            <a:ext cx="357133" cy="0"/>
          </a:xfrm>
          <a:prstGeom prst="straightConnector1">
            <a:avLst/>
          </a:prstGeom>
          <a:solidFill>
            <a:schemeClr val="accent1"/>
          </a:solidFill>
          <a:ln w="9525" cap="flat">
            <a:solidFill>
              <a:schemeClr val="dk1"/>
            </a:solidFill>
            <a:prstDash val="solid"/>
            <a:round/>
            <a:headEnd type="none" w="med" len="med"/>
            <a:tailEnd type="stealth" w="lg" len="lg"/>
          </a:ln>
        </p:spPr>
      </p:cxnSp>
      <p:sp>
        <p:nvSpPr>
          <p:cNvPr id="50" name="Shape 883"/>
          <p:cNvSpPr/>
          <p:nvPr/>
        </p:nvSpPr>
        <p:spPr>
          <a:xfrm>
            <a:off x="2464923" y="2592459"/>
            <a:ext cx="1182879" cy="496858"/>
          </a:xfrm>
          <a:prstGeom prst="roundRect">
            <a:avLst>
              <a:gd name="adj" fmla="val 16667"/>
            </a:avLst>
          </a:prstGeom>
          <a:solidFill>
            <a:schemeClr val="lt1"/>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528E"/>
              </a:buClr>
              <a:buSzPct val="25000"/>
              <a:buFont typeface="Arial"/>
              <a:buNone/>
            </a:pPr>
            <a:r>
              <a:rPr lang="en-US" sz="1100" b="1" dirty="0" smtClean="0">
                <a:solidFill>
                  <a:srgbClr val="00528E"/>
                </a:solidFill>
                <a:latin typeface="Arial"/>
                <a:ea typeface="Arial"/>
                <a:cs typeface="Arial"/>
                <a:sym typeface="Arial"/>
              </a:rPr>
              <a:t>City</a:t>
            </a:r>
            <a:r>
              <a:rPr lang="en-US" sz="1100" b="1" i="0" u="none" strike="noStrike" cap="none" baseline="0" dirty="0" smtClean="0">
                <a:solidFill>
                  <a:srgbClr val="00528E"/>
                </a:solidFill>
                <a:latin typeface="Arial"/>
                <a:ea typeface="Arial"/>
                <a:cs typeface="Arial"/>
                <a:sym typeface="Arial"/>
              </a:rPr>
              <a:t> B</a:t>
            </a:r>
          </a:p>
          <a:p>
            <a:pPr marL="0" marR="0" lvl="0" indent="0" algn="ctr" rtl="0">
              <a:lnSpc>
                <a:spcPct val="100000"/>
              </a:lnSpc>
              <a:spcBef>
                <a:spcPts val="0"/>
              </a:spcBef>
              <a:spcAft>
                <a:spcPts val="0"/>
              </a:spcAft>
              <a:buClr>
                <a:srgbClr val="00528E"/>
              </a:buClr>
              <a:buSzPct val="25000"/>
              <a:buFont typeface="Arial"/>
              <a:buNone/>
            </a:pPr>
            <a:r>
              <a:rPr lang="en-US" sz="1100" b="1" dirty="0" smtClean="0">
                <a:solidFill>
                  <a:srgbClr val="00528E"/>
                </a:solidFill>
                <a:latin typeface="Arial"/>
                <a:ea typeface="Arial"/>
                <a:cs typeface="Arial"/>
                <a:sym typeface="Arial"/>
              </a:rPr>
              <a:t>Authority</a:t>
            </a:r>
            <a:endParaRPr lang="en-US" sz="1100" b="1" i="0" u="none" strike="noStrike" cap="none" baseline="0" dirty="0">
              <a:solidFill>
                <a:srgbClr val="00528E"/>
              </a:solidFill>
              <a:latin typeface="Arial"/>
              <a:ea typeface="Arial"/>
              <a:cs typeface="Arial"/>
              <a:sym typeface="Arial"/>
            </a:endParaRPr>
          </a:p>
        </p:txBody>
      </p:sp>
      <p:sp>
        <p:nvSpPr>
          <p:cNvPr id="51" name="Shape 884"/>
          <p:cNvSpPr/>
          <p:nvPr/>
        </p:nvSpPr>
        <p:spPr>
          <a:xfrm>
            <a:off x="3719337" y="2592459"/>
            <a:ext cx="1182879" cy="496858"/>
          </a:xfrm>
          <a:prstGeom prst="roundRect">
            <a:avLst>
              <a:gd name="adj" fmla="val 16667"/>
            </a:avLst>
          </a:prstGeom>
          <a:solidFill>
            <a:schemeClr val="lt1"/>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Enterprise 1</a:t>
            </a:r>
          </a:p>
        </p:txBody>
      </p:sp>
      <p:sp>
        <p:nvSpPr>
          <p:cNvPr id="52" name="Shape 885"/>
          <p:cNvSpPr/>
          <p:nvPr/>
        </p:nvSpPr>
        <p:spPr>
          <a:xfrm>
            <a:off x="4965900" y="2592459"/>
            <a:ext cx="1182879" cy="496858"/>
          </a:xfrm>
          <a:prstGeom prst="roundRect">
            <a:avLst>
              <a:gd name="adj" fmla="val 16667"/>
            </a:avLst>
          </a:prstGeom>
          <a:solidFill>
            <a:schemeClr val="lt1"/>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Enterprise 2</a:t>
            </a:r>
          </a:p>
        </p:txBody>
      </p:sp>
      <p:grpSp>
        <p:nvGrpSpPr>
          <p:cNvPr id="53" name="Shape 886"/>
          <p:cNvGrpSpPr/>
          <p:nvPr/>
        </p:nvGrpSpPr>
        <p:grpSpPr>
          <a:xfrm>
            <a:off x="5262543" y="1250806"/>
            <a:ext cx="468356" cy="606357"/>
            <a:chOff x="2451969" y="300809"/>
            <a:chExt cx="1013643" cy="1262062"/>
          </a:xfrm>
        </p:grpSpPr>
        <p:sp>
          <p:nvSpPr>
            <p:cNvPr id="54" name="Shape 887"/>
            <p:cNvSpPr/>
            <p:nvPr/>
          </p:nvSpPr>
          <p:spPr>
            <a:xfrm rot="-5400000">
              <a:off x="2468896" y="5661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55" name="Shape 888"/>
            <p:cNvSpPr/>
            <p:nvPr/>
          </p:nvSpPr>
          <p:spPr>
            <a:xfrm>
              <a:off x="2569443" y="300809"/>
              <a:ext cx="474599" cy="473100"/>
            </a:xfrm>
            <a:prstGeom prst="ellipse">
              <a:avLst/>
            </a:prstGeom>
            <a:solidFill>
              <a:srgbClr val="E36C09"/>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56" name="Shape 889"/>
            <p:cNvSpPr/>
            <p:nvPr/>
          </p:nvSpPr>
          <p:spPr>
            <a:xfrm rot="-5400000">
              <a:off x="2621296" y="7185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57" name="Shape 890"/>
            <p:cNvSpPr/>
            <p:nvPr/>
          </p:nvSpPr>
          <p:spPr>
            <a:xfrm>
              <a:off x="2721843" y="453208"/>
              <a:ext cx="474599" cy="473100"/>
            </a:xfrm>
            <a:prstGeom prst="ellipse">
              <a:avLst/>
            </a:prstGeom>
            <a:solidFill>
              <a:srgbClr val="20586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58" name="Shape 891"/>
            <p:cNvSpPr/>
            <p:nvPr/>
          </p:nvSpPr>
          <p:spPr>
            <a:xfrm rot="-5400000">
              <a:off x="2773696" y="870954"/>
              <a:ext cx="674990" cy="708843"/>
            </a:xfrm>
            <a:custGeom>
              <a:avLst/>
              <a:gdLst/>
              <a:ahLst/>
              <a:cxnLst/>
              <a:rect l="0" t="0" r="0" b="0"/>
              <a:pathLst>
                <a:path w="376039" h="642942" extrusionOk="0">
                  <a:moveTo>
                    <a:pt x="0" y="642941"/>
                  </a:moveTo>
                  <a:cubicBezTo>
                    <a:pt x="0" y="428627"/>
                    <a:pt x="1" y="214314"/>
                    <a:pt x="1" y="0"/>
                  </a:cubicBezTo>
                  <a:cubicBezTo>
                    <a:pt x="121662" y="0"/>
                    <a:pt x="234956" y="55732"/>
                    <a:pt x="300647" y="147893"/>
                  </a:cubicBezTo>
                  <a:cubicBezTo>
                    <a:pt x="376039" y="253665"/>
                    <a:pt x="376039" y="389277"/>
                    <a:pt x="300646" y="495049"/>
                  </a:cubicBezTo>
                  <a:cubicBezTo>
                    <a:pt x="234955" y="587210"/>
                    <a:pt x="121660" y="642942"/>
                    <a:pt x="0" y="642941"/>
                  </a:cubicBezTo>
                  <a:close/>
                </a:path>
              </a:pathLst>
            </a:cu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sp>
          <p:nvSpPr>
            <p:cNvPr id="59" name="Shape 892"/>
            <p:cNvSpPr/>
            <p:nvPr/>
          </p:nvSpPr>
          <p:spPr>
            <a:xfrm>
              <a:off x="2874243" y="605608"/>
              <a:ext cx="474599" cy="473100"/>
            </a:xfrm>
            <a:prstGeom prst="ellipse">
              <a:avLst/>
            </a:prstGeom>
            <a:solidFill>
              <a:srgbClr val="B2A0C7"/>
            </a:solidFill>
            <a:ln w="1905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Font typeface="Arial"/>
                <a:buNone/>
              </a:pPr>
              <a:endParaRPr sz="1100" b="0" i="0" u="none" strike="noStrike" cap="none" baseline="0" dirty="0">
                <a:solidFill>
                  <a:srgbClr val="FFFFFF"/>
                </a:solidFill>
                <a:latin typeface="Arial"/>
                <a:ea typeface="Arial"/>
                <a:cs typeface="Arial"/>
                <a:sym typeface="Arial"/>
              </a:endParaRPr>
            </a:p>
          </p:txBody>
        </p:sp>
      </p:grpSp>
      <p:cxnSp>
        <p:nvCxnSpPr>
          <p:cNvPr id="60" name="Shape 893"/>
          <p:cNvCxnSpPr/>
          <p:nvPr/>
        </p:nvCxnSpPr>
        <p:spPr>
          <a:xfrm rot="10800000">
            <a:off x="5536131" y="1907923"/>
            <a:ext cx="0" cy="594025"/>
          </a:xfrm>
          <a:prstGeom prst="straightConnector1">
            <a:avLst/>
          </a:prstGeom>
          <a:noFill/>
          <a:ln w="9525" cap="flat">
            <a:solidFill>
              <a:schemeClr val="dk1"/>
            </a:solidFill>
            <a:prstDash val="solid"/>
            <a:round/>
            <a:headEnd type="stealth" w="lg" len="lg"/>
            <a:tailEnd type="stealth" w="lg" len="lg"/>
          </a:ln>
        </p:spPr>
      </p:cxnSp>
      <p:cxnSp>
        <p:nvCxnSpPr>
          <p:cNvPr id="61" name="Shape 894"/>
          <p:cNvCxnSpPr/>
          <p:nvPr/>
        </p:nvCxnSpPr>
        <p:spPr>
          <a:xfrm rot="10800000" flipH="1">
            <a:off x="1922277" y="3510403"/>
            <a:ext cx="8491" cy="332777"/>
          </a:xfrm>
          <a:prstGeom prst="straightConnector1">
            <a:avLst/>
          </a:prstGeom>
          <a:noFill/>
          <a:ln w="9525" cap="flat">
            <a:solidFill>
              <a:schemeClr val="dk1"/>
            </a:solidFill>
            <a:prstDash val="solid"/>
            <a:round/>
            <a:headEnd type="stealth" w="lg" len="lg"/>
            <a:tailEnd type="stealth" w="lg" len="lg"/>
          </a:ln>
        </p:spPr>
      </p:cxnSp>
      <p:sp>
        <p:nvSpPr>
          <p:cNvPr id="63" name="Shape 897"/>
          <p:cNvSpPr/>
          <p:nvPr/>
        </p:nvSpPr>
        <p:spPr>
          <a:xfrm>
            <a:off x="4735798" y="5147415"/>
            <a:ext cx="1449200" cy="671451"/>
          </a:xfrm>
          <a:prstGeom prst="rect">
            <a:avLst/>
          </a:prstGeom>
          <a:gradFill>
            <a:gsLst>
              <a:gs pos="0">
                <a:srgbClr val="DBC3F7"/>
              </a:gs>
              <a:gs pos="35000">
                <a:srgbClr val="E6D6F8"/>
              </a:gs>
              <a:gs pos="100000">
                <a:srgbClr val="F6EFFC"/>
              </a:gs>
            </a:gsLst>
            <a:lin ang="16200037" scaled="0"/>
          </a:gradFill>
          <a:ln w="9525" cap="flat">
            <a:solidFill>
              <a:srgbClr val="7C60A0"/>
            </a:solidFill>
            <a:prstDash val="solid"/>
            <a:round/>
            <a:headEnd type="none" w="med" len="med"/>
            <a:tailEnd type="none" w="med" len="med"/>
          </a:ln>
        </p:spPr>
        <p:txBody>
          <a:bodyPr lIns="91425" tIns="45700" rIns="91425" bIns="45700" anchor="ctr" anchorCtr="1">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Application</a:t>
            </a:r>
          </a:p>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Providers</a:t>
            </a:r>
          </a:p>
        </p:txBody>
      </p:sp>
      <p:sp>
        <p:nvSpPr>
          <p:cNvPr id="64" name="Shape 898"/>
          <p:cNvSpPr/>
          <p:nvPr/>
        </p:nvSpPr>
        <p:spPr>
          <a:xfrm>
            <a:off x="4866514" y="5277655"/>
            <a:ext cx="1449200" cy="671451"/>
          </a:xfrm>
          <a:prstGeom prst="rect">
            <a:avLst/>
          </a:prstGeom>
          <a:gradFill>
            <a:gsLst>
              <a:gs pos="0">
                <a:srgbClr val="DBC3F7"/>
              </a:gs>
              <a:gs pos="35000">
                <a:srgbClr val="E6D6F8"/>
              </a:gs>
              <a:gs pos="100000">
                <a:srgbClr val="F6EFFC"/>
              </a:gs>
            </a:gsLst>
            <a:lin ang="16200037" scaled="0"/>
          </a:gradFill>
          <a:ln w="9525" cap="flat">
            <a:solidFill>
              <a:srgbClr val="7C60A0"/>
            </a:solidFill>
            <a:prstDash val="solid"/>
            <a:round/>
            <a:headEnd type="none" w="med" len="med"/>
            <a:tailEnd type="none" w="med" len="med"/>
          </a:ln>
        </p:spPr>
        <p:txBody>
          <a:bodyPr lIns="91425" tIns="45700" rIns="91425" bIns="45700" anchor="ctr" anchorCtr="1">
            <a:noAutofit/>
          </a:bodyPr>
          <a:lstStyle/>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Service</a:t>
            </a:r>
          </a:p>
          <a:p>
            <a:pPr marL="0" marR="0" lvl="0" indent="0" algn="ctr" rtl="0">
              <a:lnSpc>
                <a:spcPct val="100000"/>
              </a:lnSpc>
              <a:spcBef>
                <a:spcPts val="0"/>
              </a:spcBef>
              <a:spcAft>
                <a:spcPts val="0"/>
              </a:spcAft>
              <a:buClr>
                <a:srgbClr val="00528E"/>
              </a:buClr>
              <a:buSzPct val="25000"/>
              <a:buFont typeface="Arial"/>
              <a:buNone/>
            </a:pPr>
            <a:r>
              <a:rPr lang="en-US" sz="1100" b="1" i="0" u="none" strike="noStrike" cap="none" baseline="0" dirty="0">
                <a:solidFill>
                  <a:srgbClr val="00528E"/>
                </a:solidFill>
                <a:latin typeface="Arial"/>
                <a:ea typeface="Arial"/>
                <a:cs typeface="Arial"/>
                <a:sym typeface="Arial"/>
              </a:rPr>
              <a:t>Providers</a:t>
            </a:r>
          </a:p>
        </p:txBody>
      </p:sp>
      <p:cxnSp>
        <p:nvCxnSpPr>
          <p:cNvPr id="65" name="Shape 899"/>
          <p:cNvCxnSpPr/>
          <p:nvPr/>
        </p:nvCxnSpPr>
        <p:spPr>
          <a:xfrm rot="16200000">
            <a:off x="5163915" y="4865765"/>
            <a:ext cx="563772" cy="1287"/>
          </a:xfrm>
          <a:prstGeom prst="straightConnector1">
            <a:avLst/>
          </a:prstGeom>
          <a:noFill/>
          <a:ln w="9525" cap="flat">
            <a:solidFill>
              <a:schemeClr val="dk1"/>
            </a:solidFill>
            <a:prstDash val="solid"/>
            <a:round/>
            <a:headEnd type="stealth" w="lg" len="lg"/>
            <a:tailEnd type="stealth" w="lg" len="lg"/>
          </a:ln>
        </p:spPr>
      </p:cxnSp>
      <p:sp>
        <p:nvSpPr>
          <p:cNvPr id="67" name="Shape 839"/>
          <p:cNvSpPr txBox="1"/>
          <p:nvPr/>
        </p:nvSpPr>
        <p:spPr>
          <a:xfrm>
            <a:off x="777010" y="3470694"/>
            <a:ext cx="1429130" cy="236635"/>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050" b="0" i="0" u="none" strike="noStrike" cap="none" baseline="0" dirty="0" smtClean="0">
                <a:solidFill>
                  <a:srgbClr val="000000"/>
                </a:solidFill>
                <a:latin typeface="Arial"/>
                <a:ea typeface="Arial"/>
                <a:cs typeface="Arial"/>
                <a:sym typeface="Arial"/>
              </a:rPr>
              <a:t>Wholesale</a:t>
            </a:r>
          </a:p>
          <a:p>
            <a:pPr marL="0" marR="0" lvl="0" indent="0" algn="ctr" rtl="0">
              <a:lnSpc>
                <a:spcPct val="100000"/>
              </a:lnSpc>
              <a:spcBef>
                <a:spcPts val="0"/>
              </a:spcBef>
              <a:spcAft>
                <a:spcPts val="0"/>
              </a:spcAft>
              <a:buClr>
                <a:srgbClr val="000000"/>
              </a:buClr>
              <a:buSzPct val="25000"/>
              <a:buFont typeface="Arial"/>
              <a:buNone/>
            </a:pPr>
            <a:r>
              <a:rPr lang="en-US" sz="1050" b="0" i="0" u="none" strike="noStrike" cap="none" baseline="0" dirty="0" smtClean="0">
                <a:solidFill>
                  <a:srgbClr val="000000"/>
                </a:solidFill>
                <a:latin typeface="Arial"/>
                <a:ea typeface="Arial"/>
                <a:cs typeface="Arial"/>
                <a:sym typeface="Arial"/>
              </a:rPr>
              <a:t>Offerings</a:t>
            </a:r>
            <a:endParaRPr lang="en-US" sz="1050" b="0" i="0" u="none" strike="noStrike" cap="none" baseline="0" dirty="0">
              <a:solidFill>
                <a:srgbClr val="000000"/>
              </a:solidFill>
              <a:latin typeface="Arial"/>
              <a:ea typeface="Arial"/>
              <a:cs typeface="Arial"/>
              <a:sym typeface="Arial"/>
            </a:endParaRPr>
          </a:p>
        </p:txBody>
      </p:sp>
      <p:cxnSp>
        <p:nvCxnSpPr>
          <p:cNvPr id="68" name="Shape 870"/>
          <p:cNvCxnSpPr/>
          <p:nvPr/>
        </p:nvCxnSpPr>
        <p:spPr>
          <a:xfrm rot="10800000" flipH="1">
            <a:off x="4159155" y="3504703"/>
            <a:ext cx="6948" cy="316369"/>
          </a:xfrm>
          <a:prstGeom prst="straightConnector1">
            <a:avLst/>
          </a:prstGeom>
          <a:noFill/>
          <a:ln w="9525" cap="flat">
            <a:solidFill>
              <a:schemeClr val="dk1"/>
            </a:solidFill>
            <a:prstDash val="solid"/>
            <a:round/>
            <a:headEnd type="stealth" w="lg" len="lg"/>
            <a:tailEnd type="stealth" w="lg" len="lg"/>
          </a:ln>
        </p:spPr>
      </p:cxnSp>
      <p:cxnSp>
        <p:nvCxnSpPr>
          <p:cNvPr id="69" name="Shape 870"/>
          <p:cNvCxnSpPr/>
          <p:nvPr/>
        </p:nvCxnSpPr>
        <p:spPr>
          <a:xfrm rot="10800000" flipH="1">
            <a:off x="5305094" y="3510489"/>
            <a:ext cx="6948" cy="316369"/>
          </a:xfrm>
          <a:prstGeom prst="straightConnector1">
            <a:avLst/>
          </a:prstGeom>
          <a:noFill/>
          <a:ln w="9525" cap="flat">
            <a:solidFill>
              <a:schemeClr val="dk1"/>
            </a:solidFill>
            <a:prstDash val="solid"/>
            <a:round/>
            <a:headEnd type="stealth" w="lg" len="lg"/>
            <a:tailEnd type="stealth" w="lg" len="lg"/>
          </a:ln>
        </p:spPr>
      </p:cxnSp>
    </p:spTree>
    <p:extLst>
      <p:ext uri="{BB962C8B-B14F-4D97-AF65-F5344CB8AC3E}">
        <p14:creationId xmlns:p14="http://schemas.microsoft.com/office/powerpoint/2010/main" val="226857291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ontent Placeholder 19" descr="eucation-arc.png"/>
          <p:cNvPicPr>
            <a:picLocks noChangeAspect="1"/>
          </p:cNvPicPr>
          <p:nvPr/>
        </p:nvPicPr>
        <p:blipFill>
          <a:blip r:embed="rId3">
            <a:extLst>
              <a:ext uri="{28A0092B-C50C-407E-A947-70E740481C1C}">
                <a14:useLocalDpi xmlns:a14="http://schemas.microsoft.com/office/drawing/2010/main" val="0"/>
              </a:ext>
            </a:extLst>
          </a:blip>
          <a:srcRect l="-3985" r="-3985"/>
          <a:stretch>
            <a:fillRect/>
          </a:stretch>
        </p:blipFill>
        <p:spPr>
          <a:xfrm>
            <a:off x="1630937" y="2013198"/>
            <a:ext cx="4505682" cy="2636970"/>
          </a:xfrm>
          <a:prstGeom prst="rect">
            <a:avLst/>
          </a:prstGeom>
          <a:effectLst/>
        </p:spPr>
      </p:pic>
      <p:sp>
        <p:nvSpPr>
          <p:cNvPr id="3" name="Title 2"/>
          <p:cNvSpPr>
            <a:spLocks noGrp="1"/>
          </p:cNvSpPr>
          <p:nvPr>
            <p:ph type="title"/>
          </p:nvPr>
        </p:nvSpPr>
        <p:spPr/>
        <p:txBody>
          <a:bodyPr/>
          <a:lstStyle/>
          <a:p>
            <a:r>
              <a:rPr lang="en-GB" dirty="0" smtClean="0"/>
              <a:t>The                    Use Case              </a:t>
            </a:r>
            <a:endParaRPr lang="en-GB"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7221" y="109729"/>
            <a:ext cx="1611014" cy="794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descr="ElectricStreetLiteChargingDiagram(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09895" y="1532260"/>
            <a:ext cx="1754302" cy="1093922"/>
          </a:xfrm>
          <a:prstGeom prst="rect">
            <a:avLst/>
          </a:prstGeom>
          <a:effectLst>
            <a:softEdge rad="31750"/>
          </a:effectLst>
        </p:spPr>
      </p:pic>
      <p:pic>
        <p:nvPicPr>
          <p:cNvPr id="17" name="Picture 16" descr="00649302.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53976" y="2870093"/>
            <a:ext cx="1458706" cy="1119671"/>
          </a:xfrm>
          <a:prstGeom prst="rect">
            <a:avLst/>
          </a:prstGeom>
          <a:effectLst>
            <a:softEdge rad="31750"/>
          </a:effectLst>
          <a:scene3d>
            <a:camera prst="perspectiveHeroicExtremeRightFacing"/>
            <a:lightRig rig="threePt" dir="t"/>
          </a:scene3d>
        </p:spPr>
      </p:pic>
      <p:pic>
        <p:nvPicPr>
          <p:cNvPr id="18" name="Picture 17" descr="Barclays_Cycle_Hire,_St._Mary_Axe,_Aldgate.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31217" y="4384792"/>
            <a:ext cx="1587149" cy="892772"/>
          </a:xfrm>
          <a:prstGeom prst="rect">
            <a:avLst/>
          </a:prstGeom>
          <a:effectLst>
            <a:softEdge rad="31750"/>
          </a:effectLst>
          <a:scene3d>
            <a:camera prst="perspectiveHeroicExtremeRightFacing"/>
            <a:lightRig rig="threePt" dir="t"/>
          </a:scene3d>
        </p:spPr>
      </p:pic>
      <p:pic>
        <p:nvPicPr>
          <p:cNvPr id="20" name="Picture 19" descr="00902117.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681693" y="5095291"/>
            <a:ext cx="2165510" cy="993676"/>
          </a:xfrm>
          <a:prstGeom prst="rect">
            <a:avLst/>
          </a:prstGeom>
          <a:effectLst>
            <a:softEdge rad="31750"/>
          </a:effectLst>
          <a:scene3d>
            <a:camera prst="perspectiveHeroicExtremeRightFacing"/>
            <a:lightRig rig="threePt" dir="t"/>
          </a:scene3d>
        </p:spPr>
      </p:pic>
      <p:pic>
        <p:nvPicPr>
          <p:cNvPr id="21" name="Picture 45" descr="http://www.clarkpest.com/Portals/31616/images/trapping-mice0.jpg"/>
          <p:cNvPicPr>
            <a:picLocks noChangeAspect="1" noChangeArrowheads="1"/>
          </p:cNvPicPr>
          <p:nvPr/>
        </p:nvPicPr>
        <p:blipFill>
          <a:blip r:embed="rId9" cstate="print"/>
          <a:srcRect/>
          <a:stretch>
            <a:fillRect/>
          </a:stretch>
        </p:blipFill>
        <p:spPr bwMode="auto">
          <a:xfrm>
            <a:off x="4042006" y="5080661"/>
            <a:ext cx="1122553" cy="1216098"/>
          </a:xfrm>
          <a:prstGeom prst="rect">
            <a:avLst/>
          </a:prstGeom>
          <a:noFill/>
        </p:spPr>
      </p:pic>
      <p:pic>
        <p:nvPicPr>
          <p:cNvPr id="22" name="Picture 39" descr="An event organised by the Satellite Applications Catapult focused on six challenges presented by the ESA and the UK Space Agency"/>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2464197" y="1039147"/>
            <a:ext cx="1376493" cy="974050"/>
          </a:xfrm>
          <a:prstGeom prst="rect">
            <a:avLst/>
          </a:prstGeom>
          <a:ln>
            <a:noFill/>
          </a:ln>
          <a:effectLst>
            <a:softEdge rad="31750"/>
          </a:effectLst>
          <a:scene3d>
            <a:camera prst="perspectiveHeroicExtremeRightFacing"/>
            <a:lightRig rig="threePt" dir="t"/>
          </a:scene3d>
        </p:spPr>
      </p:pic>
      <p:sp>
        <p:nvSpPr>
          <p:cNvPr id="2" name="TextBox 1"/>
          <p:cNvSpPr txBox="1"/>
          <p:nvPr/>
        </p:nvSpPr>
        <p:spPr>
          <a:xfrm>
            <a:off x="6031692" y="1213878"/>
            <a:ext cx="3084876" cy="3385542"/>
          </a:xfrm>
          <a:prstGeom prst="rect">
            <a:avLst/>
          </a:prstGeom>
          <a:noFill/>
        </p:spPr>
        <p:txBody>
          <a:bodyPr wrap="square" rtlCol="0">
            <a:spAutoFit/>
          </a:bodyPr>
          <a:lstStyle/>
          <a:p>
            <a:pPr marL="342900" indent="-342900">
              <a:buClr>
                <a:schemeClr val="accent2"/>
              </a:buClr>
              <a:buSzPct val="125000"/>
              <a:buFont typeface="Arial" panose="020B0604020202020204" pitchFamily="34" charset="0"/>
              <a:buChar char="•"/>
            </a:pPr>
            <a:r>
              <a:rPr lang="en-GB" sz="1400" dirty="0" smtClean="0">
                <a:solidFill>
                  <a:schemeClr val="tx2"/>
                </a:solidFill>
              </a:rPr>
              <a:t>Milton Keynes is the UK’s fastest growing city, </a:t>
            </a:r>
            <a:r>
              <a:rPr lang="en-GB" sz="1400" dirty="0" smtClean="0">
                <a:solidFill>
                  <a:schemeClr val="tx2"/>
                </a:solidFill>
              </a:rPr>
              <a:t>economy </a:t>
            </a:r>
            <a:r>
              <a:rPr lang="en-GB" sz="1400" dirty="0" smtClean="0">
                <a:solidFill>
                  <a:schemeClr val="tx2"/>
                </a:solidFill>
              </a:rPr>
              <a:t>set to grow 67% by 2026</a:t>
            </a:r>
          </a:p>
          <a:p>
            <a:pPr marL="342900" indent="-342900">
              <a:buClr>
                <a:schemeClr val="accent2"/>
              </a:buClr>
              <a:buSzPct val="125000"/>
              <a:buFont typeface="Arial" panose="020B0604020202020204" pitchFamily="34" charset="0"/>
              <a:buChar char="•"/>
            </a:pPr>
            <a:endParaRPr lang="en-GB" sz="900" dirty="0" smtClean="0">
              <a:solidFill>
                <a:schemeClr val="tx2"/>
              </a:solidFill>
            </a:endParaRPr>
          </a:p>
          <a:p>
            <a:pPr marL="342900" indent="-342900">
              <a:buClr>
                <a:schemeClr val="accent2"/>
              </a:buClr>
              <a:buSzPct val="125000"/>
              <a:buFont typeface="Arial" panose="020B0604020202020204" pitchFamily="34" charset="0"/>
              <a:buChar char="•"/>
            </a:pPr>
            <a:r>
              <a:rPr lang="en-GB" sz="1400" dirty="0" smtClean="0">
                <a:solidFill>
                  <a:schemeClr val="tx2"/>
                </a:solidFill>
              </a:rPr>
              <a:t>City infrastructure under strain</a:t>
            </a:r>
          </a:p>
          <a:p>
            <a:pPr>
              <a:buClr>
                <a:schemeClr val="accent2"/>
              </a:buClr>
              <a:buSzPct val="125000"/>
            </a:pPr>
            <a:endParaRPr lang="en-GB" sz="900" dirty="0" smtClean="0">
              <a:solidFill>
                <a:schemeClr val="tx2"/>
              </a:solidFill>
            </a:endParaRPr>
          </a:p>
          <a:p>
            <a:pPr marL="342900" indent="-342900">
              <a:buClr>
                <a:schemeClr val="accent2"/>
              </a:buClr>
              <a:buSzPct val="125000"/>
              <a:buFont typeface="Arial" panose="020B0604020202020204" pitchFamily="34" charset="0"/>
              <a:buChar char="•"/>
            </a:pPr>
            <a:r>
              <a:rPr lang="en-GB" sz="1400" dirty="0" smtClean="0">
                <a:solidFill>
                  <a:schemeClr val="tx2"/>
                </a:solidFill>
              </a:rPr>
              <a:t>Target:  enable growth of 20% with no net increase in water, energy, waste collection,  and reduce congestion</a:t>
            </a:r>
          </a:p>
          <a:p>
            <a:pPr marL="342900" indent="-342900">
              <a:buClr>
                <a:schemeClr val="accent2"/>
              </a:buClr>
              <a:buSzPct val="125000"/>
              <a:buFont typeface="Arial" panose="020B0604020202020204" pitchFamily="34" charset="0"/>
              <a:buChar char="•"/>
            </a:pPr>
            <a:endParaRPr lang="en-GB" sz="1400" dirty="0">
              <a:solidFill>
                <a:schemeClr val="tx2"/>
              </a:solidFill>
            </a:endParaRPr>
          </a:p>
          <a:p>
            <a:pPr marL="342900" indent="-342900">
              <a:buClr>
                <a:schemeClr val="accent2"/>
              </a:buClr>
              <a:buSzPct val="125000"/>
              <a:buFont typeface="Arial" panose="020B0604020202020204" pitchFamily="34" charset="0"/>
              <a:buChar char="•"/>
            </a:pPr>
            <a:r>
              <a:rPr lang="en-GB" sz="1400" dirty="0" smtClean="0">
                <a:solidFill>
                  <a:schemeClr val="tx2"/>
                </a:solidFill>
              </a:rPr>
              <a:t>SME incubator of up to 100 SMEs, with projects in transport, energy, water, home, and education</a:t>
            </a:r>
          </a:p>
          <a:p>
            <a:pPr>
              <a:buClr>
                <a:schemeClr val="accent2"/>
              </a:buClr>
              <a:buSzPct val="125000"/>
            </a:pPr>
            <a:endParaRPr lang="en-GB" sz="1400" dirty="0">
              <a:solidFill>
                <a:schemeClr val="tx2"/>
              </a:solidFill>
            </a:endParaRPr>
          </a:p>
        </p:txBody>
      </p:sp>
      <p:pic>
        <p:nvPicPr>
          <p:cNvPr id="26" name="Picture 25" descr="data-hub.png"/>
          <p:cNvPicPr>
            <a:picLocks noChangeAspect="1"/>
          </p:cNvPicPr>
          <p:nvPr/>
        </p:nvPicPr>
        <p:blipFill>
          <a:blip r:embed="rId11">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511972" y="3287807"/>
            <a:ext cx="796681" cy="1362100"/>
          </a:xfrm>
          <a:prstGeom prst="rect">
            <a:avLst/>
          </a:prstGeom>
          <a:effectLst/>
        </p:spPr>
      </p:pic>
      <p:pic>
        <p:nvPicPr>
          <p:cNvPr id="27" name="Picture 26" descr="green-lines.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34860" y="3163883"/>
            <a:ext cx="973981" cy="1491361"/>
          </a:xfrm>
          <a:prstGeom prst="rect">
            <a:avLst/>
          </a:prstGeom>
        </p:spPr>
      </p:pic>
      <p:pic>
        <p:nvPicPr>
          <p:cNvPr id="28" name="Picture 27" descr="blue-lines.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042006" y="3156917"/>
            <a:ext cx="977161" cy="1493250"/>
          </a:xfrm>
          <a:prstGeom prst="rect">
            <a:avLst/>
          </a:prstGeom>
        </p:spPr>
      </p:pic>
      <p:pic>
        <p:nvPicPr>
          <p:cNvPr id="29" name="Picture 28" descr="transport.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197391" y="4019368"/>
            <a:ext cx="624230" cy="565096"/>
          </a:xfrm>
          <a:prstGeom prst="rect">
            <a:avLst/>
          </a:prstGeom>
        </p:spPr>
      </p:pic>
      <p:pic>
        <p:nvPicPr>
          <p:cNvPr id="30" name="Picture 29" descr="water.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62762" y="3169185"/>
            <a:ext cx="368070" cy="631354"/>
          </a:xfrm>
          <a:prstGeom prst="rect">
            <a:avLst/>
          </a:prstGeom>
        </p:spPr>
      </p:pic>
      <p:pic>
        <p:nvPicPr>
          <p:cNvPr id="31" name="Picture 30" descr="energy.pn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83341" y="2674299"/>
            <a:ext cx="397599" cy="576933"/>
          </a:xfrm>
          <a:prstGeom prst="rect">
            <a:avLst/>
          </a:prstGeom>
        </p:spPr>
      </p:pic>
      <p:pic>
        <p:nvPicPr>
          <p:cNvPr id="32" name="Picture 31" descr="citizens.png"/>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066658" y="3938527"/>
            <a:ext cx="465636" cy="623992"/>
          </a:xfrm>
          <a:prstGeom prst="rect">
            <a:avLst/>
          </a:prstGeom>
        </p:spPr>
      </p:pic>
      <p:pic>
        <p:nvPicPr>
          <p:cNvPr id="33" name="Picture 32" descr="enterprise.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895756" y="2967347"/>
            <a:ext cx="626031" cy="637606"/>
          </a:xfrm>
          <a:prstGeom prst="rect">
            <a:avLst/>
          </a:prstGeom>
        </p:spPr>
      </p:pic>
    </p:spTree>
    <p:extLst>
      <p:ext uri="{BB962C8B-B14F-4D97-AF65-F5344CB8AC3E}">
        <p14:creationId xmlns:p14="http://schemas.microsoft.com/office/powerpoint/2010/main" val="82226656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Live Demonstrations</a:t>
            </a:r>
            <a:endParaRPr lang="en-GB" dirty="0"/>
          </a:p>
        </p:txBody>
      </p:sp>
      <p:sp>
        <p:nvSpPr>
          <p:cNvPr id="4" name="Content Placeholder 3"/>
          <p:cNvSpPr>
            <a:spLocks noGrp="1"/>
          </p:cNvSpPr>
          <p:nvPr>
            <p:ph idx="1"/>
          </p:nvPr>
        </p:nvSpPr>
        <p:spPr>
          <a:xfrm>
            <a:off x="461111" y="1447891"/>
            <a:ext cx="8018581" cy="4532921"/>
          </a:xfrm>
        </p:spPr>
        <p:txBody>
          <a:bodyPr/>
          <a:lstStyle/>
          <a:p>
            <a:pPr marL="457200" indent="-457200">
              <a:buFont typeface="+mj-lt"/>
              <a:buAutoNum type="arabicPeriod"/>
            </a:pPr>
            <a:r>
              <a:rPr lang="en-GB" dirty="0" smtClean="0"/>
              <a:t>The MK Data Hub in action</a:t>
            </a:r>
          </a:p>
          <a:p>
            <a:pPr lvl="1"/>
            <a:r>
              <a:rPr lang="en-GB" sz="1600" dirty="0" smtClean="0"/>
              <a:t>Example applications</a:t>
            </a:r>
          </a:p>
          <a:p>
            <a:pPr lvl="1"/>
            <a:r>
              <a:rPr lang="en-GB" sz="1600" dirty="0" smtClean="0"/>
              <a:t>Use of APIs and developer tools</a:t>
            </a:r>
          </a:p>
          <a:p>
            <a:pPr marL="282575" lvl="1" indent="0">
              <a:buNone/>
            </a:pPr>
            <a:endParaRPr lang="en-GB" sz="1050" dirty="0" smtClean="0"/>
          </a:p>
          <a:p>
            <a:pPr marL="457200" indent="-457200">
              <a:buFont typeface="+mj-lt"/>
              <a:buAutoNum type="arabicPeriod"/>
            </a:pPr>
            <a:r>
              <a:rPr lang="en-GB" dirty="0" smtClean="0"/>
              <a:t>Commercial Enablement using Infonova R6 </a:t>
            </a:r>
          </a:p>
          <a:p>
            <a:pPr lvl="1"/>
            <a:r>
              <a:rPr lang="en-GB" sz="1600" dirty="0" smtClean="0"/>
              <a:t>Behind the scenes view of the commercial ecosystem</a:t>
            </a:r>
          </a:p>
          <a:p>
            <a:pPr marL="282575" lvl="1" indent="0">
              <a:buNone/>
            </a:pPr>
            <a:endParaRPr lang="en-GB" sz="1050" dirty="0" smtClean="0"/>
          </a:p>
          <a:p>
            <a:pPr marL="457200" indent="-457200">
              <a:buFont typeface="+mj-lt"/>
              <a:buAutoNum type="arabicPeriod"/>
            </a:pPr>
            <a:r>
              <a:rPr lang="en-GB" dirty="0" smtClean="0"/>
              <a:t>What’s next? - Enabling a better SLA using CloudSoft AMP</a:t>
            </a:r>
          </a:p>
          <a:p>
            <a:pPr lvl="1"/>
            <a:r>
              <a:rPr lang="en-GB" sz="1600" dirty="0" smtClean="0"/>
              <a:t>SLA Considerations</a:t>
            </a:r>
          </a:p>
          <a:p>
            <a:pPr lvl="1"/>
            <a:r>
              <a:rPr lang="en-GB" sz="1600" dirty="0" smtClean="0"/>
              <a:t>Dynamic allocation of Data Hub IT resources</a:t>
            </a:r>
          </a:p>
          <a:p>
            <a:pPr lvl="1">
              <a:buFont typeface="Wingdings" panose="05000000000000000000" pitchFamily="2" charset="2"/>
              <a:buChar char="§"/>
            </a:pPr>
            <a:endParaRPr lang="en-GB" dirty="0" smtClean="0"/>
          </a:p>
          <a:p>
            <a:pPr marL="457200" indent="-457200">
              <a:buFont typeface="+mj-lt"/>
              <a:buAutoNum type="arabicPeriod"/>
            </a:pPr>
            <a:endParaRPr lang="en-GB" dirty="0"/>
          </a:p>
        </p:txBody>
      </p:sp>
    </p:spTree>
    <p:extLst>
      <p:ext uri="{BB962C8B-B14F-4D97-AF65-F5344CB8AC3E}">
        <p14:creationId xmlns:p14="http://schemas.microsoft.com/office/powerpoint/2010/main" val="228466555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76" y="1124712"/>
            <a:ext cx="5138705" cy="1143000"/>
          </a:xfrm>
        </p:spPr>
        <p:txBody>
          <a:bodyPr>
            <a:normAutofit fontScale="90000"/>
          </a:bodyPr>
          <a:lstStyle/>
          <a:p>
            <a:pPr algn="ctr"/>
            <a:r>
              <a:rPr lang="en-US" sz="2400" dirty="0" smtClean="0">
                <a:solidFill>
                  <a:srgbClr val="172E7D"/>
                </a:solidFill>
              </a:rPr>
              <a:t>Detroit will be another kind of city modeled on the MK movement.</a:t>
            </a:r>
            <a:endParaRPr lang="en-US" sz="2400" dirty="0">
              <a:solidFill>
                <a:srgbClr val="172E7D"/>
              </a:solidFill>
            </a:endParaRP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479" y="2667000"/>
            <a:ext cx="5002426"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3289" y="4439840"/>
            <a:ext cx="2359152" cy="1401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163399" y="5507736"/>
            <a:ext cx="3833101" cy="523220"/>
          </a:xfrm>
          <a:prstGeom prst="rect">
            <a:avLst/>
          </a:prstGeom>
          <a:noFill/>
        </p:spPr>
        <p:txBody>
          <a:bodyPr wrap="none" rtlCol="0">
            <a:spAutoFit/>
          </a:bodyPr>
          <a:lstStyle/>
          <a:p>
            <a:pPr algn="ctr"/>
            <a:r>
              <a:rPr lang="en-US" sz="1400" b="1" i="1" dirty="0" smtClean="0">
                <a:solidFill>
                  <a:srgbClr val="C00000"/>
                </a:solidFill>
              </a:rPr>
              <a:t>Each building will become an NRECA style</a:t>
            </a:r>
            <a:br>
              <a:rPr lang="en-US" sz="1400" b="1" i="1" dirty="0" smtClean="0">
                <a:solidFill>
                  <a:srgbClr val="C00000"/>
                </a:solidFill>
              </a:rPr>
            </a:br>
            <a:r>
              <a:rPr lang="en-US" sz="1400" b="1" i="1" dirty="0" smtClean="0">
                <a:solidFill>
                  <a:srgbClr val="C00000"/>
                </a:solidFill>
              </a:rPr>
              <a:t>of semi-autonomous electric power fractal.</a:t>
            </a:r>
            <a:endParaRPr lang="en-US" sz="1400" b="1" i="1" dirty="0">
              <a:solidFill>
                <a:srgbClr val="C00000"/>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2546" y="2396553"/>
            <a:ext cx="2946654" cy="207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12865" y="152400"/>
            <a:ext cx="14224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8550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MK Data Hub  </a:t>
            </a:r>
            <a:r>
              <a:rPr lang="en-GB" dirty="0" smtClean="0"/>
              <a:t>Business Model Canvas</a:t>
            </a:r>
            <a:endParaRPr lang="en-US" dirty="0"/>
          </a:p>
        </p:txBody>
      </p:sp>
      <p:pic>
        <p:nvPicPr>
          <p:cNvPr id="1026" name="Picture 2" descr="http://i360institute.com/wp-content/uploads/2014/06/business-model-canv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644" y="1349226"/>
            <a:ext cx="7298459" cy="4869399"/>
          </a:xfrm>
          <a:prstGeom prst="rect">
            <a:avLst/>
          </a:prstGeom>
          <a:noFill/>
          <a:extLst>
            <a:ext uri="{909E8E84-426E-40DD-AFC4-6F175D3DCCD1}">
              <a14:hiddenFill xmlns:a14="http://schemas.microsoft.com/office/drawing/2010/main">
                <a:solidFill>
                  <a:srgbClr val="FFFFFF"/>
                </a:solidFill>
              </a14:hiddenFill>
            </a:ext>
          </a:extLst>
        </p:spPr>
      </p:pic>
      <p:sp>
        <p:nvSpPr>
          <p:cNvPr id="10" name="Snip Diagonal Corner Rectangle 9"/>
          <p:cNvSpPr/>
          <p:nvPr/>
        </p:nvSpPr>
        <p:spPr>
          <a:xfrm>
            <a:off x="5321205" y="3849443"/>
            <a:ext cx="969999" cy="305707"/>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Online Portal</a:t>
            </a:r>
            <a:endParaRPr lang="en-US" sz="1100" dirty="0" smtClean="0">
              <a:solidFill>
                <a:srgbClr val="4D4F53"/>
              </a:solidFill>
            </a:endParaRPr>
          </a:p>
        </p:txBody>
      </p:sp>
      <p:sp>
        <p:nvSpPr>
          <p:cNvPr id="11" name="Snip Diagonal Corner Rectangle 10"/>
          <p:cNvSpPr/>
          <p:nvPr/>
        </p:nvSpPr>
        <p:spPr>
          <a:xfrm>
            <a:off x="5321205" y="4550917"/>
            <a:ext cx="969999" cy="305707"/>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Call Centre</a:t>
            </a:r>
            <a:endParaRPr lang="en-US" sz="1100" dirty="0" smtClean="0">
              <a:solidFill>
                <a:srgbClr val="4D4F53"/>
              </a:solidFill>
            </a:endParaRPr>
          </a:p>
        </p:txBody>
      </p:sp>
      <p:sp>
        <p:nvSpPr>
          <p:cNvPr id="12" name="Snip Diagonal Corner Rectangle 11"/>
          <p:cNvSpPr/>
          <p:nvPr/>
        </p:nvSpPr>
        <p:spPr>
          <a:xfrm>
            <a:off x="5399722" y="1959686"/>
            <a:ext cx="969999" cy="285979"/>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Self service</a:t>
            </a:r>
            <a:endParaRPr lang="en-US" sz="1100" dirty="0" smtClean="0">
              <a:solidFill>
                <a:srgbClr val="4D4F53"/>
              </a:solidFill>
            </a:endParaRPr>
          </a:p>
        </p:txBody>
      </p:sp>
      <p:sp>
        <p:nvSpPr>
          <p:cNvPr id="13" name="Snip Diagonal Corner Rectangle 12"/>
          <p:cNvSpPr/>
          <p:nvPr/>
        </p:nvSpPr>
        <p:spPr>
          <a:xfrm>
            <a:off x="5408012" y="2365989"/>
            <a:ext cx="969999" cy="23873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Help desk</a:t>
            </a:r>
            <a:endParaRPr lang="en-US" sz="1100" dirty="0" smtClean="0">
              <a:solidFill>
                <a:srgbClr val="4D4F53"/>
              </a:solidFill>
            </a:endParaRPr>
          </a:p>
        </p:txBody>
      </p:sp>
      <p:sp>
        <p:nvSpPr>
          <p:cNvPr id="14" name="Snip Diagonal Corner Rectangle 13"/>
          <p:cNvSpPr/>
          <p:nvPr/>
        </p:nvSpPr>
        <p:spPr>
          <a:xfrm>
            <a:off x="5410312" y="2752539"/>
            <a:ext cx="969999" cy="23873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Social media</a:t>
            </a:r>
            <a:endParaRPr lang="en-US" sz="1100" dirty="0" smtClean="0">
              <a:solidFill>
                <a:srgbClr val="4D4F53"/>
              </a:solidFill>
            </a:endParaRPr>
          </a:p>
        </p:txBody>
      </p:sp>
      <p:sp>
        <p:nvSpPr>
          <p:cNvPr id="15" name="Snip Diagonal Corner Rectangle 14"/>
          <p:cNvSpPr/>
          <p:nvPr/>
        </p:nvSpPr>
        <p:spPr>
          <a:xfrm>
            <a:off x="6846101" y="2080009"/>
            <a:ext cx="969999" cy="28598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Residents</a:t>
            </a:r>
            <a:endParaRPr lang="en-US" sz="1100" dirty="0" smtClean="0">
              <a:solidFill>
                <a:srgbClr val="4D4F53"/>
              </a:solidFill>
            </a:endParaRPr>
          </a:p>
        </p:txBody>
      </p:sp>
      <p:sp>
        <p:nvSpPr>
          <p:cNvPr id="16" name="Snip Diagonal Corner Rectangle 15"/>
          <p:cNvSpPr/>
          <p:nvPr/>
        </p:nvSpPr>
        <p:spPr>
          <a:xfrm>
            <a:off x="6846101" y="2492052"/>
            <a:ext cx="969999" cy="28598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SME</a:t>
            </a:r>
            <a:endParaRPr lang="en-US" sz="1100" dirty="0" smtClean="0">
              <a:solidFill>
                <a:srgbClr val="4D4F53"/>
              </a:solidFill>
            </a:endParaRPr>
          </a:p>
        </p:txBody>
      </p:sp>
      <p:sp>
        <p:nvSpPr>
          <p:cNvPr id="17" name="Snip Diagonal Corner Rectangle 16"/>
          <p:cNvSpPr/>
          <p:nvPr/>
        </p:nvSpPr>
        <p:spPr>
          <a:xfrm>
            <a:off x="6846101" y="2953783"/>
            <a:ext cx="969999" cy="28598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Enterprises</a:t>
            </a:r>
            <a:endParaRPr lang="en-US" sz="1100" dirty="0" smtClean="0">
              <a:solidFill>
                <a:srgbClr val="4D4F53"/>
              </a:solidFill>
            </a:endParaRPr>
          </a:p>
        </p:txBody>
      </p:sp>
      <p:sp>
        <p:nvSpPr>
          <p:cNvPr id="18" name="Snip Diagonal Corner Rectangle 17"/>
          <p:cNvSpPr/>
          <p:nvPr/>
        </p:nvSpPr>
        <p:spPr>
          <a:xfrm>
            <a:off x="6846101" y="3436742"/>
            <a:ext cx="969999" cy="28598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Public Sector</a:t>
            </a:r>
            <a:endParaRPr lang="en-US" sz="1100" dirty="0" smtClean="0">
              <a:solidFill>
                <a:srgbClr val="4D4F53"/>
              </a:solidFill>
            </a:endParaRPr>
          </a:p>
        </p:txBody>
      </p:sp>
      <p:sp>
        <p:nvSpPr>
          <p:cNvPr id="19" name="Snip Diagonal Corner Rectangle 18"/>
          <p:cNvSpPr/>
          <p:nvPr/>
        </p:nvSpPr>
        <p:spPr>
          <a:xfrm>
            <a:off x="5094182" y="5273205"/>
            <a:ext cx="1082517" cy="305707"/>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dirty="0" smtClean="0">
                <a:solidFill>
                  <a:srgbClr val="4D4F53"/>
                </a:solidFill>
              </a:rPr>
              <a:t>Information and Service usage</a:t>
            </a:r>
            <a:endParaRPr lang="en-US" sz="900" dirty="0" smtClean="0">
              <a:solidFill>
                <a:srgbClr val="4D4F53"/>
              </a:solidFill>
            </a:endParaRPr>
          </a:p>
        </p:txBody>
      </p:sp>
      <p:sp>
        <p:nvSpPr>
          <p:cNvPr id="20" name="Snip Diagonal Corner Rectangle 19"/>
          <p:cNvSpPr/>
          <p:nvPr/>
        </p:nvSpPr>
        <p:spPr>
          <a:xfrm>
            <a:off x="6347665" y="5273205"/>
            <a:ext cx="969999" cy="305707"/>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Recurring </a:t>
            </a:r>
            <a:r>
              <a:rPr lang="en-GB" sz="1100" dirty="0" smtClean="0">
                <a:solidFill>
                  <a:srgbClr val="4D4F53"/>
                </a:solidFill>
              </a:rPr>
              <a:t>Costs</a:t>
            </a:r>
            <a:endParaRPr lang="en-US" sz="1100" dirty="0" smtClean="0">
              <a:solidFill>
                <a:srgbClr val="4D4F53"/>
              </a:solidFill>
            </a:endParaRPr>
          </a:p>
        </p:txBody>
      </p:sp>
      <p:sp>
        <p:nvSpPr>
          <p:cNvPr id="22" name="Snip Diagonal Corner Rectangle 21"/>
          <p:cNvSpPr/>
          <p:nvPr/>
        </p:nvSpPr>
        <p:spPr>
          <a:xfrm>
            <a:off x="3826103" y="1959686"/>
            <a:ext cx="1189193" cy="45017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dirty="0" smtClean="0">
                <a:solidFill>
                  <a:srgbClr val="4D4F53"/>
                </a:solidFill>
              </a:rPr>
              <a:t>Easy access to information and services</a:t>
            </a:r>
            <a:endParaRPr lang="en-US" sz="900" dirty="0" smtClean="0">
              <a:solidFill>
                <a:srgbClr val="4D4F53"/>
              </a:solidFill>
            </a:endParaRPr>
          </a:p>
        </p:txBody>
      </p:sp>
      <p:sp>
        <p:nvSpPr>
          <p:cNvPr id="23" name="Snip Diagonal Corner Rectangle 22"/>
          <p:cNvSpPr/>
          <p:nvPr/>
        </p:nvSpPr>
        <p:spPr>
          <a:xfrm>
            <a:off x="3805246" y="2512169"/>
            <a:ext cx="1292616" cy="373184"/>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dirty="0" smtClean="0">
                <a:solidFill>
                  <a:srgbClr val="4D4F53"/>
                </a:solidFill>
              </a:rPr>
              <a:t>Easy monetization of own services</a:t>
            </a:r>
            <a:endParaRPr lang="en-US" sz="900" dirty="0" smtClean="0">
              <a:solidFill>
                <a:srgbClr val="4D4F53"/>
              </a:solidFill>
            </a:endParaRPr>
          </a:p>
        </p:txBody>
      </p:sp>
      <p:sp>
        <p:nvSpPr>
          <p:cNvPr id="24" name="Snip Diagonal Corner Rectangle 23"/>
          <p:cNvSpPr/>
          <p:nvPr/>
        </p:nvSpPr>
        <p:spPr>
          <a:xfrm>
            <a:off x="3801566" y="3008087"/>
            <a:ext cx="1292616" cy="373184"/>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Improvement of public services</a:t>
            </a:r>
            <a:endParaRPr lang="en-US" sz="1100" dirty="0" smtClean="0">
              <a:solidFill>
                <a:srgbClr val="4D4F53"/>
              </a:solidFill>
            </a:endParaRPr>
          </a:p>
        </p:txBody>
      </p:sp>
      <p:sp>
        <p:nvSpPr>
          <p:cNvPr id="26" name="Snip Diagonal Corner Rectangle 25"/>
          <p:cNvSpPr/>
          <p:nvPr/>
        </p:nvSpPr>
        <p:spPr>
          <a:xfrm>
            <a:off x="1183338" y="5357848"/>
            <a:ext cx="1292616" cy="2727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Support cost</a:t>
            </a:r>
            <a:endParaRPr lang="en-US" sz="1100" dirty="0" smtClean="0">
              <a:solidFill>
                <a:srgbClr val="4D4F53"/>
              </a:solidFill>
            </a:endParaRPr>
          </a:p>
        </p:txBody>
      </p:sp>
      <p:sp>
        <p:nvSpPr>
          <p:cNvPr id="27" name="Snip Diagonal Corner Rectangle 26"/>
          <p:cNvSpPr/>
          <p:nvPr/>
        </p:nvSpPr>
        <p:spPr>
          <a:xfrm>
            <a:off x="1536653" y="5766026"/>
            <a:ext cx="1292616" cy="2727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Marketing</a:t>
            </a:r>
            <a:endParaRPr lang="en-US" sz="1100" dirty="0" smtClean="0">
              <a:solidFill>
                <a:srgbClr val="4D4F53"/>
              </a:solidFill>
            </a:endParaRPr>
          </a:p>
        </p:txBody>
      </p:sp>
      <p:sp>
        <p:nvSpPr>
          <p:cNvPr id="28" name="Snip Diagonal Corner Rectangle 27"/>
          <p:cNvSpPr/>
          <p:nvPr/>
        </p:nvSpPr>
        <p:spPr>
          <a:xfrm>
            <a:off x="2331482" y="3927055"/>
            <a:ext cx="1334602" cy="499326"/>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dirty="0" smtClean="0">
                <a:solidFill>
                  <a:srgbClr val="4D4F53"/>
                </a:solidFill>
              </a:rPr>
              <a:t>Digital ecosystem management platform</a:t>
            </a:r>
            <a:endParaRPr lang="en-US" sz="900" dirty="0" smtClean="0">
              <a:solidFill>
                <a:srgbClr val="4D4F53"/>
              </a:solidFill>
            </a:endParaRPr>
          </a:p>
        </p:txBody>
      </p:sp>
      <p:sp>
        <p:nvSpPr>
          <p:cNvPr id="31" name="Snip Diagonal Corner Rectangle 30"/>
          <p:cNvSpPr/>
          <p:nvPr/>
        </p:nvSpPr>
        <p:spPr>
          <a:xfrm>
            <a:off x="913675" y="1943544"/>
            <a:ext cx="1292616" cy="361921"/>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Platform operation</a:t>
            </a:r>
            <a:endParaRPr lang="en-US" sz="1100" dirty="0" smtClean="0">
              <a:solidFill>
                <a:srgbClr val="4D4F53"/>
              </a:solidFill>
            </a:endParaRPr>
          </a:p>
        </p:txBody>
      </p:sp>
      <p:sp>
        <p:nvSpPr>
          <p:cNvPr id="32" name="Snip Diagonal Corner Rectangle 31"/>
          <p:cNvSpPr/>
          <p:nvPr/>
        </p:nvSpPr>
        <p:spPr>
          <a:xfrm>
            <a:off x="913675" y="2409856"/>
            <a:ext cx="1292616" cy="299706"/>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Local Council</a:t>
            </a:r>
            <a:endParaRPr lang="en-US" sz="1100" dirty="0" smtClean="0">
              <a:solidFill>
                <a:srgbClr val="4D4F53"/>
              </a:solidFill>
            </a:endParaRPr>
          </a:p>
        </p:txBody>
      </p:sp>
      <p:sp>
        <p:nvSpPr>
          <p:cNvPr id="33" name="Snip Diagonal Corner Rectangle 32"/>
          <p:cNvSpPr/>
          <p:nvPr/>
        </p:nvSpPr>
        <p:spPr>
          <a:xfrm>
            <a:off x="913675" y="4061551"/>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Public services companies</a:t>
            </a:r>
            <a:endParaRPr lang="en-US" sz="1100" dirty="0" smtClean="0">
              <a:solidFill>
                <a:srgbClr val="4D4F53"/>
              </a:solidFill>
            </a:endParaRPr>
          </a:p>
        </p:txBody>
      </p:sp>
      <p:sp>
        <p:nvSpPr>
          <p:cNvPr id="34" name="Snip Diagonal Corner Rectangle 33"/>
          <p:cNvSpPr/>
          <p:nvPr/>
        </p:nvSpPr>
        <p:spPr>
          <a:xfrm>
            <a:off x="2396304" y="1893284"/>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Research</a:t>
            </a:r>
            <a:endParaRPr lang="en-US" sz="1100" dirty="0" smtClean="0">
              <a:solidFill>
                <a:srgbClr val="4D4F53"/>
              </a:solidFill>
            </a:endParaRPr>
          </a:p>
        </p:txBody>
      </p:sp>
      <p:sp>
        <p:nvSpPr>
          <p:cNvPr id="35" name="Snip Diagonal Corner Rectangle 34"/>
          <p:cNvSpPr/>
          <p:nvPr/>
        </p:nvSpPr>
        <p:spPr>
          <a:xfrm>
            <a:off x="2396304" y="2294724"/>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Service management</a:t>
            </a:r>
            <a:endParaRPr lang="en-US" sz="1100" dirty="0" smtClean="0">
              <a:solidFill>
                <a:srgbClr val="4D4F53"/>
              </a:solidFill>
            </a:endParaRPr>
          </a:p>
        </p:txBody>
      </p:sp>
      <p:sp>
        <p:nvSpPr>
          <p:cNvPr id="36" name="Snip Diagonal Corner Rectangle 35"/>
          <p:cNvSpPr/>
          <p:nvPr/>
        </p:nvSpPr>
        <p:spPr>
          <a:xfrm>
            <a:off x="2399764" y="2715037"/>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Platform operations</a:t>
            </a:r>
            <a:endParaRPr lang="en-US" sz="1100" dirty="0" smtClean="0">
              <a:solidFill>
                <a:srgbClr val="4D4F53"/>
              </a:solidFill>
            </a:endParaRPr>
          </a:p>
        </p:txBody>
      </p:sp>
      <p:sp>
        <p:nvSpPr>
          <p:cNvPr id="37" name="Snip Diagonal Corner Rectangle 36"/>
          <p:cNvSpPr/>
          <p:nvPr/>
        </p:nvSpPr>
        <p:spPr>
          <a:xfrm>
            <a:off x="2609086" y="5213265"/>
            <a:ext cx="1325472" cy="425585"/>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dirty="0" smtClean="0">
                <a:solidFill>
                  <a:srgbClr val="4D4F53"/>
                </a:solidFill>
              </a:rPr>
              <a:t>Infrastructure &amp; platform operations</a:t>
            </a:r>
            <a:endParaRPr lang="en-US" sz="900" dirty="0" smtClean="0">
              <a:solidFill>
                <a:srgbClr val="4D4F53"/>
              </a:solidFill>
            </a:endParaRPr>
          </a:p>
        </p:txBody>
      </p:sp>
      <p:sp>
        <p:nvSpPr>
          <p:cNvPr id="38" name="Snip Diagonal Corner Rectangle 37"/>
          <p:cNvSpPr/>
          <p:nvPr/>
        </p:nvSpPr>
        <p:spPr>
          <a:xfrm>
            <a:off x="2998783" y="5729584"/>
            <a:ext cx="1243602" cy="330881"/>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R&amp;D costs</a:t>
            </a:r>
            <a:endParaRPr lang="en-US" sz="1100" dirty="0" smtClean="0">
              <a:solidFill>
                <a:srgbClr val="4D4F53"/>
              </a:solidFill>
            </a:endParaRPr>
          </a:p>
        </p:txBody>
      </p:sp>
      <p:sp>
        <p:nvSpPr>
          <p:cNvPr id="39" name="Snip Diagonal Corner Rectangle 38"/>
          <p:cNvSpPr/>
          <p:nvPr/>
        </p:nvSpPr>
        <p:spPr>
          <a:xfrm>
            <a:off x="3801566" y="3504949"/>
            <a:ext cx="1292616" cy="373184"/>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“Real-time” information</a:t>
            </a:r>
            <a:endParaRPr lang="en-US" sz="1100" dirty="0" smtClean="0">
              <a:solidFill>
                <a:srgbClr val="4D4F53"/>
              </a:solidFill>
            </a:endParaRPr>
          </a:p>
        </p:txBody>
      </p:sp>
      <p:sp>
        <p:nvSpPr>
          <p:cNvPr id="40" name="Snip Diagonal Corner Rectangle 39"/>
          <p:cNvSpPr/>
          <p:nvPr/>
        </p:nvSpPr>
        <p:spPr>
          <a:xfrm>
            <a:off x="3815153" y="3998460"/>
            <a:ext cx="1292616" cy="378279"/>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dirty="0" smtClean="0">
                <a:solidFill>
                  <a:srgbClr val="4D4F53"/>
                </a:solidFill>
              </a:rPr>
              <a:t>Reduction of energy and water usage</a:t>
            </a:r>
            <a:endParaRPr lang="en-US" sz="900" dirty="0" smtClean="0">
              <a:solidFill>
                <a:srgbClr val="4D4F53"/>
              </a:solidFill>
            </a:endParaRPr>
          </a:p>
        </p:txBody>
      </p:sp>
      <p:sp>
        <p:nvSpPr>
          <p:cNvPr id="41" name="Snip Diagonal Corner Rectangle 40"/>
          <p:cNvSpPr/>
          <p:nvPr/>
        </p:nvSpPr>
        <p:spPr>
          <a:xfrm>
            <a:off x="6846101" y="3875122"/>
            <a:ext cx="969999" cy="285980"/>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Education</a:t>
            </a:r>
            <a:endParaRPr lang="en-US" sz="1100" dirty="0" smtClean="0">
              <a:solidFill>
                <a:srgbClr val="4D4F53"/>
              </a:solidFill>
            </a:endParaRPr>
          </a:p>
        </p:txBody>
      </p:sp>
      <p:sp>
        <p:nvSpPr>
          <p:cNvPr id="42" name="Snip Diagonal Corner Rectangle 41"/>
          <p:cNvSpPr/>
          <p:nvPr/>
        </p:nvSpPr>
        <p:spPr>
          <a:xfrm>
            <a:off x="5134966" y="5707866"/>
            <a:ext cx="969999" cy="305707"/>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Set up fees</a:t>
            </a:r>
            <a:endParaRPr lang="en-US" sz="1100" dirty="0" smtClean="0">
              <a:solidFill>
                <a:srgbClr val="4D4F53"/>
              </a:solidFill>
            </a:endParaRPr>
          </a:p>
        </p:txBody>
      </p:sp>
      <p:sp>
        <p:nvSpPr>
          <p:cNvPr id="43" name="Snip Diagonal Corner Rectangle 42"/>
          <p:cNvSpPr/>
          <p:nvPr/>
        </p:nvSpPr>
        <p:spPr>
          <a:xfrm>
            <a:off x="910733" y="3652927"/>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Cloud Partner</a:t>
            </a:r>
            <a:endParaRPr lang="en-US" sz="1100" dirty="0" smtClean="0">
              <a:solidFill>
                <a:srgbClr val="4D4F53"/>
              </a:solidFill>
            </a:endParaRPr>
          </a:p>
        </p:txBody>
      </p:sp>
      <p:sp>
        <p:nvSpPr>
          <p:cNvPr id="44" name="Snip Diagonal Corner Rectangle 43"/>
          <p:cNvSpPr/>
          <p:nvPr/>
        </p:nvSpPr>
        <p:spPr>
          <a:xfrm>
            <a:off x="923835" y="4468991"/>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Utility companies</a:t>
            </a:r>
            <a:endParaRPr lang="en-US" sz="1100" dirty="0" smtClean="0">
              <a:solidFill>
                <a:srgbClr val="4D4F53"/>
              </a:solidFill>
            </a:endParaRPr>
          </a:p>
        </p:txBody>
      </p:sp>
      <p:sp>
        <p:nvSpPr>
          <p:cNvPr id="45" name="Snip Diagonal Corner Rectangle 44"/>
          <p:cNvSpPr/>
          <p:nvPr/>
        </p:nvSpPr>
        <p:spPr>
          <a:xfrm>
            <a:off x="910733" y="2818503"/>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Application Developers</a:t>
            </a:r>
            <a:endParaRPr lang="en-US" sz="1100" dirty="0" smtClean="0">
              <a:solidFill>
                <a:srgbClr val="4D4F53"/>
              </a:solidFill>
            </a:endParaRPr>
          </a:p>
        </p:txBody>
      </p:sp>
      <p:sp>
        <p:nvSpPr>
          <p:cNvPr id="46" name="Snip Diagonal Corner Rectangle 45"/>
          <p:cNvSpPr/>
          <p:nvPr/>
        </p:nvSpPr>
        <p:spPr>
          <a:xfrm>
            <a:off x="910733" y="3234200"/>
            <a:ext cx="1292616" cy="345532"/>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Information Providers</a:t>
            </a:r>
            <a:endParaRPr lang="en-US" sz="1100" dirty="0" smtClean="0">
              <a:solidFill>
                <a:srgbClr val="4D4F53"/>
              </a:solidFill>
            </a:endParaRPr>
          </a:p>
        </p:txBody>
      </p:sp>
      <p:sp>
        <p:nvSpPr>
          <p:cNvPr id="47" name="Snip Diagonal Corner Rectangle 46"/>
          <p:cNvSpPr/>
          <p:nvPr/>
        </p:nvSpPr>
        <p:spPr>
          <a:xfrm>
            <a:off x="3815153" y="4436245"/>
            <a:ext cx="1292616" cy="378279"/>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Sustainable City Growth</a:t>
            </a:r>
            <a:endParaRPr lang="en-US" sz="1100" dirty="0" smtClean="0">
              <a:solidFill>
                <a:srgbClr val="4D4F53"/>
              </a:solidFill>
            </a:endParaRPr>
          </a:p>
        </p:txBody>
      </p:sp>
      <p:sp>
        <p:nvSpPr>
          <p:cNvPr id="48" name="Snip Diagonal Corner Rectangle 47"/>
          <p:cNvSpPr/>
          <p:nvPr/>
        </p:nvSpPr>
        <p:spPr>
          <a:xfrm>
            <a:off x="5321205" y="4201452"/>
            <a:ext cx="969999" cy="305707"/>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100" dirty="0" smtClean="0">
                <a:solidFill>
                  <a:srgbClr val="4D4F53"/>
                </a:solidFill>
              </a:rPr>
              <a:t>APIs</a:t>
            </a:r>
            <a:endParaRPr lang="en-US" sz="1100" dirty="0" smtClean="0">
              <a:solidFill>
                <a:srgbClr val="4D4F53"/>
              </a:solidFill>
            </a:endParaRPr>
          </a:p>
        </p:txBody>
      </p:sp>
      <p:sp>
        <p:nvSpPr>
          <p:cNvPr id="49" name="Snip Diagonal Corner Rectangle 48"/>
          <p:cNvSpPr/>
          <p:nvPr/>
        </p:nvSpPr>
        <p:spPr>
          <a:xfrm>
            <a:off x="6347665" y="5706138"/>
            <a:ext cx="969999" cy="305707"/>
          </a:xfrm>
          <a:prstGeom prst="snip2DiagRect">
            <a:avLst/>
          </a:prstGeom>
          <a:solidFill>
            <a:srgbClr val="FFFF66"/>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dirty="0" smtClean="0">
                <a:solidFill>
                  <a:srgbClr val="4D4F53"/>
                </a:solidFill>
              </a:rPr>
              <a:t>Grants &amp; Sponsorship</a:t>
            </a:r>
            <a:endParaRPr lang="en-US" sz="900" dirty="0" smtClean="0">
              <a:solidFill>
                <a:srgbClr val="4D4F53"/>
              </a:solidFill>
            </a:endParaRPr>
          </a:p>
        </p:txBody>
      </p:sp>
    </p:spTree>
    <p:extLst>
      <p:ext uri="{BB962C8B-B14F-4D97-AF65-F5344CB8AC3E}">
        <p14:creationId xmlns:p14="http://schemas.microsoft.com/office/powerpoint/2010/main" val="6140833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04160" y="63608"/>
            <a:ext cx="5925623" cy="963398"/>
          </a:xfrm>
        </p:spPr>
        <p:txBody>
          <a:bodyPr>
            <a:normAutofit fontScale="90000"/>
          </a:bodyPr>
          <a:lstStyle/>
          <a:p>
            <a:r>
              <a:rPr lang="en-GB" dirty="0" smtClean="0"/>
              <a:t>Compliance with Strategic Initiatives</a:t>
            </a:r>
            <a:br>
              <a:rPr lang="en-GB" dirty="0" smtClean="0"/>
            </a:br>
            <a:r>
              <a:rPr lang="en-GB" dirty="0" smtClean="0"/>
              <a:t> and Standards of the TM Forum</a:t>
            </a:r>
            <a:endParaRPr lang="en-GB" dirty="0"/>
          </a:p>
        </p:txBody>
      </p:sp>
      <p:sp>
        <p:nvSpPr>
          <p:cNvPr id="6" name="Rounded Rectangle 5"/>
          <p:cNvSpPr/>
          <p:nvPr/>
        </p:nvSpPr>
        <p:spPr>
          <a:xfrm>
            <a:off x="2021464" y="1615389"/>
            <a:ext cx="6921060" cy="965402"/>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dirty="0" smtClean="0">
                <a:solidFill>
                  <a:srgbClr val="4D4F53"/>
                </a:solidFill>
              </a:rPr>
              <a:t>The business model of </a:t>
            </a:r>
            <a:r>
              <a:rPr lang="en-GB" sz="1200" dirty="0" smtClean="0">
                <a:solidFill>
                  <a:srgbClr val="4D4F53"/>
                </a:solidFill>
              </a:rPr>
              <a:t>the MK Data Hub </a:t>
            </a:r>
            <a:r>
              <a:rPr lang="en-GB" sz="1200" dirty="0" smtClean="0">
                <a:solidFill>
                  <a:srgbClr val="4D4F53"/>
                </a:solidFill>
              </a:rPr>
              <a:t>is documented using the business model canvas </a:t>
            </a:r>
            <a:r>
              <a:rPr lang="en-GB" sz="1200" dirty="0" smtClean="0">
                <a:solidFill>
                  <a:srgbClr val="4D4F53"/>
                </a:solidFill>
              </a:rPr>
              <a:t>(previous slide). There </a:t>
            </a:r>
            <a:r>
              <a:rPr lang="en-GB" sz="1200" dirty="0" smtClean="0">
                <a:solidFill>
                  <a:srgbClr val="4D4F53"/>
                </a:solidFill>
              </a:rPr>
              <a:t>are well-defined partnership component models (business model, contractual model, financial model, operational model). </a:t>
            </a:r>
            <a:br>
              <a:rPr lang="en-GB" sz="1200" dirty="0" smtClean="0">
                <a:solidFill>
                  <a:srgbClr val="4D4F53"/>
                </a:solidFill>
              </a:rPr>
            </a:br>
            <a:r>
              <a:rPr lang="en-GB" sz="1200" dirty="0" smtClean="0">
                <a:solidFill>
                  <a:srgbClr val="4D4F53"/>
                </a:solidFill>
              </a:rPr>
              <a:t>For the MK Data Hub </a:t>
            </a:r>
            <a:r>
              <a:rPr lang="en-GB" sz="1200" dirty="0" smtClean="0">
                <a:solidFill>
                  <a:srgbClr val="4D4F53"/>
                </a:solidFill>
              </a:rPr>
              <a:t>partnering model </a:t>
            </a:r>
            <a:r>
              <a:rPr lang="en-GB" sz="1200" dirty="0" smtClean="0">
                <a:solidFill>
                  <a:srgbClr val="4D4F53"/>
                </a:solidFill>
              </a:rPr>
              <a:t>design see reference slides.</a:t>
            </a:r>
            <a:endParaRPr lang="en-US" sz="1200" dirty="0" smtClean="0">
              <a:solidFill>
                <a:srgbClr val="4D4F53"/>
              </a:solidFill>
            </a:endParaRPr>
          </a:p>
        </p:txBody>
      </p:sp>
      <p:sp>
        <p:nvSpPr>
          <p:cNvPr id="7" name="Rounded Rectangle 6"/>
          <p:cNvSpPr/>
          <p:nvPr/>
        </p:nvSpPr>
        <p:spPr>
          <a:xfrm>
            <a:off x="82102" y="1615388"/>
            <a:ext cx="1819796" cy="965404"/>
          </a:xfrm>
          <a:prstGeom prst="roundRect">
            <a:avLst/>
          </a:prstGeom>
          <a:solidFill>
            <a:schemeClr val="accent2">
              <a:lumMod val="20000"/>
              <a:lumOff val="80000"/>
            </a:schemeClr>
          </a:solidFill>
          <a:ln>
            <a:solidFill>
              <a:srgbClr val="4D4F53"/>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b="1" dirty="0" smtClean="0">
                <a:solidFill>
                  <a:srgbClr val="4D4F53"/>
                </a:solidFill>
              </a:rPr>
              <a:t>B2B2X Business &amp; Partnering Model</a:t>
            </a:r>
            <a:endParaRPr lang="en-US" sz="1600" b="1" dirty="0">
              <a:solidFill>
                <a:srgbClr val="4D4F53"/>
              </a:solidFill>
            </a:endParaRPr>
          </a:p>
        </p:txBody>
      </p:sp>
      <p:sp>
        <p:nvSpPr>
          <p:cNvPr id="8" name="Rounded Rectangle 7"/>
          <p:cNvSpPr/>
          <p:nvPr/>
        </p:nvSpPr>
        <p:spPr>
          <a:xfrm>
            <a:off x="2021463" y="2733191"/>
            <a:ext cx="6921060" cy="965402"/>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dirty="0" smtClean="0">
                <a:solidFill>
                  <a:srgbClr val="4D4F53"/>
                </a:solidFill>
              </a:rPr>
              <a:t>The MK Data Hub </a:t>
            </a:r>
            <a:r>
              <a:rPr lang="en-GB" sz="1200" dirty="0" smtClean="0">
                <a:solidFill>
                  <a:srgbClr val="4D4F53"/>
                </a:solidFill>
              </a:rPr>
              <a:t>is designed to be deployed on BT’s Cloud Management platform (CMS) - this platform provides a comprehensive set of platform functions according to the DSRA: see </a:t>
            </a:r>
            <a:r>
              <a:rPr lang="en-GB" sz="1200" dirty="0" smtClean="0">
                <a:solidFill>
                  <a:srgbClr val="4D4F53"/>
                </a:solidFill>
              </a:rPr>
              <a:t>reference slides.</a:t>
            </a:r>
            <a:endParaRPr lang="en-US" sz="1200" dirty="0" smtClean="0">
              <a:solidFill>
                <a:srgbClr val="4D4F53"/>
              </a:solidFill>
            </a:endParaRPr>
          </a:p>
        </p:txBody>
      </p:sp>
      <p:sp>
        <p:nvSpPr>
          <p:cNvPr id="9" name="Rounded Rectangle 8"/>
          <p:cNvSpPr/>
          <p:nvPr/>
        </p:nvSpPr>
        <p:spPr>
          <a:xfrm>
            <a:off x="82102" y="2733190"/>
            <a:ext cx="1819796" cy="965404"/>
          </a:xfrm>
          <a:prstGeom prst="roundRect">
            <a:avLst/>
          </a:prstGeom>
          <a:solidFill>
            <a:schemeClr val="accent2">
              <a:lumMod val="20000"/>
              <a:lumOff val="80000"/>
            </a:schemeClr>
          </a:solidFill>
          <a:ln>
            <a:solidFill>
              <a:srgbClr val="4D4F53"/>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b="1" dirty="0" smtClean="0">
                <a:solidFill>
                  <a:srgbClr val="4D4F53"/>
                </a:solidFill>
              </a:rPr>
              <a:t>DSRA Architecture Blueprint</a:t>
            </a:r>
            <a:endParaRPr lang="en-US" sz="1600" b="1" dirty="0">
              <a:solidFill>
                <a:srgbClr val="4D4F53"/>
              </a:solidFill>
            </a:endParaRPr>
          </a:p>
        </p:txBody>
      </p:sp>
      <p:sp>
        <p:nvSpPr>
          <p:cNvPr id="10" name="Rounded Rectangle 9"/>
          <p:cNvSpPr/>
          <p:nvPr/>
        </p:nvSpPr>
        <p:spPr>
          <a:xfrm>
            <a:off x="2021463" y="3850992"/>
            <a:ext cx="6921060" cy="965402"/>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dirty="0" smtClean="0">
                <a:solidFill>
                  <a:srgbClr val="4D4F53"/>
                </a:solidFill>
              </a:rPr>
              <a:t>The MK Data Hub </a:t>
            </a:r>
            <a:r>
              <a:rPr lang="en-GB" sz="1200" dirty="0" smtClean="0">
                <a:solidFill>
                  <a:srgbClr val="4D4F53"/>
                </a:solidFill>
              </a:rPr>
              <a:t>is using REST API for internal and external interfaces. For connecting with other parties APIs are semantically aligned with the TM Forum API specification (for on-boarding, provisioning, mediation and billing)</a:t>
            </a:r>
            <a:endParaRPr lang="en-US" sz="1200" dirty="0" smtClean="0">
              <a:solidFill>
                <a:srgbClr val="4D4F53"/>
              </a:solidFill>
            </a:endParaRPr>
          </a:p>
        </p:txBody>
      </p:sp>
      <p:sp>
        <p:nvSpPr>
          <p:cNvPr id="11" name="Rounded Rectangle 10"/>
          <p:cNvSpPr/>
          <p:nvPr/>
        </p:nvSpPr>
        <p:spPr>
          <a:xfrm>
            <a:off x="82102" y="3850991"/>
            <a:ext cx="1819796" cy="965404"/>
          </a:xfrm>
          <a:prstGeom prst="roundRect">
            <a:avLst/>
          </a:prstGeom>
          <a:solidFill>
            <a:schemeClr val="accent2">
              <a:lumMod val="20000"/>
              <a:lumOff val="80000"/>
            </a:schemeClr>
          </a:solidFill>
          <a:ln>
            <a:solidFill>
              <a:srgbClr val="4D4F53"/>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b="1" dirty="0" smtClean="0">
                <a:solidFill>
                  <a:srgbClr val="4D4F53"/>
                </a:solidFill>
              </a:rPr>
              <a:t>APIs</a:t>
            </a:r>
            <a:endParaRPr lang="en-US" sz="1600" b="1" dirty="0">
              <a:solidFill>
                <a:srgbClr val="4D4F53"/>
              </a:solidFill>
            </a:endParaRPr>
          </a:p>
        </p:txBody>
      </p:sp>
      <p:sp>
        <p:nvSpPr>
          <p:cNvPr id="12" name="Rounded Rectangle 11"/>
          <p:cNvSpPr/>
          <p:nvPr/>
        </p:nvSpPr>
        <p:spPr>
          <a:xfrm>
            <a:off x="2021464" y="4968796"/>
            <a:ext cx="5456918" cy="965402"/>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41338" indent="-541338"/>
            <a:r>
              <a:rPr lang="en-GB" sz="1200" b="1" dirty="0" smtClean="0">
                <a:solidFill>
                  <a:srgbClr val="4D4F53"/>
                </a:solidFill>
              </a:rPr>
              <a:t>eTOM:	</a:t>
            </a:r>
            <a:r>
              <a:rPr lang="en-GB" sz="1200" dirty="0" smtClean="0">
                <a:solidFill>
                  <a:srgbClr val="4D4F53"/>
                </a:solidFill>
              </a:rPr>
              <a:t>The MK Data Hub </a:t>
            </a:r>
            <a:r>
              <a:rPr lang="en-GB" sz="1200" dirty="0" smtClean="0">
                <a:solidFill>
                  <a:srgbClr val="4D4F53"/>
                </a:solidFill>
              </a:rPr>
              <a:t>is leveraging the end-to-end processes of Infonova R6</a:t>
            </a:r>
          </a:p>
          <a:p>
            <a:pPr marL="541338" indent="-541338"/>
            <a:r>
              <a:rPr lang="en-GB" sz="1200" b="1" dirty="0" smtClean="0">
                <a:solidFill>
                  <a:srgbClr val="4D4F53"/>
                </a:solidFill>
              </a:rPr>
              <a:t>SID: 	</a:t>
            </a:r>
            <a:r>
              <a:rPr lang="en-GB" sz="1200" dirty="0" smtClean="0">
                <a:solidFill>
                  <a:srgbClr val="4D4F53"/>
                </a:solidFill>
              </a:rPr>
              <a:t>The MK Data Hub </a:t>
            </a:r>
            <a:r>
              <a:rPr lang="en-GB" sz="1200" dirty="0" smtClean="0">
                <a:solidFill>
                  <a:srgbClr val="4D4F53"/>
                </a:solidFill>
              </a:rPr>
              <a:t>data model is implemented in R6 (for product and </a:t>
            </a:r>
            <a:r>
              <a:rPr lang="en-GB" sz="1200" dirty="0" smtClean="0">
                <a:solidFill>
                  <a:srgbClr val="4D4F53"/>
                </a:solidFill>
              </a:rPr>
              <a:t>customer </a:t>
            </a:r>
            <a:r>
              <a:rPr lang="en-GB" sz="1200" dirty="0" smtClean="0">
                <a:solidFill>
                  <a:srgbClr val="4D4F53"/>
                </a:solidFill>
              </a:rPr>
              <a:t>domain in particular) aligned with the SID </a:t>
            </a:r>
          </a:p>
          <a:p>
            <a:pPr marL="541338" indent="-541338"/>
            <a:r>
              <a:rPr lang="en-GB" sz="1200" b="1" dirty="0" smtClean="0">
                <a:solidFill>
                  <a:srgbClr val="4D4F53"/>
                </a:solidFill>
              </a:rPr>
              <a:t>TAM:	</a:t>
            </a:r>
            <a:r>
              <a:rPr lang="en-GB" sz="1200" dirty="0" smtClean="0">
                <a:solidFill>
                  <a:srgbClr val="4D4F53"/>
                </a:solidFill>
              </a:rPr>
              <a:t>The M</a:t>
            </a:r>
            <a:r>
              <a:rPr lang="en-GB" sz="1200" dirty="0" smtClean="0">
                <a:solidFill>
                  <a:srgbClr val="4D4F53"/>
                </a:solidFill>
              </a:rPr>
              <a:t>K Data Hub </a:t>
            </a:r>
            <a:r>
              <a:rPr lang="en-GB" sz="1200" dirty="0" smtClean="0">
                <a:solidFill>
                  <a:srgbClr val="4D4F53"/>
                </a:solidFill>
              </a:rPr>
              <a:t>is built on a TAM compliant functional architecture</a:t>
            </a:r>
            <a:endParaRPr lang="en-US" sz="1200" dirty="0" smtClean="0">
              <a:solidFill>
                <a:srgbClr val="4D4F53"/>
              </a:solidFill>
            </a:endParaRPr>
          </a:p>
        </p:txBody>
      </p:sp>
      <p:sp>
        <p:nvSpPr>
          <p:cNvPr id="13" name="Rounded Rectangle 12"/>
          <p:cNvSpPr/>
          <p:nvPr/>
        </p:nvSpPr>
        <p:spPr>
          <a:xfrm>
            <a:off x="82102" y="4968795"/>
            <a:ext cx="1819796" cy="965404"/>
          </a:xfrm>
          <a:prstGeom prst="roundRect">
            <a:avLst/>
          </a:prstGeom>
          <a:solidFill>
            <a:schemeClr val="accent2">
              <a:lumMod val="20000"/>
              <a:lumOff val="80000"/>
            </a:schemeClr>
          </a:solidFill>
          <a:ln>
            <a:solidFill>
              <a:srgbClr val="4D4F53"/>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b="1" dirty="0" smtClean="0">
                <a:solidFill>
                  <a:srgbClr val="4D4F53"/>
                </a:solidFill>
              </a:rPr>
              <a:t>Core Frameworx</a:t>
            </a:r>
            <a:endParaRPr lang="en-US" sz="1600" b="1" dirty="0">
              <a:solidFill>
                <a:srgbClr val="4D4F53"/>
              </a:solidFill>
            </a:endParaRPr>
          </a:p>
        </p:txBody>
      </p:sp>
      <p:pic>
        <p:nvPicPr>
          <p:cNvPr id="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09378" y="5082559"/>
            <a:ext cx="1442807" cy="722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418754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GB" dirty="0" smtClean="0"/>
              <a:t>Reference SLIDES FOLLOW</a:t>
            </a:r>
            <a:endParaRPr lang="en-GB" dirty="0"/>
          </a:p>
        </p:txBody>
      </p:sp>
    </p:spTree>
    <p:extLst>
      <p:ext uri="{BB962C8B-B14F-4D97-AF65-F5344CB8AC3E}">
        <p14:creationId xmlns:p14="http://schemas.microsoft.com/office/powerpoint/2010/main" val="273669791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M Forum Theme 2011">
  <a:themeElements>
    <a:clrScheme name="TMForum Color Mode 2013">
      <a:dk1>
        <a:srgbClr val="262626"/>
      </a:dk1>
      <a:lt1>
        <a:srgbClr val="FFFFFF"/>
      </a:lt1>
      <a:dk2>
        <a:srgbClr val="172E7D"/>
      </a:dk2>
      <a:lt2>
        <a:srgbClr val="F2F2F2"/>
      </a:lt2>
      <a:accent1>
        <a:srgbClr val="EF5E18"/>
      </a:accent1>
      <a:accent2>
        <a:srgbClr val="F0601A"/>
      </a:accent2>
      <a:accent3>
        <a:srgbClr val="000080"/>
      </a:accent3>
      <a:accent4>
        <a:srgbClr val="D84291"/>
      </a:accent4>
      <a:accent5>
        <a:srgbClr val="B72927"/>
      </a:accent5>
      <a:accent6>
        <a:srgbClr val="87B50E"/>
      </a:accent6>
      <a:hlink>
        <a:srgbClr val="00B0F0"/>
      </a:hlink>
      <a:folHlink>
        <a:srgbClr val="00B0F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smtClean="0">
            <a:effectLst>
              <a:outerShdw blurRad="38100" dist="38100" dir="2700000" algn="tl">
                <a:srgbClr val="000000">
                  <a:alpha val="43137"/>
                </a:srgbClr>
              </a:outerShdw>
            </a:effectLst>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marL="0" indent="0">
          <a:buClr>
            <a:schemeClr val="accent2"/>
          </a:buClr>
          <a:buSzPct val="125000"/>
          <a:buFont typeface="Wingdings" pitchFamily="2" charset="2"/>
          <a:buNone/>
          <a:defRPr sz="2400"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Collaboration Document" ma:contentTypeID="0x01010076985D1B5B4BD74CAD9E1913A1C347950800D60CD191A59F234ABBBBB1487F69F82A" ma:contentTypeVersion="14" ma:contentTypeDescription="" ma:contentTypeScope="" ma:versionID="711d4ed409ae08631d8829fd060d8a52">
  <xsd:schema xmlns:xsd="http://www.w3.org/2001/XMLSchema" xmlns:xs="http://www.w3.org/2001/XMLSchema" xmlns:p="http://schemas.microsoft.com/office/2006/metadata/properties" xmlns:ns1="http://schemas.microsoft.com/sharepoint/v3" xmlns:ns2="53d63c65-c4f8-4dad-866c-6e7093040056" xmlns:ns3="c9717330-76ee-4e66-9821-10b96bfcda1a" targetNamespace="http://schemas.microsoft.com/office/2006/metadata/properties" ma:root="true" ma:fieldsID="a722dcea6d3d60de086aa7498d7d5280" ns1:_="" ns2:_="" ns3:_="">
    <xsd:import namespace="http://schemas.microsoft.com/sharepoint/v3"/>
    <xsd:import namespace="53d63c65-c4f8-4dad-866c-6e7093040056"/>
    <xsd:import namespace="c9717330-76ee-4e66-9821-10b96bfcda1a"/>
    <xsd:element name="properties">
      <xsd:complexType>
        <xsd:sequence>
          <xsd:element name="documentManagement">
            <xsd:complexType>
              <xsd:all>
                <xsd:element ref="ns2:TaxCatchAll" minOccurs="0"/>
                <xsd:element ref="ns2:TaxCatchAllLabel" minOccurs="0"/>
                <xsd:element ref="ns2:Core_x0020_Competencies" minOccurs="0"/>
                <xsd:element ref="ns2:Confidential1" minOccurs="0"/>
                <xsd:element ref="ns1:RoutingRuleDescription" minOccurs="0"/>
                <xsd:element ref="ns2:Event1" minOccurs="0"/>
                <xsd:element ref="ns2:System" minOccurs="0"/>
                <xsd:element ref="ns2:Frameworx" minOccurs="0"/>
                <xsd:element ref="ns2:Function" minOccurs="0"/>
                <xsd:element ref="ns2:Timeframe" minOccurs="0"/>
                <xsd:element ref="ns2:FX_x0020_Release" minOccurs="0"/>
                <xsd:element ref="ns3:SharedWithUsers" minOccurs="0"/>
                <xsd:element ref="ns3:SharingHintHash"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outingRuleDescription" ma:index="12" nillable="true" ma:displayName="Description" ma:internalName="RoutingRuleDescription"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3d63c65-c4f8-4dad-866c-6e7093040056" elementFormDefault="qualified">
    <xsd:import namespace="http://schemas.microsoft.com/office/2006/documentManagement/types"/>
    <xsd:import namespace="http://schemas.microsoft.com/office/infopath/2007/PartnerControls"/>
    <xsd:element name="TaxCatchAll" ma:index="8" nillable="true" ma:displayName="Taxonomy Catch All Column" ma:description="" ma:hidden="true" ma:list="{71820b24-b977-4f62-92de-48bfb65f15fd}" ma:internalName="TaxCatchAll" ma:showField="CatchAllData" ma:web="53d63c65-c4f8-4dad-866c-6e7093040056">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description="" ma:hidden="true" ma:list="{71820b24-b977-4f62-92de-48bfb65f15fd}" ma:internalName="TaxCatchAllLabel" ma:readOnly="true" ma:showField="CatchAllDataLabel" ma:web="53d63c65-c4f8-4dad-866c-6e7093040056">
      <xsd:complexType>
        <xsd:complexContent>
          <xsd:extension base="dms:MultiChoiceLookup">
            <xsd:sequence>
              <xsd:element name="Value" type="dms:Lookup" maxOccurs="unbounded" minOccurs="0" nillable="true"/>
            </xsd:sequence>
          </xsd:extension>
        </xsd:complexContent>
      </xsd:complexType>
    </xsd:element>
    <xsd:element name="Core_x0020_Competencies" ma:index="10" nillable="true" ma:displayName="Core Competencies" ma:internalName="Core_x0020_Competencies">
      <xsd:complexType>
        <xsd:complexContent>
          <xsd:extension base="dms:MultiChoice">
            <xsd:sequence>
              <xsd:element name="Value" maxOccurs="unbounded" minOccurs="0" nillable="true">
                <xsd:simpleType>
                  <xsd:restriction base="dms:Choice">
                    <xsd:enumeration value="Big Data &amp; Analytics"/>
                    <xsd:enumeration value="Customer Experience"/>
                    <xsd:enumeration value="Infrastructure Management"/>
                    <xsd:enumeration value="Product Lifecycle Management"/>
                    <xsd:enumeration value="Revenue Management"/>
                    <xsd:enumeration value="Security"/>
                  </xsd:restriction>
                </xsd:simpleType>
              </xsd:element>
            </xsd:sequence>
          </xsd:extension>
        </xsd:complexContent>
      </xsd:complexType>
    </xsd:element>
    <xsd:element name="Confidential1" ma:index="11" nillable="true" ma:displayName="Confidential" ma:default="0" ma:internalName="Confidential1">
      <xsd:simpleType>
        <xsd:restriction base="dms:Boolean"/>
      </xsd:simpleType>
    </xsd:element>
    <xsd:element name="Event1" ma:index="13" nillable="true" ma:displayName="Event" ma:internalName="Event1">
      <xsd:complexType>
        <xsd:complexContent>
          <xsd:extension base="dms:MultiChoice">
            <xsd:sequence>
              <xsd:element name="Value" maxOccurs="unbounded" minOccurs="0" nillable="true">
                <xsd:simpleType>
                  <xsd:restriction base="dms:Choice">
                    <xsd:enumeration value="Action Week Americas 2011"/>
                    <xsd:enumeration value="Action Week Americas 2012"/>
                    <xsd:enumeration value="Action Week Americas 2013"/>
                    <xsd:enumeration value="Action Week Europe 2011"/>
                    <xsd:enumeration value="Action Week Europe 2012"/>
                    <xsd:enumeration value="Action Week Europe 2013"/>
                    <xsd:enumeration value="Africa Summit 2011"/>
                    <xsd:enumeration value="Africa Summit 2012"/>
                    <xsd:enumeration value="Big Data Analytics 2013"/>
                    <xsd:enumeration value="CEM Summit 2012"/>
                    <xsd:enumeration value="CxO Summit 2012"/>
                    <xsd:enumeration value="Latin America Summit 2012"/>
                    <xsd:enumeration value="Latin America Summit 2013"/>
                    <xsd:enumeration value="Middle East Summit 2012"/>
                    <xsd:enumeration value="Middle East Summit 2012"/>
                    <xsd:enumeration value="MW Americas 2010"/>
                    <xsd:enumeration value="MW Americas 2011"/>
                    <xsd:enumeration value="MW Americas 2012"/>
                    <xsd:enumeration value="MW Europe 2010"/>
                    <xsd:enumeration value="MW Europe 2011"/>
                    <xsd:enumeration value="MW Europe 2012"/>
                    <xsd:enumeration value="MW Europe 2013"/>
                    <xsd:enumeration value="MW Asia 2011"/>
                    <xsd:enumeration value="MW Asia 2012"/>
                    <xsd:enumeration value="MW Asia 2013"/>
                    <xsd:enumeration value="Regional Spotlights"/>
                  </xsd:restriction>
                </xsd:simpleType>
              </xsd:element>
            </xsd:sequence>
          </xsd:extension>
        </xsd:complexContent>
      </xsd:complexType>
    </xsd:element>
    <xsd:element name="System" ma:index="14" nillable="true" ma:displayName="System" ma:internalName="System" ma:readOnly="false">
      <xsd:complexType>
        <xsd:complexContent>
          <xsd:extension base="dms:MultiChoice">
            <xsd:sequence>
              <xsd:element name="Value" maxOccurs="unbounded" minOccurs="0" nillable="true">
                <xsd:simpleType>
                  <xsd:restriction base="dms:Choice">
                    <xsd:enumeration value="Public Web Site"/>
                    <xsd:enumeration value="Intranet"/>
                    <xsd:enumeration value="SalesForce"/>
                    <xsd:enumeration value="SharePoint"/>
                    <xsd:enumeration value="Office 365"/>
                    <xsd:enumeration value="Not Applicable"/>
                  </xsd:restriction>
                </xsd:simpleType>
              </xsd:element>
            </xsd:sequence>
          </xsd:extension>
        </xsd:complexContent>
      </xsd:complexType>
    </xsd:element>
    <xsd:element name="Frameworx" ma:index="15" nillable="true" ma:displayName="Frameworx" ma:internalName="Frameworx">
      <xsd:complexType>
        <xsd:complexContent>
          <xsd:extension base="dms:MultiChoice">
            <xsd:sequence>
              <xsd:element name="Value" maxOccurs="unbounded" minOccurs="0" nillable="true">
                <xsd:simpleType>
                  <xsd:restriction base="dms:Choice">
                    <xsd:enumeration value="Application Framework"/>
                    <xsd:enumeration value="Business Process Framework"/>
                    <xsd:enumeration value="Information Framework"/>
                    <xsd:enumeration value="Integration Framework"/>
                    <xsd:enumeration value="Frameworx"/>
                  </xsd:restriction>
                </xsd:simpleType>
              </xsd:element>
            </xsd:sequence>
          </xsd:extension>
        </xsd:complexContent>
      </xsd:complexType>
    </xsd:element>
    <xsd:element name="Function" ma:index="16" nillable="true" ma:displayName="Function" ma:internalName="Function">
      <xsd:complexType>
        <xsd:complexContent>
          <xsd:extension base="dms:MultiChoice">
            <xsd:sequence>
              <xsd:element name="Value" maxOccurs="unbounded" minOccurs="0" nillable="true">
                <xsd:simpleType>
                  <xsd:restriction base="dms:Choice">
                    <xsd:enumeration value="Project Management"/>
                    <xsd:enumeration value="Subject Matter Experts"/>
                    <xsd:enumeration value="Product Management"/>
                    <xsd:enumeration value="Marketing"/>
                    <xsd:enumeration value="Events"/>
                    <xsd:enumeration value="Account Management"/>
                    <xsd:enumeration value="Document Management"/>
                    <xsd:enumeration value="Process"/>
                  </xsd:restriction>
                </xsd:simpleType>
              </xsd:element>
            </xsd:sequence>
          </xsd:extension>
        </xsd:complexContent>
      </xsd:complexType>
    </xsd:element>
    <xsd:element name="Timeframe" ma:index="17" nillable="true" ma:displayName="Timeframe" ma:internalName="Timeframe">
      <xsd:complexType>
        <xsd:complexContent>
          <xsd:extension base="dms:MultiChoice">
            <xsd:sequence>
              <xsd:element name="Value" maxOccurs="unbounded" minOccurs="0" nillable="true">
                <xsd:simpleType>
                  <xsd:restriction base="dms:Choice">
                    <xsd:enumeration value="2012"/>
                    <xsd:enumeration value="2013"/>
                    <xsd:enumeration value="2014"/>
                    <xsd:enumeration value="2015"/>
                    <xsd:enumeration value="2016"/>
                    <xsd:enumeration value="2017"/>
                    <xsd:enumeration value="2018"/>
                    <xsd:enumeration value="2019"/>
                    <xsd:enumeration value="2020"/>
                  </xsd:restriction>
                </xsd:simpleType>
              </xsd:element>
            </xsd:sequence>
          </xsd:extension>
        </xsd:complexContent>
      </xsd:complexType>
    </xsd:element>
    <xsd:element name="FX_x0020_Release" ma:index="18" nillable="true" ma:displayName="FX Release" ma:internalName="FX_x0020_Release">
      <xsd:complexType>
        <xsd:complexContent>
          <xsd:extension base="dms:MultiChoice">
            <xsd:sequence>
              <xsd:element name="Value" maxOccurs="unbounded" minOccurs="0" nillable="true">
                <xsd:simpleType>
                  <xsd:restriction base="dms:Choice">
                    <xsd:enumeration value="Fx V12.5"/>
                    <xsd:enumeration value="Fx V13.0"/>
                    <xsd:enumeration value="Fx V13.5"/>
                    <xsd:enumeration value="Fx V14.0"/>
                    <xsd:enumeration value="Fx v14.5"/>
                    <xsd:enumeration value="Fx v15.0"/>
                  </xsd:restriction>
                </xsd:simple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9717330-76ee-4e66-9821-10b96bfcda1a"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20" nillable="true" ma:displayName="Sharing Hint Hash" ma:internalName="SharingHintHash" ma:readOnly="true">
      <xsd:simpleType>
        <xsd:restriction base="dms:Text"/>
      </xsd:simpleType>
    </xsd:element>
    <xsd:element name="SharedWithDetails" ma:index="2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customXsn xmlns="http://schemas.microsoft.com/office/2006/metadata/customXsn">
  <xsnLocation/>
  <cached>True</cached>
  <openByDefault>True</openByDefault>
  <xsnScope/>
</customXsn>
</file>

<file path=customXml/item4.xml><?xml version="1.0" encoding="utf-8"?>
<p:properties xmlns:p="http://schemas.microsoft.com/office/2006/metadata/properties" xmlns:xsi="http://www.w3.org/2001/XMLSchema-instance" xmlns:pc="http://schemas.microsoft.com/office/infopath/2007/PartnerControls">
  <documentManagement>
    <Core_x0020_Competencies xmlns="53d63c65-c4f8-4dad-866c-6e7093040056"/>
    <Frameworx xmlns="53d63c65-c4f8-4dad-866c-6e7093040056"/>
    <Event1 xmlns="53d63c65-c4f8-4dad-866c-6e7093040056"/>
    <Confidential1 xmlns="53d63c65-c4f8-4dad-866c-6e7093040056">false</Confidential1>
    <TaxCatchAll xmlns="53d63c65-c4f8-4dad-866c-6e7093040056"/>
    <Timeframe xmlns="53d63c65-c4f8-4dad-866c-6e7093040056"/>
    <FX_x0020_Release xmlns="53d63c65-c4f8-4dad-866c-6e7093040056"/>
    <RoutingRuleDescription xmlns="http://schemas.microsoft.com/sharepoint/v3" xsi:nil="true"/>
    <System xmlns="53d63c65-c4f8-4dad-866c-6e7093040056"/>
    <Function xmlns="53d63c65-c4f8-4dad-866c-6e7093040056"/>
  </documentManagement>
</p:properties>
</file>

<file path=customXml/itemProps1.xml><?xml version="1.0" encoding="utf-8"?>
<ds:datastoreItem xmlns:ds="http://schemas.openxmlformats.org/officeDocument/2006/customXml" ds:itemID="{2C24EC74-C0BF-47EE-9038-95067D7F9193}"/>
</file>

<file path=customXml/itemProps2.xml><?xml version="1.0" encoding="utf-8"?>
<ds:datastoreItem xmlns:ds="http://schemas.openxmlformats.org/officeDocument/2006/customXml" ds:itemID="{70BA4EA7-AD47-4AFD-9834-5F126CE33224}"/>
</file>

<file path=customXml/itemProps3.xml><?xml version="1.0" encoding="utf-8"?>
<ds:datastoreItem xmlns:ds="http://schemas.openxmlformats.org/officeDocument/2006/customXml" ds:itemID="{85270615-06C1-4FFD-AC17-A8ADADDDDA3F}"/>
</file>

<file path=customXml/itemProps4.xml><?xml version="1.0" encoding="utf-8"?>
<ds:datastoreItem xmlns:ds="http://schemas.openxmlformats.org/officeDocument/2006/customXml" ds:itemID="{DC402722-5663-41FF-867D-84BBD114827C}"/>
</file>

<file path=docProps/app.xml><?xml version="1.0" encoding="utf-8"?>
<Properties xmlns="http://schemas.openxmlformats.org/officeDocument/2006/extended-properties" xmlns:vt="http://schemas.openxmlformats.org/officeDocument/2006/docPropsVTypes">
  <Template/>
  <TotalTime>11438</TotalTime>
  <Words>1900</Words>
  <Application>Microsoft Office PowerPoint</Application>
  <PresentationFormat>On-screen Show (4:3)</PresentationFormat>
  <Paragraphs>276</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TM Forum Theme 2011</vt:lpstr>
      <vt:lpstr>Enabling the Smart City Digital Ecosystem</vt:lpstr>
      <vt:lpstr>The Data Hub</vt:lpstr>
      <vt:lpstr>TM Forum Catalyst Challenge:  Ecosystem Commercial Enablement</vt:lpstr>
      <vt:lpstr>The                    Use Case              </vt:lpstr>
      <vt:lpstr>Live Demonstrations</vt:lpstr>
      <vt:lpstr>Detroit will be another kind of city modeled on the MK movement.</vt:lpstr>
      <vt:lpstr>MK Data Hub  Business Model Canvas</vt:lpstr>
      <vt:lpstr>Compliance with Strategic Initiatives  and Standards of the TM Forum</vt:lpstr>
      <vt:lpstr>PowerPoint Presentation</vt:lpstr>
      <vt:lpstr>MK Data Hub Reference Architecture</vt:lpstr>
      <vt:lpstr>MK Data Hub Initial/Partial Partnering Model</vt:lpstr>
      <vt:lpstr>Mapping MK Data Hub to the DSRA Platform Services</vt:lpstr>
      <vt:lpstr>Milton Keynes: Statistics</vt:lpstr>
      <vt:lpstr> Partners</vt:lpstr>
    </vt:vector>
  </TitlesOfParts>
  <Company>TMForum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_x0010_Richard _x0010_May</dc:creator>
  <cp:lastModifiedBy>Gary Bruce</cp:lastModifiedBy>
  <cp:revision>100</cp:revision>
  <dcterms:created xsi:type="dcterms:W3CDTF">2013-05-31T18:12:27Z</dcterms:created>
  <dcterms:modified xsi:type="dcterms:W3CDTF">2015-05-29T10:07:12Z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0x01010076985D1B5B4BD74CAD9E1913A1C347950800D60CD191A59F234ABBBBB1487F69F82A</vt:lpwstr>
  </property>
</Properties>
</file>