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64" r:id="rId5"/>
    <p:sldId id="259" r:id="rId6"/>
    <p:sldId id="260" r:id="rId7"/>
    <p:sldId id="265" r:id="rId8"/>
    <p:sldId id="261" r:id="rId9"/>
    <p:sldId id="262" r:id="rId10"/>
    <p:sldId id="266" r:id="rId11"/>
    <p:sldId id="263" r:id="rId12"/>
    <p:sldId id="267" r:id="rId13"/>
    <p:sldId id="269" r:id="rId14"/>
    <p:sldId id="268" r:id="rId15"/>
    <p:sldId id="273" r:id="rId16"/>
    <p:sldId id="270" r:id="rId17"/>
    <p:sldId id="271" r:id="rId18"/>
    <p:sldId id="272" r:id="rId19"/>
    <p:sldId id="274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9" d="100"/>
          <a:sy n="99" d="100"/>
        </p:scale>
        <p:origin x="-40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A2D0D2-56AF-E543-BD49-EDBDCA547AE0}" type="datetimeFigureOut">
              <a:rPr lang="en-US" smtClean="0"/>
              <a:t>15-10-19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77B6E7-B610-D249-9C5F-534C805C29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7824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7B6E7-B610-D249-9C5F-534C805C298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6220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5727F-5B6D-1B43-8E7D-F63179C07BDC}" type="datetimeFigureOut">
              <a:rPr lang="en-US" smtClean="0"/>
              <a:t>15-10-19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019D8-361A-4B45-AD28-A5951A80BB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8448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5727F-5B6D-1B43-8E7D-F63179C07BDC}" type="datetimeFigureOut">
              <a:rPr lang="en-US" smtClean="0"/>
              <a:t>15-10-19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019D8-361A-4B45-AD28-A5951A80BB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4345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5727F-5B6D-1B43-8E7D-F63179C07BDC}" type="datetimeFigureOut">
              <a:rPr lang="en-US" smtClean="0"/>
              <a:t>15-10-19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019D8-361A-4B45-AD28-A5951A80BB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865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5727F-5B6D-1B43-8E7D-F63179C07BDC}" type="datetimeFigureOut">
              <a:rPr lang="en-US" smtClean="0"/>
              <a:t>15-10-19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019D8-361A-4B45-AD28-A5951A80BB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328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5727F-5B6D-1B43-8E7D-F63179C07BDC}" type="datetimeFigureOut">
              <a:rPr lang="en-US" smtClean="0"/>
              <a:t>15-10-19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019D8-361A-4B45-AD28-A5951A80BB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422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5727F-5B6D-1B43-8E7D-F63179C07BDC}" type="datetimeFigureOut">
              <a:rPr lang="en-US" smtClean="0"/>
              <a:t>15-10-19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019D8-361A-4B45-AD28-A5951A80BB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314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5727F-5B6D-1B43-8E7D-F63179C07BDC}" type="datetimeFigureOut">
              <a:rPr lang="en-US" smtClean="0"/>
              <a:t>15-10-19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019D8-361A-4B45-AD28-A5951A80BB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235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5727F-5B6D-1B43-8E7D-F63179C07BDC}" type="datetimeFigureOut">
              <a:rPr lang="en-US" smtClean="0"/>
              <a:t>15-10-19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019D8-361A-4B45-AD28-A5951A80BB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2001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5727F-5B6D-1B43-8E7D-F63179C07BDC}" type="datetimeFigureOut">
              <a:rPr lang="en-US" smtClean="0"/>
              <a:t>15-10-19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019D8-361A-4B45-AD28-A5951A80BB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549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5727F-5B6D-1B43-8E7D-F63179C07BDC}" type="datetimeFigureOut">
              <a:rPr lang="en-US" smtClean="0"/>
              <a:t>15-10-19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019D8-361A-4B45-AD28-A5951A80BB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2863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5727F-5B6D-1B43-8E7D-F63179C07BDC}" type="datetimeFigureOut">
              <a:rPr lang="en-US" smtClean="0"/>
              <a:t>15-10-19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019D8-361A-4B45-AD28-A5951A80BB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354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F5727F-5B6D-1B43-8E7D-F63179C07BDC}" type="datetimeFigureOut">
              <a:rPr lang="en-US" smtClean="0"/>
              <a:t>15-10-19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F019D8-361A-4B45-AD28-A5951A80BB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197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TM Forum/</a:t>
            </a:r>
            <a:r>
              <a:rPr lang="en-US" dirty="0" err="1" smtClean="0"/>
              <a:t>Fiware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Reference Architecture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Pierre Gauthier TMF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94498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Integration of the Charging with the TMF APIs</a:t>
            </a:r>
          </a:p>
          <a:p>
            <a:r>
              <a:rPr lang="en-US" dirty="0" smtClean="0"/>
              <a:t>Integration of Revenue Sharing with TMF APIs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48163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Arrow Connector 14"/>
          <p:cNvCxnSpPr/>
          <p:nvPr/>
        </p:nvCxnSpPr>
        <p:spPr>
          <a:xfrm>
            <a:off x="3246967" y="1202267"/>
            <a:ext cx="0" cy="64346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2540001" y="254000"/>
            <a:ext cx="1236132" cy="999066"/>
          </a:xfrm>
          <a:prstGeom prst="rect">
            <a:avLst/>
          </a:prstGeom>
          <a:solidFill>
            <a:srgbClr val="9BBB5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TMF API</a:t>
            </a:r>
          </a:p>
          <a:p>
            <a:pPr algn="ctr"/>
            <a:r>
              <a:rPr lang="en-US" dirty="0" smtClean="0"/>
              <a:t>Product</a:t>
            </a:r>
          </a:p>
          <a:p>
            <a:pPr algn="ctr"/>
            <a:r>
              <a:rPr lang="en-US" dirty="0" smtClean="0"/>
              <a:t>Inventory</a:t>
            </a:r>
          </a:p>
          <a:p>
            <a:pPr algn="ctr"/>
            <a:endParaRPr lang="en-US" dirty="0" smtClean="0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6972300" y="1253066"/>
            <a:ext cx="0" cy="64346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6408227" y="2023533"/>
            <a:ext cx="1236132" cy="999066"/>
          </a:xfrm>
          <a:prstGeom prst="rect">
            <a:avLst/>
          </a:prstGeom>
          <a:solidFill>
            <a:srgbClr val="9BBB5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TMF  </a:t>
            </a:r>
          </a:p>
          <a:p>
            <a:pPr algn="ctr"/>
            <a:r>
              <a:rPr lang="en-US" dirty="0" smtClean="0"/>
              <a:t>Usage Data</a:t>
            </a:r>
          </a:p>
          <a:p>
            <a:pPr algn="ctr"/>
            <a:r>
              <a:rPr lang="en-US" dirty="0" smtClean="0"/>
              <a:t>API</a:t>
            </a:r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2556935" y="1896533"/>
            <a:ext cx="1439332" cy="125306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Charging</a:t>
            </a:r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cxnSp>
        <p:nvCxnSpPr>
          <p:cNvPr id="3" name="Straight Arrow Connector 2"/>
          <p:cNvCxnSpPr>
            <a:stCxn id="25" idx="3"/>
          </p:cNvCxnSpPr>
          <p:nvPr/>
        </p:nvCxnSpPr>
        <p:spPr>
          <a:xfrm>
            <a:off x="3996267" y="2523066"/>
            <a:ext cx="2357967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3246967" y="3149599"/>
            <a:ext cx="0" cy="64346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2607735" y="3793066"/>
            <a:ext cx="1439332" cy="125306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RSS</a:t>
            </a:r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264400" y="1557867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RAW DATA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4804086" y="4649799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</a:t>
            </a:r>
            <a:r>
              <a:rPr lang="en-US" dirty="0" smtClean="0"/>
              <a:t>CDR</a:t>
            </a:r>
            <a:endParaRPr lang="en-US" dirty="0"/>
          </a:p>
        </p:txBody>
      </p:sp>
      <p:sp>
        <p:nvSpPr>
          <p:cNvPr id="35" name="Rectangle 34"/>
          <p:cNvSpPr/>
          <p:nvPr/>
        </p:nvSpPr>
        <p:spPr>
          <a:xfrm>
            <a:off x="6500319" y="3835399"/>
            <a:ext cx="1236132" cy="999066"/>
          </a:xfrm>
          <a:prstGeom prst="rect">
            <a:avLst/>
          </a:prstGeom>
          <a:solidFill>
            <a:srgbClr val="9BBB5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TMF </a:t>
            </a:r>
          </a:p>
          <a:p>
            <a:pPr algn="ctr"/>
            <a:r>
              <a:rPr lang="en-US" dirty="0" smtClean="0"/>
              <a:t>Usage Data</a:t>
            </a:r>
          </a:p>
          <a:p>
            <a:pPr algn="ctr"/>
            <a:r>
              <a:rPr lang="en-US" dirty="0" smtClean="0"/>
              <a:t>API</a:t>
            </a:r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3941856" y="4284133"/>
            <a:ext cx="2357967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287867" y="2023534"/>
            <a:ext cx="1236132" cy="999066"/>
          </a:xfrm>
          <a:prstGeom prst="rect">
            <a:avLst/>
          </a:prstGeom>
          <a:solidFill>
            <a:srgbClr val="9BBB5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r>
              <a:rPr lang="en-US" dirty="0" smtClean="0"/>
              <a:t>TMF API</a:t>
            </a:r>
          </a:p>
          <a:p>
            <a:pPr algn="ctr"/>
            <a:r>
              <a:rPr lang="en-US" dirty="0" smtClean="0"/>
              <a:t>Billing</a:t>
            </a:r>
          </a:p>
          <a:p>
            <a:pPr algn="ctr"/>
            <a:endParaRPr lang="en-US" dirty="0" smtClean="0"/>
          </a:p>
        </p:txBody>
      </p:sp>
      <p:cxnSp>
        <p:nvCxnSpPr>
          <p:cNvPr id="14" name="Straight Arrow Connector 13"/>
          <p:cNvCxnSpPr>
            <a:endCxn id="25" idx="1"/>
          </p:cNvCxnSpPr>
          <p:nvPr/>
        </p:nvCxnSpPr>
        <p:spPr>
          <a:xfrm flipV="1">
            <a:off x="1642533" y="2523066"/>
            <a:ext cx="914402" cy="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endCxn id="41" idx="2"/>
          </p:cNvCxnSpPr>
          <p:nvPr/>
        </p:nvCxnSpPr>
        <p:spPr>
          <a:xfrm flipH="1" flipV="1">
            <a:off x="905933" y="3022600"/>
            <a:ext cx="1735668" cy="1397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/>
        </p:nvSpPr>
        <p:spPr>
          <a:xfrm>
            <a:off x="2709335" y="5825067"/>
            <a:ext cx="1236132" cy="863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Payment</a:t>
            </a:r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cxnSp>
        <p:nvCxnSpPr>
          <p:cNvPr id="49" name="Straight Arrow Connector 48"/>
          <p:cNvCxnSpPr>
            <a:stCxn id="30" idx="2"/>
            <a:endCxn id="47" idx="0"/>
          </p:cNvCxnSpPr>
          <p:nvPr/>
        </p:nvCxnSpPr>
        <p:spPr>
          <a:xfrm>
            <a:off x="3327401" y="5046132"/>
            <a:ext cx="0" cy="77893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>
            <a:off x="5437593" y="5223439"/>
            <a:ext cx="1236132" cy="1409341"/>
          </a:xfrm>
          <a:prstGeom prst="rect">
            <a:avLst/>
          </a:prstGeom>
          <a:solidFill>
            <a:srgbClr val="F7964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r>
              <a:rPr lang="en-US" dirty="0" smtClean="0"/>
              <a:t>Revenue Sharing Model</a:t>
            </a:r>
          </a:p>
          <a:p>
            <a:pPr algn="ctr"/>
            <a:r>
              <a:rPr lang="en-US" dirty="0" smtClean="0"/>
              <a:t>Engaged Party API</a:t>
            </a:r>
            <a:endParaRPr lang="en-US" dirty="0"/>
          </a:p>
        </p:txBody>
      </p:sp>
      <p:cxnSp>
        <p:nvCxnSpPr>
          <p:cNvPr id="53" name="Straight Arrow Connector 52"/>
          <p:cNvCxnSpPr>
            <a:stCxn id="30" idx="2"/>
            <a:endCxn id="51" idx="1"/>
          </p:cNvCxnSpPr>
          <p:nvPr/>
        </p:nvCxnSpPr>
        <p:spPr>
          <a:xfrm>
            <a:off x="3327401" y="5046132"/>
            <a:ext cx="2110192" cy="88197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Rectangle 58"/>
          <p:cNvSpPr/>
          <p:nvPr/>
        </p:nvSpPr>
        <p:spPr>
          <a:xfrm>
            <a:off x="7736451" y="5869157"/>
            <a:ext cx="1236132" cy="863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Portal</a:t>
            </a:r>
            <a:endParaRPr lang="en-US" dirty="0"/>
          </a:p>
        </p:txBody>
      </p:sp>
      <p:cxnSp>
        <p:nvCxnSpPr>
          <p:cNvPr id="61" name="Straight Arrow Connector 60"/>
          <p:cNvCxnSpPr/>
          <p:nvPr/>
        </p:nvCxnSpPr>
        <p:spPr>
          <a:xfrm flipH="1">
            <a:off x="6765817" y="6187300"/>
            <a:ext cx="970634" cy="440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60553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Migration of Revenue Sharing Model  with the Onboarding API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04301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UPM Charging and Revenue Sharing Components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583194" y="2525303"/>
            <a:ext cx="4170630" cy="111113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OnBoarding</a:t>
            </a:r>
            <a:r>
              <a:rPr lang="en-US" dirty="0" smtClean="0"/>
              <a:t> API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756369" y="4236174"/>
            <a:ext cx="1370967" cy="108227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TMF (UMP)</a:t>
            </a:r>
          </a:p>
          <a:p>
            <a:pPr algn="ctr"/>
            <a:r>
              <a:rPr lang="en-US" dirty="0" smtClean="0"/>
              <a:t>Charging</a:t>
            </a:r>
          </a:p>
          <a:p>
            <a:pPr algn="ctr"/>
            <a:r>
              <a:rPr lang="en-US" dirty="0" smtClean="0"/>
              <a:t>Open Source</a:t>
            </a:r>
          </a:p>
          <a:p>
            <a:pPr algn="ctr"/>
            <a:r>
              <a:rPr lang="en-US" dirty="0" smtClean="0"/>
              <a:t>Component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345411" y="4236174"/>
            <a:ext cx="1408413" cy="108227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TMF (UMP)</a:t>
            </a:r>
          </a:p>
          <a:p>
            <a:pPr algn="ctr"/>
            <a:r>
              <a:rPr lang="en-US" dirty="0" smtClean="0"/>
              <a:t>RSS</a:t>
            </a:r>
          </a:p>
          <a:p>
            <a:pPr algn="ctr"/>
            <a:r>
              <a:rPr lang="en-US" dirty="0" smtClean="0"/>
              <a:t>Open Source</a:t>
            </a:r>
          </a:p>
          <a:p>
            <a:pPr algn="ctr"/>
            <a:r>
              <a:rPr lang="en-US" dirty="0" smtClean="0"/>
              <a:t>Component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583194" y="1673914"/>
            <a:ext cx="4403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Engaged Party/Agreement/Product Offerings</a:t>
            </a:r>
            <a:endParaRPr lang="en-US" dirty="0"/>
          </a:p>
        </p:txBody>
      </p:sp>
      <p:cxnSp>
        <p:nvCxnSpPr>
          <p:cNvPr id="9" name="Straight Connector 8"/>
          <p:cNvCxnSpPr>
            <a:stCxn id="4" idx="2"/>
            <a:endCxn id="5" idx="0"/>
          </p:cNvCxnSpPr>
          <p:nvPr/>
        </p:nvCxnSpPr>
        <p:spPr>
          <a:xfrm flipH="1">
            <a:off x="3441853" y="3636436"/>
            <a:ext cx="1226656" cy="59973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4" idx="2"/>
            <a:endCxn id="6" idx="0"/>
          </p:cNvCxnSpPr>
          <p:nvPr/>
        </p:nvCxnSpPr>
        <p:spPr>
          <a:xfrm>
            <a:off x="4668509" y="3636436"/>
            <a:ext cx="1381109" cy="59973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5" idx="1"/>
          </p:cNvCxnSpPr>
          <p:nvPr/>
        </p:nvCxnSpPr>
        <p:spPr>
          <a:xfrm flipH="1">
            <a:off x="1861631" y="4777311"/>
            <a:ext cx="89473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6" idx="3"/>
          </p:cNvCxnSpPr>
          <p:nvPr/>
        </p:nvCxnSpPr>
        <p:spPr>
          <a:xfrm>
            <a:off x="6753824" y="4777311"/>
            <a:ext cx="777049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77250" y="4617696"/>
            <a:ext cx="11995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Other TMF </a:t>
            </a:r>
          </a:p>
          <a:p>
            <a:r>
              <a:rPr lang="en-US" dirty="0" smtClean="0"/>
              <a:t>APIs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7487283" y="4940861"/>
            <a:ext cx="11995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Other TMF </a:t>
            </a:r>
          </a:p>
          <a:p>
            <a:r>
              <a:rPr lang="en-US" dirty="0" smtClean="0"/>
              <a:t>APIs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56300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2157" y="274638"/>
            <a:ext cx="8229600" cy="64890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Portal /Onboard API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7263835" y="5873132"/>
            <a:ext cx="9299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Banking</a:t>
            </a:r>
          </a:p>
          <a:p>
            <a:r>
              <a:rPr lang="en-US" dirty="0" smtClean="0"/>
              <a:t> Service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7648562" y="1067842"/>
            <a:ext cx="8557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Data</a:t>
            </a:r>
            <a:endParaRPr lang="en-US" dirty="0" smtClean="0"/>
          </a:p>
          <a:p>
            <a:r>
              <a:rPr lang="en-US" dirty="0" smtClean="0"/>
              <a:t>Service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83187" y="1690483"/>
            <a:ext cx="4040749" cy="96146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Portal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83187" y="3210384"/>
            <a:ext cx="4040749" cy="96146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OnBoarding</a:t>
            </a:r>
            <a:r>
              <a:rPr lang="en-US" dirty="0" smtClean="0"/>
              <a:t> API</a:t>
            </a:r>
          </a:p>
          <a:p>
            <a:pPr algn="ctr"/>
            <a:r>
              <a:rPr lang="en-US" dirty="0" smtClean="0"/>
              <a:t>(City)</a:t>
            </a:r>
          </a:p>
        </p:txBody>
      </p:sp>
      <p:sp>
        <p:nvSpPr>
          <p:cNvPr id="6" name="Rectangle 5"/>
          <p:cNvSpPr/>
          <p:nvPr/>
        </p:nvSpPr>
        <p:spPr>
          <a:xfrm>
            <a:off x="683188" y="4697452"/>
            <a:ext cx="1024618" cy="96146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Catalog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005943" y="4697452"/>
            <a:ext cx="981325" cy="96146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Agreement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537203" y="4697452"/>
            <a:ext cx="1024618" cy="96146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Revenue</a:t>
            </a:r>
          </a:p>
          <a:p>
            <a:pPr algn="ctr"/>
            <a:r>
              <a:rPr lang="en-US" dirty="0" smtClean="0"/>
              <a:t>Sharing</a:t>
            </a:r>
          </a:p>
          <a:p>
            <a:pPr algn="ctr"/>
            <a:r>
              <a:rPr lang="en-US" dirty="0" smtClean="0"/>
              <a:t>System</a:t>
            </a:r>
            <a:endParaRPr lang="en-US" dirty="0"/>
          </a:p>
        </p:txBody>
      </p:sp>
      <p:cxnSp>
        <p:nvCxnSpPr>
          <p:cNvPr id="10" name="Straight Connector 9"/>
          <p:cNvCxnSpPr>
            <a:stCxn id="5" idx="3"/>
          </p:cNvCxnSpPr>
          <p:nvPr/>
        </p:nvCxnSpPr>
        <p:spPr>
          <a:xfrm flipV="1">
            <a:off x="4723936" y="2792965"/>
            <a:ext cx="2078099" cy="89815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stCxn id="5" idx="3"/>
          </p:cNvCxnSpPr>
          <p:nvPr/>
        </p:nvCxnSpPr>
        <p:spPr>
          <a:xfrm>
            <a:off x="4723936" y="3691118"/>
            <a:ext cx="2280137" cy="65301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6802035" y="2312231"/>
            <a:ext cx="1340362" cy="96146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Supplier</a:t>
            </a:r>
          </a:p>
          <a:p>
            <a:pPr algn="ctr"/>
            <a:r>
              <a:rPr lang="en-US" dirty="0" err="1" smtClean="0"/>
              <a:t>Ecossytem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954435" y="3820096"/>
            <a:ext cx="1340362" cy="96146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Supplier Ecosystem</a:t>
            </a:r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7451441" y="5351250"/>
            <a:ext cx="375213" cy="30766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7263835" y="1437174"/>
            <a:ext cx="375213" cy="30766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>
            <a:stCxn id="17" idx="4"/>
            <a:endCxn id="13" idx="0"/>
          </p:cNvCxnSpPr>
          <p:nvPr/>
        </p:nvCxnSpPr>
        <p:spPr>
          <a:xfrm>
            <a:off x="7451442" y="1744843"/>
            <a:ext cx="20774" cy="5673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15" idx="2"/>
            <a:endCxn id="16" idx="0"/>
          </p:cNvCxnSpPr>
          <p:nvPr/>
        </p:nvCxnSpPr>
        <p:spPr>
          <a:xfrm>
            <a:off x="7624616" y="4781563"/>
            <a:ext cx="14432" cy="56968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5" idx="2"/>
            <a:endCxn id="6" idx="0"/>
          </p:cNvCxnSpPr>
          <p:nvPr/>
        </p:nvCxnSpPr>
        <p:spPr>
          <a:xfrm flipH="1">
            <a:off x="1195497" y="4171851"/>
            <a:ext cx="1508065" cy="52560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stCxn id="5" idx="2"/>
            <a:endCxn id="8" idx="0"/>
          </p:cNvCxnSpPr>
          <p:nvPr/>
        </p:nvCxnSpPr>
        <p:spPr>
          <a:xfrm>
            <a:off x="2703562" y="4171851"/>
            <a:ext cx="2345950" cy="52560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4" idx="2"/>
            <a:endCxn id="5" idx="0"/>
          </p:cNvCxnSpPr>
          <p:nvPr/>
        </p:nvCxnSpPr>
        <p:spPr>
          <a:xfrm>
            <a:off x="2703562" y="2651950"/>
            <a:ext cx="0" cy="55843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Oval 32"/>
          <p:cNvSpPr/>
          <p:nvPr/>
        </p:nvSpPr>
        <p:spPr>
          <a:xfrm>
            <a:off x="1383103" y="6088629"/>
            <a:ext cx="375213" cy="307669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>
            <a:stCxn id="6" idx="2"/>
          </p:cNvCxnSpPr>
          <p:nvPr/>
        </p:nvCxnSpPr>
        <p:spPr>
          <a:xfrm>
            <a:off x="1195497" y="5658919"/>
            <a:ext cx="305353" cy="42971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Oval 36"/>
          <p:cNvSpPr/>
          <p:nvPr/>
        </p:nvSpPr>
        <p:spPr>
          <a:xfrm>
            <a:off x="683188" y="6106734"/>
            <a:ext cx="375213" cy="307669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3310547" y="4697452"/>
            <a:ext cx="1004396" cy="96146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Engaged</a:t>
            </a:r>
          </a:p>
          <a:p>
            <a:pPr algn="ctr"/>
            <a:r>
              <a:rPr lang="en-US" dirty="0" smtClean="0"/>
              <a:t>Party</a:t>
            </a:r>
            <a:endParaRPr lang="en-US" dirty="0"/>
          </a:p>
        </p:txBody>
      </p:sp>
      <p:cxnSp>
        <p:nvCxnSpPr>
          <p:cNvPr id="42" name="Straight Connector 41"/>
          <p:cNvCxnSpPr>
            <a:stCxn id="5" idx="2"/>
            <a:endCxn id="40" idx="0"/>
          </p:cNvCxnSpPr>
          <p:nvPr/>
        </p:nvCxnSpPr>
        <p:spPr>
          <a:xfrm>
            <a:off x="2703562" y="4171851"/>
            <a:ext cx="1109183" cy="52560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stCxn id="5" idx="2"/>
            <a:endCxn id="7" idx="0"/>
          </p:cNvCxnSpPr>
          <p:nvPr/>
        </p:nvCxnSpPr>
        <p:spPr>
          <a:xfrm flipH="1">
            <a:off x="2496606" y="4171851"/>
            <a:ext cx="206956" cy="52560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>
            <a:stCxn id="6" idx="2"/>
            <a:endCxn id="37" idx="1"/>
          </p:cNvCxnSpPr>
          <p:nvPr/>
        </p:nvCxnSpPr>
        <p:spPr>
          <a:xfrm flipH="1">
            <a:off x="738137" y="5658919"/>
            <a:ext cx="457360" cy="4928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1933787" y="637819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12863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868522" y="2554163"/>
            <a:ext cx="2828525" cy="70708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NGSI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056463" y="1111135"/>
            <a:ext cx="1500851" cy="461769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TMF MGMT APIs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305988" y="3558834"/>
            <a:ext cx="1953593" cy="71294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IDAS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900692" y="5390598"/>
            <a:ext cx="1313243" cy="72961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IOT</a:t>
            </a:r>
          </a:p>
          <a:p>
            <a:pPr algn="ctr"/>
            <a:r>
              <a:rPr lang="en-US" dirty="0" smtClean="0"/>
              <a:t>Device</a:t>
            </a:r>
            <a:endParaRPr lang="en-US" dirty="0"/>
          </a:p>
        </p:txBody>
      </p:sp>
      <p:cxnSp>
        <p:nvCxnSpPr>
          <p:cNvPr id="14" name="Straight Connector 13"/>
          <p:cNvCxnSpPr>
            <a:stCxn id="7" idx="0"/>
            <a:endCxn id="4" idx="2"/>
          </p:cNvCxnSpPr>
          <p:nvPr/>
        </p:nvCxnSpPr>
        <p:spPr>
          <a:xfrm flipV="1">
            <a:off x="6282785" y="3261248"/>
            <a:ext cx="0" cy="29758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845688" y="4865939"/>
            <a:ext cx="2649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Southbound </a:t>
            </a:r>
            <a:r>
              <a:rPr lang="en-US" dirty="0" err="1" smtClean="0"/>
              <a:t>Fiware</a:t>
            </a:r>
            <a:r>
              <a:rPr lang="en-US" dirty="0" smtClean="0"/>
              <a:t> Plugin</a:t>
            </a:r>
            <a:endParaRPr lang="en-US" dirty="0"/>
          </a:p>
        </p:txBody>
      </p:sp>
      <p:cxnSp>
        <p:nvCxnSpPr>
          <p:cNvPr id="18" name="Straight Connector 17"/>
          <p:cNvCxnSpPr>
            <a:stCxn id="5" idx="0"/>
          </p:cNvCxnSpPr>
          <p:nvPr/>
        </p:nvCxnSpPr>
        <p:spPr>
          <a:xfrm flipV="1">
            <a:off x="5806889" y="490632"/>
            <a:ext cx="0" cy="62050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5047556" y="1675682"/>
            <a:ext cx="1500851" cy="46176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AAA Proxy</a:t>
            </a:r>
            <a:endParaRPr lang="en-US" dirty="0"/>
          </a:p>
        </p:txBody>
      </p:sp>
      <p:cxnSp>
        <p:nvCxnSpPr>
          <p:cNvPr id="23" name="Straight Connector 22"/>
          <p:cNvCxnSpPr>
            <a:stCxn id="21" idx="2"/>
          </p:cNvCxnSpPr>
          <p:nvPr/>
        </p:nvCxnSpPr>
        <p:spPr>
          <a:xfrm>
            <a:off x="5797982" y="2137451"/>
            <a:ext cx="8907" cy="41671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3117150" y="490632"/>
            <a:ext cx="268083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stCxn id="21" idx="1"/>
          </p:cNvCxnSpPr>
          <p:nvPr/>
        </p:nvCxnSpPr>
        <p:spPr>
          <a:xfrm flipH="1" flipV="1">
            <a:off x="3275893" y="1890369"/>
            <a:ext cx="1771663" cy="1619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1947400" y="1675682"/>
            <a:ext cx="1500851" cy="87848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Usage </a:t>
            </a:r>
          </a:p>
          <a:p>
            <a:pPr algn="ctr"/>
            <a:r>
              <a:rPr lang="en-US" dirty="0" smtClean="0"/>
              <a:t>Management API</a:t>
            </a:r>
            <a:endParaRPr lang="en-US" dirty="0"/>
          </a:p>
        </p:txBody>
      </p:sp>
      <p:sp>
        <p:nvSpPr>
          <p:cNvPr id="33" name="Rectangle 32"/>
          <p:cNvSpPr/>
          <p:nvPr/>
        </p:nvSpPr>
        <p:spPr>
          <a:xfrm>
            <a:off x="7259581" y="3595863"/>
            <a:ext cx="1037715" cy="1076626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TMF MGMT APIs</a:t>
            </a:r>
            <a:endParaRPr lang="en-US" dirty="0"/>
          </a:p>
        </p:txBody>
      </p:sp>
      <p:sp>
        <p:nvSpPr>
          <p:cNvPr id="53" name="Rectangle 52"/>
          <p:cNvSpPr/>
          <p:nvPr/>
        </p:nvSpPr>
        <p:spPr>
          <a:xfrm>
            <a:off x="5337993" y="4308803"/>
            <a:ext cx="944792" cy="36368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Agent</a:t>
            </a:r>
            <a:endParaRPr lang="en-US" dirty="0"/>
          </a:p>
        </p:txBody>
      </p:sp>
      <p:cxnSp>
        <p:nvCxnSpPr>
          <p:cNvPr id="54" name="Straight Connector 53"/>
          <p:cNvCxnSpPr>
            <a:stCxn id="53" idx="2"/>
            <a:endCxn id="10" idx="0"/>
          </p:cNvCxnSpPr>
          <p:nvPr/>
        </p:nvCxnSpPr>
        <p:spPr>
          <a:xfrm>
            <a:off x="5810389" y="4672489"/>
            <a:ext cx="746925" cy="71810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Rectangle 56"/>
          <p:cNvSpPr/>
          <p:nvPr/>
        </p:nvSpPr>
        <p:spPr>
          <a:xfrm>
            <a:off x="6534098" y="4308803"/>
            <a:ext cx="755684" cy="36368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Agent</a:t>
            </a:r>
            <a:endParaRPr lang="en-US" dirty="0"/>
          </a:p>
        </p:txBody>
      </p:sp>
      <p:cxnSp>
        <p:nvCxnSpPr>
          <p:cNvPr id="61" name="Straight Connector 60"/>
          <p:cNvCxnSpPr>
            <a:stCxn id="57" idx="2"/>
            <a:endCxn id="10" idx="0"/>
          </p:cNvCxnSpPr>
          <p:nvPr/>
        </p:nvCxnSpPr>
        <p:spPr>
          <a:xfrm flipH="1">
            <a:off x="6557314" y="4672489"/>
            <a:ext cx="354626" cy="71810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29921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746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TMF Standard Service Management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57200" y="3387429"/>
            <a:ext cx="1024618" cy="96146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Catalog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1157115" y="4778606"/>
            <a:ext cx="375213" cy="307669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PS</a:t>
            </a:r>
            <a:endParaRPr lang="en-US" dirty="0"/>
          </a:p>
        </p:txBody>
      </p:sp>
      <p:cxnSp>
        <p:nvCxnSpPr>
          <p:cNvPr id="6" name="Straight Connector 5"/>
          <p:cNvCxnSpPr>
            <a:stCxn id="4" idx="2"/>
          </p:cNvCxnSpPr>
          <p:nvPr/>
        </p:nvCxnSpPr>
        <p:spPr>
          <a:xfrm>
            <a:off x="969509" y="4348896"/>
            <a:ext cx="305353" cy="42971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457200" y="4796711"/>
            <a:ext cx="375213" cy="307669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>
            <a:stCxn id="4" idx="2"/>
            <a:endCxn id="7" idx="1"/>
          </p:cNvCxnSpPr>
          <p:nvPr/>
        </p:nvCxnSpPr>
        <p:spPr>
          <a:xfrm flipH="1">
            <a:off x="512149" y="4348896"/>
            <a:ext cx="457360" cy="4928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2052725" y="3387429"/>
            <a:ext cx="1024618" cy="96146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Product Ordering</a:t>
            </a:r>
            <a:endParaRPr lang="en-US" dirty="0"/>
          </a:p>
        </p:txBody>
      </p:sp>
      <p:cxnSp>
        <p:nvCxnSpPr>
          <p:cNvPr id="11" name="Straight Connector 10"/>
          <p:cNvCxnSpPr>
            <a:stCxn id="5" idx="5"/>
          </p:cNvCxnSpPr>
          <p:nvPr/>
        </p:nvCxnSpPr>
        <p:spPr>
          <a:xfrm>
            <a:off x="1477379" y="5041218"/>
            <a:ext cx="575346" cy="4505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887229" y="5154751"/>
            <a:ext cx="3035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MetaData</a:t>
            </a:r>
            <a:r>
              <a:rPr lang="en-US" dirty="0" smtClean="0"/>
              <a:t> URL = JSON Schema </a:t>
            </a:r>
            <a:endParaRPr lang="en-US" dirty="0"/>
          </a:p>
        </p:txBody>
      </p:sp>
      <p:cxnSp>
        <p:nvCxnSpPr>
          <p:cNvPr id="16" name="Straight Connector 15"/>
          <p:cNvCxnSpPr>
            <a:stCxn id="9" idx="3"/>
          </p:cNvCxnSpPr>
          <p:nvPr/>
        </p:nvCxnSpPr>
        <p:spPr>
          <a:xfrm>
            <a:off x="3077343" y="3868163"/>
            <a:ext cx="1689881" cy="229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3915780" y="3387429"/>
            <a:ext cx="1717318" cy="111386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TMF</a:t>
            </a:r>
          </a:p>
          <a:p>
            <a:pPr algn="ctr"/>
            <a:r>
              <a:rPr lang="en-US" dirty="0" smtClean="0"/>
              <a:t>Activation and</a:t>
            </a:r>
          </a:p>
          <a:p>
            <a:pPr algn="ctr"/>
            <a:r>
              <a:rPr lang="en-US" dirty="0" smtClean="0"/>
              <a:t>Configuration</a:t>
            </a:r>
          </a:p>
          <a:p>
            <a:pPr algn="ctr"/>
            <a:r>
              <a:rPr lang="en-US" dirty="0" smtClean="0"/>
              <a:t>API</a:t>
            </a:r>
            <a:endParaRPr lang="en-US" dirty="0"/>
          </a:p>
        </p:txBody>
      </p:sp>
      <p:cxnSp>
        <p:nvCxnSpPr>
          <p:cNvPr id="19" name="Straight Connector 18"/>
          <p:cNvCxnSpPr>
            <a:stCxn id="17" idx="3"/>
          </p:cNvCxnSpPr>
          <p:nvPr/>
        </p:nvCxnSpPr>
        <p:spPr>
          <a:xfrm flipV="1">
            <a:off x="5633098" y="3943217"/>
            <a:ext cx="402804" cy="114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6022699" y="5024718"/>
            <a:ext cx="1467076" cy="96146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Usage Management</a:t>
            </a:r>
          </a:p>
          <a:p>
            <a:pPr algn="ctr"/>
            <a:r>
              <a:rPr lang="en-US" dirty="0" smtClean="0"/>
              <a:t>TMF</a:t>
            </a:r>
            <a:endParaRPr lang="en-US" dirty="0"/>
          </a:p>
        </p:txBody>
      </p:sp>
      <p:cxnSp>
        <p:nvCxnSpPr>
          <p:cNvPr id="23" name="Straight Connector 22"/>
          <p:cNvCxnSpPr/>
          <p:nvPr/>
        </p:nvCxnSpPr>
        <p:spPr>
          <a:xfrm>
            <a:off x="6762839" y="4489760"/>
            <a:ext cx="40321" cy="53495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5952391" y="1910068"/>
            <a:ext cx="1453873" cy="96146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Performance Management</a:t>
            </a:r>
          </a:p>
          <a:p>
            <a:pPr algn="ctr"/>
            <a:r>
              <a:rPr lang="en-US" dirty="0" smtClean="0"/>
              <a:t>API </a:t>
            </a:r>
            <a:endParaRPr lang="en-US" dirty="0"/>
          </a:p>
        </p:txBody>
      </p:sp>
      <p:cxnSp>
        <p:nvCxnSpPr>
          <p:cNvPr id="27" name="Straight Connector 26"/>
          <p:cNvCxnSpPr>
            <a:stCxn id="25" idx="2"/>
          </p:cNvCxnSpPr>
          <p:nvPr/>
        </p:nvCxnSpPr>
        <p:spPr>
          <a:xfrm>
            <a:off x="6679328" y="2871535"/>
            <a:ext cx="46923" cy="4408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4056585" y="1988239"/>
            <a:ext cx="1453873" cy="96146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Service</a:t>
            </a:r>
          </a:p>
          <a:p>
            <a:pPr algn="ctr"/>
            <a:r>
              <a:rPr lang="en-US" dirty="0" smtClean="0"/>
              <a:t>Quality</a:t>
            </a:r>
          </a:p>
          <a:p>
            <a:pPr algn="ctr"/>
            <a:r>
              <a:rPr lang="en-US" dirty="0" smtClean="0"/>
              <a:t>API </a:t>
            </a:r>
            <a:endParaRPr lang="en-US" dirty="0"/>
          </a:p>
        </p:txBody>
      </p:sp>
      <p:cxnSp>
        <p:nvCxnSpPr>
          <p:cNvPr id="34" name="Straight Connector 33"/>
          <p:cNvCxnSpPr>
            <a:stCxn id="25" idx="1"/>
            <a:endCxn id="32" idx="3"/>
          </p:cNvCxnSpPr>
          <p:nvPr/>
        </p:nvCxnSpPr>
        <p:spPr>
          <a:xfrm flipH="1">
            <a:off x="5510458" y="2390802"/>
            <a:ext cx="441933" cy="7817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2052725" y="2000192"/>
            <a:ext cx="1453873" cy="96146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SLA Management</a:t>
            </a:r>
          </a:p>
          <a:p>
            <a:pPr algn="ctr"/>
            <a:r>
              <a:rPr lang="en-US" dirty="0" smtClean="0"/>
              <a:t>API </a:t>
            </a:r>
            <a:endParaRPr lang="en-US" dirty="0"/>
          </a:p>
        </p:txBody>
      </p:sp>
      <p:cxnSp>
        <p:nvCxnSpPr>
          <p:cNvPr id="39" name="Straight Connector 38"/>
          <p:cNvCxnSpPr>
            <a:stCxn id="37" idx="1"/>
            <a:endCxn id="4" idx="0"/>
          </p:cNvCxnSpPr>
          <p:nvPr/>
        </p:nvCxnSpPr>
        <p:spPr>
          <a:xfrm flipH="1">
            <a:off x="969509" y="2480926"/>
            <a:ext cx="1083216" cy="90650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stCxn id="32" idx="1"/>
            <a:endCxn id="37" idx="3"/>
          </p:cNvCxnSpPr>
          <p:nvPr/>
        </p:nvCxnSpPr>
        <p:spPr>
          <a:xfrm flipH="1">
            <a:off x="3506598" y="2468973"/>
            <a:ext cx="549987" cy="1195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Rectangle 47"/>
          <p:cNvSpPr/>
          <p:nvPr/>
        </p:nvSpPr>
        <p:spPr>
          <a:xfrm>
            <a:off x="7844149" y="3395801"/>
            <a:ext cx="1299851" cy="96146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TMF TT</a:t>
            </a:r>
          </a:p>
          <a:p>
            <a:pPr algn="ctr"/>
            <a:r>
              <a:rPr lang="en-US" dirty="0" smtClean="0"/>
              <a:t>API </a:t>
            </a:r>
            <a:endParaRPr lang="en-US" dirty="0"/>
          </a:p>
        </p:txBody>
      </p:sp>
      <p:cxnSp>
        <p:nvCxnSpPr>
          <p:cNvPr id="56" name="Straight Connector 55"/>
          <p:cNvCxnSpPr>
            <a:stCxn id="42" idx="6"/>
            <a:endCxn id="48" idx="1"/>
          </p:cNvCxnSpPr>
          <p:nvPr/>
        </p:nvCxnSpPr>
        <p:spPr>
          <a:xfrm>
            <a:off x="7406264" y="3874981"/>
            <a:ext cx="437885" cy="155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Oval 41"/>
          <p:cNvSpPr/>
          <p:nvPr/>
        </p:nvSpPr>
        <p:spPr>
          <a:xfrm>
            <a:off x="6116545" y="3312368"/>
            <a:ext cx="1289719" cy="112522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NGSI Data Service</a:t>
            </a:r>
          </a:p>
        </p:txBody>
      </p:sp>
    </p:spTree>
    <p:extLst>
      <p:ext uri="{BB962C8B-B14F-4D97-AF65-F5344CB8AC3E}">
        <p14:creationId xmlns:p14="http://schemas.microsoft.com/office/powerpoint/2010/main" val="17521239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DS Management API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3925300" y="3160236"/>
            <a:ext cx="1731750" cy="144303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Digital Data</a:t>
            </a:r>
          </a:p>
          <a:p>
            <a:pPr algn="ctr"/>
            <a:r>
              <a:rPr lang="en-US" dirty="0" smtClean="0"/>
              <a:t>Service</a:t>
            </a:r>
            <a:endParaRPr lang="en-US" dirty="0"/>
          </a:p>
        </p:txBody>
      </p:sp>
      <p:cxnSp>
        <p:nvCxnSpPr>
          <p:cNvPr id="6" name="Straight Connector 5"/>
          <p:cNvCxnSpPr>
            <a:endCxn id="4" idx="0"/>
          </p:cNvCxnSpPr>
          <p:nvPr/>
        </p:nvCxnSpPr>
        <p:spPr>
          <a:xfrm>
            <a:off x="4791175" y="2395430"/>
            <a:ext cx="0" cy="76480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550087" y="1844150"/>
            <a:ext cx="3763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Functional Interface = Data Access API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202654" y="5791719"/>
            <a:ext cx="31780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TMF Standard </a:t>
            </a:r>
            <a:r>
              <a:rPr lang="en-US" dirty="0"/>
              <a:t>M</a:t>
            </a:r>
            <a:r>
              <a:rPr lang="en-US" dirty="0" smtClean="0"/>
              <a:t>anagement API</a:t>
            </a:r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4813694" y="4603266"/>
            <a:ext cx="0" cy="76480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70239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DS Management APIs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Alarm </a:t>
            </a:r>
          </a:p>
          <a:p>
            <a:r>
              <a:rPr lang="en-US" dirty="0" smtClean="0"/>
              <a:t>Activation and Configuration  </a:t>
            </a:r>
          </a:p>
          <a:p>
            <a:r>
              <a:rPr lang="en-US" dirty="0" smtClean="0"/>
              <a:t>Performance </a:t>
            </a:r>
            <a:r>
              <a:rPr lang="en-US" dirty="0" err="1" smtClean="0"/>
              <a:t>Tresholding</a:t>
            </a:r>
            <a:endParaRPr lang="en-US" dirty="0" smtClean="0"/>
          </a:p>
          <a:p>
            <a:r>
              <a:rPr lang="en-US" dirty="0" smtClean="0"/>
              <a:t>Performance Management</a:t>
            </a:r>
          </a:p>
          <a:p>
            <a:r>
              <a:rPr lang="en-US" dirty="0" smtClean="0"/>
              <a:t>Trouble Ticket</a:t>
            </a:r>
          </a:p>
          <a:p>
            <a:r>
              <a:rPr lang="en-US" dirty="0" smtClean="0"/>
              <a:t>Usage Management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04059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Manufacturing Floor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903739" y="3502063"/>
            <a:ext cx="1567767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Manufacturing</a:t>
            </a:r>
          </a:p>
          <a:p>
            <a:pPr algn="ctr"/>
            <a:r>
              <a:rPr lang="en-US" dirty="0" smtClean="0"/>
              <a:t>Service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611599" y="3502063"/>
            <a:ext cx="1567767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Manufacturing</a:t>
            </a:r>
          </a:p>
          <a:p>
            <a:pPr algn="ctr"/>
            <a:r>
              <a:rPr lang="en-US" dirty="0" smtClean="0"/>
              <a:t>Service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312547" y="3502063"/>
            <a:ext cx="1567767" cy="9144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Manufacturing</a:t>
            </a:r>
          </a:p>
          <a:p>
            <a:pPr algn="ctr"/>
            <a:r>
              <a:rPr lang="en-US" dirty="0" smtClean="0"/>
              <a:t>Service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637219" y="2210867"/>
            <a:ext cx="1167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 set of </a:t>
            </a:r>
            <a:r>
              <a:rPr lang="is-IS" dirty="0" smtClean="0"/>
              <a:t>….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99034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Focusing on building/exposing/integrating TMF Catalog/Ordering/Inventory compliant components (as provide by RI) to Store backend</a:t>
            </a:r>
          </a:p>
          <a:p>
            <a:r>
              <a:rPr lang="en-US" dirty="0" smtClean="0"/>
              <a:t>End goal </a:t>
            </a:r>
          </a:p>
          <a:p>
            <a:pPr lvl="1"/>
            <a:r>
              <a:rPr lang="en-US" dirty="0" smtClean="0"/>
              <a:t>Create </a:t>
            </a:r>
            <a:r>
              <a:rPr lang="en-US" dirty="0" err="1" smtClean="0"/>
              <a:t>Fiware</a:t>
            </a:r>
            <a:r>
              <a:rPr lang="en-US" dirty="0" smtClean="0"/>
              <a:t> Product Offerings, Specifications </a:t>
            </a:r>
          </a:p>
          <a:p>
            <a:pPr lvl="1"/>
            <a:r>
              <a:rPr lang="en-US" dirty="0" smtClean="0"/>
              <a:t>Order compatible Products </a:t>
            </a:r>
          </a:p>
          <a:p>
            <a:pPr lvl="1"/>
            <a:r>
              <a:rPr lang="en-US" dirty="0" smtClean="0"/>
              <a:t>Expose Pricing Plans</a:t>
            </a:r>
          </a:p>
          <a:p>
            <a:pPr lvl="1"/>
            <a:r>
              <a:rPr lang="en-US" dirty="0" smtClean="0"/>
              <a:t>Store Ordered Products in Product Inventory</a:t>
            </a:r>
          </a:p>
          <a:p>
            <a:r>
              <a:rPr lang="en-US" dirty="0" smtClean="0"/>
              <a:t>Reuse existing Party/Customer Entities from the Store</a:t>
            </a:r>
          </a:p>
          <a:p>
            <a:r>
              <a:rPr lang="en-US" dirty="0" smtClean="0"/>
              <a:t>No Billing</a:t>
            </a:r>
          </a:p>
          <a:p>
            <a:r>
              <a:rPr lang="en-US" dirty="0" smtClean="0"/>
              <a:t>No Charging</a:t>
            </a:r>
          </a:p>
          <a:p>
            <a:r>
              <a:rPr lang="en-US" dirty="0" smtClean="0"/>
              <a:t>No Payment</a:t>
            </a:r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237850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869343" y="2200620"/>
            <a:ext cx="2828525" cy="70708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NGSI</a:t>
            </a:r>
          </a:p>
          <a:p>
            <a:pPr algn="ctr"/>
            <a:r>
              <a:rPr lang="en-US" dirty="0" smtClean="0"/>
              <a:t>Data</a:t>
            </a:r>
          </a:p>
          <a:p>
            <a:pPr algn="ctr"/>
            <a:r>
              <a:rPr lang="en-US" dirty="0" smtClean="0"/>
              <a:t>Service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056463" y="1111135"/>
            <a:ext cx="1500851" cy="461769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TMF MGMT APIs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305988" y="3558834"/>
            <a:ext cx="1953593" cy="71294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Device Management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305988" y="5390598"/>
            <a:ext cx="2468683" cy="72961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Iot</a:t>
            </a:r>
            <a:r>
              <a:rPr lang="en-US" dirty="0" smtClean="0"/>
              <a:t> Sensor</a:t>
            </a:r>
          </a:p>
        </p:txBody>
      </p:sp>
      <p:cxnSp>
        <p:nvCxnSpPr>
          <p:cNvPr id="14" name="Straight Connector 13"/>
          <p:cNvCxnSpPr>
            <a:stCxn id="7" idx="0"/>
            <a:endCxn id="4" idx="2"/>
          </p:cNvCxnSpPr>
          <p:nvPr/>
        </p:nvCxnSpPr>
        <p:spPr>
          <a:xfrm flipV="1">
            <a:off x="6282785" y="2907705"/>
            <a:ext cx="821" cy="65112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845688" y="4865939"/>
            <a:ext cx="19677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Southbound Plugin</a:t>
            </a:r>
            <a:endParaRPr lang="en-US" dirty="0"/>
          </a:p>
        </p:txBody>
      </p:sp>
      <p:cxnSp>
        <p:nvCxnSpPr>
          <p:cNvPr id="18" name="Straight Connector 17"/>
          <p:cNvCxnSpPr>
            <a:stCxn id="5" idx="0"/>
          </p:cNvCxnSpPr>
          <p:nvPr/>
        </p:nvCxnSpPr>
        <p:spPr>
          <a:xfrm flipV="1">
            <a:off x="5806889" y="490632"/>
            <a:ext cx="0" cy="62050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stCxn id="5" idx="2"/>
          </p:cNvCxnSpPr>
          <p:nvPr/>
        </p:nvCxnSpPr>
        <p:spPr>
          <a:xfrm flipH="1">
            <a:off x="5797982" y="1572904"/>
            <a:ext cx="8907" cy="62771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3117150" y="490632"/>
            <a:ext cx="268083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5305988" y="3088941"/>
            <a:ext cx="1942783" cy="531703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TMF MGMT APIs</a:t>
            </a:r>
            <a:endParaRPr lang="en-US" dirty="0"/>
          </a:p>
        </p:txBody>
      </p:sp>
      <p:sp>
        <p:nvSpPr>
          <p:cNvPr id="53" name="Rectangle 52"/>
          <p:cNvSpPr/>
          <p:nvPr/>
        </p:nvSpPr>
        <p:spPr>
          <a:xfrm>
            <a:off x="5337993" y="4308803"/>
            <a:ext cx="944792" cy="36368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Proxy</a:t>
            </a:r>
            <a:endParaRPr lang="en-US" dirty="0"/>
          </a:p>
        </p:txBody>
      </p:sp>
      <p:cxnSp>
        <p:nvCxnSpPr>
          <p:cNvPr id="54" name="Straight Connector 53"/>
          <p:cNvCxnSpPr>
            <a:stCxn id="53" idx="2"/>
            <a:endCxn id="10" idx="0"/>
          </p:cNvCxnSpPr>
          <p:nvPr/>
        </p:nvCxnSpPr>
        <p:spPr>
          <a:xfrm>
            <a:off x="5810389" y="4672489"/>
            <a:ext cx="729941" cy="71810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Rectangle 56"/>
          <p:cNvSpPr/>
          <p:nvPr/>
        </p:nvSpPr>
        <p:spPr>
          <a:xfrm>
            <a:off x="6534098" y="4308803"/>
            <a:ext cx="755684" cy="36368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Proxy</a:t>
            </a:r>
            <a:endParaRPr lang="en-US" dirty="0"/>
          </a:p>
        </p:txBody>
      </p:sp>
      <p:cxnSp>
        <p:nvCxnSpPr>
          <p:cNvPr id="61" name="Straight Connector 60"/>
          <p:cNvCxnSpPr>
            <a:stCxn id="57" idx="2"/>
            <a:endCxn id="10" idx="0"/>
          </p:cNvCxnSpPr>
          <p:nvPr/>
        </p:nvCxnSpPr>
        <p:spPr>
          <a:xfrm flipH="1">
            <a:off x="6540330" y="4672489"/>
            <a:ext cx="371610" cy="71810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3594158" y="3925927"/>
            <a:ext cx="1051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Resource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209972" y="2375351"/>
            <a:ext cx="12431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CFS Service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73888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08667" y="457201"/>
            <a:ext cx="5909733" cy="74506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Portal  (</a:t>
            </a:r>
            <a:r>
              <a:rPr lang="en-US" sz="2400" dirty="0" err="1" smtClean="0"/>
              <a:t>Fiware</a:t>
            </a:r>
            <a:r>
              <a:rPr lang="en-US" sz="2400" dirty="0" smtClean="0"/>
              <a:t>)</a:t>
            </a:r>
            <a:endParaRPr lang="en-US" sz="2400" dirty="0"/>
          </a:p>
        </p:txBody>
      </p:sp>
      <p:sp>
        <p:nvSpPr>
          <p:cNvPr id="5" name="Rectangle 4"/>
          <p:cNvSpPr/>
          <p:nvPr/>
        </p:nvSpPr>
        <p:spPr>
          <a:xfrm>
            <a:off x="1464735" y="3674534"/>
            <a:ext cx="1236132" cy="1253066"/>
          </a:xfrm>
          <a:prstGeom prst="rect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TMF API</a:t>
            </a:r>
          </a:p>
          <a:p>
            <a:pPr algn="ctr"/>
            <a:r>
              <a:rPr lang="en-US" dirty="0" smtClean="0"/>
              <a:t>Catalog</a:t>
            </a:r>
          </a:p>
          <a:p>
            <a:pPr algn="ctr"/>
            <a:r>
              <a:rPr lang="en-US" dirty="0" smtClean="0"/>
              <a:t>RI</a:t>
            </a:r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cxnSp>
        <p:nvCxnSpPr>
          <p:cNvPr id="7" name="Straight Arrow Connector 6"/>
          <p:cNvCxnSpPr>
            <a:endCxn id="5" idx="0"/>
          </p:cNvCxnSpPr>
          <p:nvPr/>
        </p:nvCxnSpPr>
        <p:spPr>
          <a:xfrm flipH="1">
            <a:off x="2082801" y="2726267"/>
            <a:ext cx="872068" cy="94826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1608667" y="1845734"/>
            <a:ext cx="3276600" cy="88053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OAUTH2 Proxy </a:t>
            </a:r>
          </a:p>
          <a:p>
            <a:pPr algn="ctr"/>
            <a:r>
              <a:rPr lang="en-US" dirty="0" smtClean="0"/>
              <a:t>(Authentication/Authorization)</a:t>
            </a:r>
          </a:p>
        </p:txBody>
      </p:sp>
      <p:cxnSp>
        <p:nvCxnSpPr>
          <p:cNvPr id="15" name="Straight Arrow Connector 14"/>
          <p:cNvCxnSpPr>
            <a:endCxn id="9" idx="0"/>
          </p:cNvCxnSpPr>
          <p:nvPr/>
        </p:nvCxnSpPr>
        <p:spPr>
          <a:xfrm>
            <a:off x="3246967" y="1202267"/>
            <a:ext cx="0" cy="64346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5875867" y="1845734"/>
            <a:ext cx="2099733" cy="88053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Identity Manager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6807200" y="1202267"/>
            <a:ext cx="0" cy="64346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9" idx="3"/>
            <a:endCxn id="16" idx="1"/>
          </p:cNvCxnSpPr>
          <p:nvPr/>
        </p:nvCxnSpPr>
        <p:spPr>
          <a:xfrm>
            <a:off x="4885267" y="2286001"/>
            <a:ext cx="9906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2954869" y="3674534"/>
            <a:ext cx="1236132" cy="1253066"/>
          </a:xfrm>
          <a:prstGeom prst="rect">
            <a:avLst/>
          </a:prstGeom>
          <a:solidFill>
            <a:schemeClr val="accent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TMF API</a:t>
            </a:r>
          </a:p>
          <a:p>
            <a:pPr algn="ctr"/>
            <a:r>
              <a:rPr lang="en-US" dirty="0"/>
              <a:t>Ordering</a:t>
            </a:r>
          </a:p>
          <a:p>
            <a:pPr algn="ctr"/>
            <a:r>
              <a:rPr lang="en-US" dirty="0"/>
              <a:t>RI +Validation</a:t>
            </a:r>
          </a:p>
          <a:p>
            <a:pPr algn="ctr"/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4504267" y="3674534"/>
            <a:ext cx="1236132" cy="1253066"/>
          </a:xfrm>
          <a:prstGeom prst="rect">
            <a:avLst/>
          </a:prstGeom>
          <a:solidFill>
            <a:srgbClr val="9BBB5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TMF API</a:t>
            </a:r>
          </a:p>
          <a:p>
            <a:pPr algn="ctr"/>
            <a:r>
              <a:rPr lang="en-US" dirty="0" smtClean="0"/>
              <a:t>Product</a:t>
            </a:r>
          </a:p>
          <a:p>
            <a:pPr algn="ctr"/>
            <a:r>
              <a:rPr lang="en-US" dirty="0" smtClean="0"/>
              <a:t>Inventory</a:t>
            </a:r>
          </a:p>
          <a:p>
            <a:pPr algn="ctr"/>
            <a:endParaRPr lang="en-US" dirty="0"/>
          </a:p>
        </p:txBody>
      </p:sp>
      <p:cxnSp>
        <p:nvCxnSpPr>
          <p:cNvPr id="32" name="Straight Arrow Connector 31"/>
          <p:cNvCxnSpPr>
            <a:stCxn id="27" idx="3"/>
            <a:endCxn id="28" idx="1"/>
          </p:cNvCxnSpPr>
          <p:nvPr/>
        </p:nvCxnSpPr>
        <p:spPr>
          <a:xfrm>
            <a:off x="4191001" y="4301067"/>
            <a:ext cx="31326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27" idx="1"/>
            <a:endCxn id="5" idx="3"/>
          </p:cNvCxnSpPr>
          <p:nvPr/>
        </p:nvCxnSpPr>
        <p:spPr>
          <a:xfrm flipH="1">
            <a:off x="2700867" y="4301067"/>
            <a:ext cx="25400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9" idx="2"/>
          </p:cNvCxnSpPr>
          <p:nvPr/>
        </p:nvCxnSpPr>
        <p:spPr>
          <a:xfrm>
            <a:off x="3246967" y="2726267"/>
            <a:ext cx="529166" cy="94826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9" idx="2"/>
            <a:endCxn id="28" idx="0"/>
          </p:cNvCxnSpPr>
          <p:nvPr/>
        </p:nvCxnSpPr>
        <p:spPr>
          <a:xfrm>
            <a:off x="3246967" y="2726267"/>
            <a:ext cx="1875366" cy="94826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>
            <a:off x="6451600" y="3674534"/>
            <a:ext cx="1524000" cy="125306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Store</a:t>
            </a:r>
          </a:p>
          <a:p>
            <a:pPr algn="ctr"/>
            <a:r>
              <a:rPr lang="en-US" dirty="0" smtClean="0"/>
              <a:t>Customer/Party</a:t>
            </a:r>
          </a:p>
          <a:p>
            <a:pPr algn="ctr"/>
            <a:r>
              <a:rPr lang="en-US" dirty="0" smtClean="0"/>
              <a:t> API</a:t>
            </a:r>
          </a:p>
        </p:txBody>
      </p:sp>
      <p:cxnSp>
        <p:nvCxnSpPr>
          <p:cNvPr id="42" name="Straight Arrow Connector 41"/>
          <p:cNvCxnSpPr>
            <a:stCxn id="28" idx="3"/>
            <a:endCxn id="40" idx="1"/>
          </p:cNvCxnSpPr>
          <p:nvPr/>
        </p:nvCxnSpPr>
        <p:spPr>
          <a:xfrm>
            <a:off x="5740399" y="4301067"/>
            <a:ext cx="711201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Elbow Connector 43"/>
          <p:cNvCxnSpPr>
            <a:stCxn id="27" idx="2"/>
            <a:endCxn id="40" idx="2"/>
          </p:cNvCxnSpPr>
          <p:nvPr/>
        </p:nvCxnSpPr>
        <p:spPr>
          <a:xfrm rot="16200000" flipH="1">
            <a:off x="5393267" y="3107267"/>
            <a:ext cx="12700" cy="3640665"/>
          </a:xfrm>
          <a:prstGeom prst="bentConnector3">
            <a:avLst>
              <a:gd name="adj1" fmla="val 1800000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4792133" y="5537200"/>
            <a:ext cx="28352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Party/customer URL relative</a:t>
            </a:r>
          </a:p>
          <a:p>
            <a:r>
              <a:rPr lang="en-US" dirty="0" smtClean="0"/>
              <a:t>To Current Store Entities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12494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TMF to extend existing RI to Validate PO based on Catalog Information</a:t>
            </a:r>
          </a:p>
          <a:p>
            <a:r>
              <a:rPr lang="en-US" dirty="0" smtClean="0"/>
              <a:t>FIWARE to Connect Portal to the TMF APIS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4591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Focusing on Customer Management/Party Management</a:t>
            </a:r>
          </a:p>
          <a:p>
            <a:r>
              <a:rPr lang="en-US" dirty="0" smtClean="0"/>
              <a:t>End goal </a:t>
            </a:r>
          </a:p>
          <a:p>
            <a:pPr lvl="1"/>
            <a:r>
              <a:rPr lang="en-US" dirty="0" smtClean="0"/>
              <a:t>Provide Onboarding functionality in a way which is compliant with the TMF APIs</a:t>
            </a:r>
          </a:p>
          <a:p>
            <a:pPr lvl="1"/>
            <a:r>
              <a:rPr lang="en-US" dirty="0" smtClean="0"/>
              <a:t>Support Party API (Individual/Organization)</a:t>
            </a:r>
          </a:p>
          <a:p>
            <a:pPr lvl="1"/>
            <a:r>
              <a:rPr lang="en-US" dirty="0" smtClean="0"/>
              <a:t>Support </a:t>
            </a:r>
            <a:r>
              <a:rPr lang="en-US" dirty="0" err="1" smtClean="0"/>
              <a:t>Cuotmer</a:t>
            </a:r>
            <a:r>
              <a:rPr lang="en-US" dirty="0" smtClean="0"/>
              <a:t> API (Customer , Customer Account, Payment Means)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Party (Individual/Organization) created in the Party API automatically on first login (Portal driven)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Onboard the Party as Customer where the Customer Role information is provided via the Portal (payment means and others)</a:t>
            </a:r>
          </a:p>
          <a:p>
            <a:r>
              <a:rPr lang="en-US" dirty="0" smtClean="0"/>
              <a:t>No Billing</a:t>
            </a:r>
          </a:p>
          <a:p>
            <a:r>
              <a:rPr lang="en-US" dirty="0" smtClean="0"/>
              <a:t>No Charging</a:t>
            </a:r>
          </a:p>
          <a:p>
            <a:r>
              <a:rPr lang="en-US" dirty="0" smtClean="0"/>
              <a:t>No Payment</a:t>
            </a:r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304743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08667" y="457201"/>
            <a:ext cx="5909733" cy="74506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Portal  (</a:t>
            </a:r>
            <a:r>
              <a:rPr lang="en-US" sz="2400" dirty="0" err="1" smtClean="0"/>
              <a:t>Fiware</a:t>
            </a:r>
            <a:r>
              <a:rPr lang="en-US" sz="2400" dirty="0" smtClean="0"/>
              <a:t>)</a:t>
            </a:r>
            <a:endParaRPr lang="en-US" sz="2400" dirty="0"/>
          </a:p>
        </p:txBody>
      </p:sp>
      <p:sp>
        <p:nvSpPr>
          <p:cNvPr id="5" name="Rectangle 4"/>
          <p:cNvSpPr/>
          <p:nvPr/>
        </p:nvSpPr>
        <p:spPr>
          <a:xfrm>
            <a:off x="1464735" y="3674534"/>
            <a:ext cx="1236132" cy="1253066"/>
          </a:xfrm>
          <a:prstGeom prst="rect">
            <a:avLst/>
          </a:prstGeom>
          <a:solidFill>
            <a:srgbClr val="9BBB5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TMF API</a:t>
            </a:r>
          </a:p>
          <a:p>
            <a:pPr algn="ctr"/>
            <a:r>
              <a:rPr lang="en-US" dirty="0" smtClean="0"/>
              <a:t>Customer</a:t>
            </a:r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cxnSp>
        <p:nvCxnSpPr>
          <p:cNvPr id="7" name="Straight Arrow Connector 6"/>
          <p:cNvCxnSpPr>
            <a:endCxn id="5" idx="0"/>
          </p:cNvCxnSpPr>
          <p:nvPr/>
        </p:nvCxnSpPr>
        <p:spPr>
          <a:xfrm flipH="1">
            <a:off x="2082801" y="2726267"/>
            <a:ext cx="872068" cy="94826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1608667" y="1845734"/>
            <a:ext cx="3276600" cy="88053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OAUTH2 Proxy </a:t>
            </a:r>
          </a:p>
          <a:p>
            <a:pPr algn="ctr"/>
            <a:r>
              <a:rPr lang="en-US" dirty="0" smtClean="0"/>
              <a:t>(Authentication/Authorization)</a:t>
            </a:r>
          </a:p>
        </p:txBody>
      </p:sp>
      <p:cxnSp>
        <p:nvCxnSpPr>
          <p:cNvPr id="15" name="Straight Arrow Connector 14"/>
          <p:cNvCxnSpPr>
            <a:endCxn id="9" idx="0"/>
          </p:cNvCxnSpPr>
          <p:nvPr/>
        </p:nvCxnSpPr>
        <p:spPr>
          <a:xfrm>
            <a:off x="3246967" y="1202267"/>
            <a:ext cx="0" cy="64346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5875867" y="1845734"/>
            <a:ext cx="2099733" cy="88053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Identity Manager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6807200" y="1202267"/>
            <a:ext cx="0" cy="64346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9" idx="3"/>
            <a:endCxn id="16" idx="1"/>
          </p:cNvCxnSpPr>
          <p:nvPr/>
        </p:nvCxnSpPr>
        <p:spPr>
          <a:xfrm>
            <a:off x="4885267" y="2286001"/>
            <a:ext cx="9906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2954869" y="3674534"/>
            <a:ext cx="1236132" cy="1253066"/>
          </a:xfrm>
          <a:prstGeom prst="rect">
            <a:avLst/>
          </a:prstGeom>
          <a:solidFill>
            <a:srgbClr val="9BBB5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TMF API</a:t>
            </a:r>
          </a:p>
          <a:p>
            <a:pPr algn="ctr"/>
            <a:r>
              <a:rPr lang="en-US" dirty="0" smtClean="0"/>
              <a:t>Party</a:t>
            </a:r>
          </a:p>
          <a:p>
            <a:pPr algn="ctr"/>
            <a:endParaRPr lang="en-US" dirty="0"/>
          </a:p>
        </p:txBody>
      </p:sp>
      <p:cxnSp>
        <p:nvCxnSpPr>
          <p:cNvPr id="34" name="Straight Arrow Connector 33"/>
          <p:cNvCxnSpPr>
            <a:stCxn id="27" idx="1"/>
            <a:endCxn id="5" idx="3"/>
          </p:cNvCxnSpPr>
          <p:nvPr/>
        </p:nvCxnSpPr>
        <p:spPr>
          <a:xfrm flipH="1">
            <a:off x="2700867" y="4301067"/>
            <a:ext cx="25400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9" idx="2"/>
          </p:cNvCxnSpPr>
          <p:nvPr/>
        </p:nvCxnSpPr>
        <p:spPr>
          <a:xfrm>
            <a:off x="3246967" y="2726267"/>
            <a:ext cx="529166" cy="94826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2521866" y="5348659"/>
            <a:ext cx="20954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Onboarding Party as </a:t>
            </a:r>
          </a:p>
          <a:p>
            <a:r>
              <a:rPr lang="en-US" dirty="0" smtClean="0"/>
              <a:t>Customer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48185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FIWARE Portal feeding the TMF Customer and Party APIS</a:t>
            </a:r>
          </a:p>
          <a:p>
            <a:r>
              <a:rPr lang="en-US" dirty="0" smtClean="0"/>
              <a:t>Drop Store dependencies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71064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Enabling Charging/Billing/Payment</a:t>
            </a:r>
          </a:p>
          <a:p>
            <a:r>
              <a:rPr lang="en-US" dirty="0" smtClean="0"/>
              <a:t>End goal </a:t>
            </a:r>
          </a:p>
          <a:p>
            <a:pPr lvl="1"/>
            <a:r>
              <a:rPr lang="en-US" dirty="0" smtClean="0"/>
              <a:t>Use Billing /Usage </a:t>
            </a:r>
            <a:r>
              <a:rPr lang="en-US" dirty="0" err="1" smtClean="0"/>
              <a:t>Mangement</a:t>
            </a:r>
            <a:r>
              <a:rPr lang="en-US" dirty="0" smtClean="0"/>
              <a:t> API as standard feeds to the Charging and Revenue Sharing Systems</a:t>
            </a:r>
          </a:p>
          <a:p>
            <a:pPr lvl="1"/>
            <a:r>
              <a:rPr lang="en-US" dirty="0" smtClean="0"/>
              <a:t>RAW Usage Data Record -&gt; Store Charging -&gt; CDR Usage Data Record</a:t>
            </a:r>
          </a:p>
          <a:p>
            <a:pPr lvl="1"/>
            <a:r>
              <a:rPr lang="en-US" dirty="0" smtClean="0"/>
              <a:t>CDR Usage Data Record to RSS</a:t>
            </a:r>
            <a:endParaRPr lang="en-US" dirty="0"/>
          </a:p>
          <a:p>
            <a:pPr lvl="1"/>
            <a:r>
              <a:rPr lang="en-US" dirty="0" smtClean="0"/>
              <a:t>Revenue Sharing Models based on existing RSS  APIs</a:t>
            </a:r>
          </a:p>
          <a:p>
            <a:pPr lvl="1"/>
            <a:r>
              <a:rPr lang="en-US" dirty="0" smtClean="0"/>
              <a:t>RSS is fed by Product Inventory Events</a:t>
            </a:r>
          </a:p>
          <a:p>
            <a:r>
              <a:rPr lang="en-US" dirty="0" smtClean="0"/>
              <a:t>Reuse existing Party/Customer Entities from the Store</a:t>
            </a:r>
          </a:p>
          <a:p>
            <a:r>
              <a:rPr lang="en-US" dirty="0" smtClean="0"/>
              <a:t>Billing via TMF Billing API</a:t>
            </a:r>
          </a:p>
          <a:p>
            <a:r>
              <a:rPr lang="en-US" dirty="0" smtClean="0"/>
              <a:t>Charging via Charging Component </a:t>
            </a:r>
          </a:p>
          <a:p>
            <a:r>
              <a:rPr lang="en-US" dirty="0" smtClean="0"/>
              <a:t>Payment reuse existing mechanism</a:t>
            </a:r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321318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Arrow Connector 14"/>
          <p:cNvCxnSpPr/>
          <p:nvPr/>
        </p:nvCxnSpPr>
        <p:spPr>
          <a:xfrm>
            <a:off x="3246967" y="1202267"/>
            <a:ext cx="0" cy="64346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2540001" y="254000"/>
            <a:ext cx="1236132" cy="999066"/>
          </a:xfrm>
          <a:prstGeom prst="rect">
            <a:avLst/>
          </a:prstGeom>
          <a:solidFill>
            <a:srgbClr val="9BBB5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TMF API</a:t>
            </a:r>
          </a:p>
          <a:p>
            <a:pPr algn="ctr"/>
            <a:r>
              <a:rPr lang="en-US" dirty="0" smtClean="0"/>
              <a:t>Product</a:t>
            </a:r>
          </a:p>
          <a:p>
            <a:pPr algn="ctr"/>
            <a:r>
              <a:rPr lang="en-US" dirty="0" smtClean="0"/>
              <a:t>Inventory</a:t>
            </a:r>
          </a:p>
          <a:p>
            <a:pPr algn="ctr"/>
            <a:endParaRPr lang="en-US" dirty="0" smtClean="0"/>
          </a:p>
        </p:txBody>
      </p:sp>
      <p:sp>
        <p:nvSpPr>
          <p:cNvPr id="21" name="Rectangle 20"/>
          <p:cNvSpPr/>
          <p:nvPr/>
        </p:nvSpPr>
        <p:spPr>
          <a:xfrm>
            <a:off x="6408228" y="338667"/>
            <a:ext cx="1236132" cy="863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Account and Proxy</a:t>
            </a:r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6972300" y="1253066"/>
            <a:ext cx="0" cy="64346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6408227" y="2023533"/>
            <a:ext cx="1236132" cy="999066"/>
          </a:xfrm>
          <a:prstGeom prst="rect">
            <a:avLst/>
          </a:prstGeom>
          <a:solidFill>
            <a:srgbClr val="9BBB5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TMF  </a:t>
            </a:r>
          </a:p>
          <a:p>
            <a:pPr algn="ctr"/>
            <a:r>
              <a:rPr lang="en-US" dirty="0" smtClean="0"/>
              <a:t>Usage Data</a:t>
            </a:r>
          </a:p>
          <a:p>
            <a:pPr algn="ctr"/>
            <a:r>
              <a:rPr lang="en-US" dirty="0" smtClean="0"/>
              <a:t>API</a:t>
            </a:r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2556935" y="1896533"/>
            <a:ext cx="1439332" cy="125306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Charging</a:t>
            </a:r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cxnSp>
        <p:nvCxnSpPr>
          <p:cNvPr id="3" name="Straight Arrow Connector 2"/>
          <p:cNvCxnSpPr>
            <a:stCxn id="25" idx="3"/>
          </p:cNvCxnSpPr>
          <p:nvPr/>
        </p:nvCxnSpPr>
        <p:spPr>
          <a:xfrm>
            <a:off x="3996267" y="2523066"/>
            <a:ext cx="2357967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3246967" y="3149599"/>
            <a:ext cx="0" cy="64346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2607735" y="3793066"/>
            <a:ext cx="1439332" cy="125306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RSS</a:t>
            </a:r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264400" y="1557867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RAW DATA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4804086" y="4649799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</a:t>
            </a:r>
            <a:r>
              <a:rPr lang="en-US" dirty="0" smtClean="0"/>
              <a:t>CDR</a:t>
            </a:r>
            <a:endParaRPr lang="en-US" dirty="0"/>
          </a:p>
        </p:txBody>
      </p:sp>
      <p:sp>
        <p:nvSpPr>
          <p:cNvPr id="35" name="Rectangle 34"/>
          <p:cNvSpPr/>
          <p:nvPr/>
        </p:nvSpPr>
        <p:spPr>
          <a:xfrm>
            <a:off x="6500319" y="3835399"/>
            <a:ext cx="1236132" cy="999066"/>
          </a:xfrm>
          <a:prstGeom prst="rect">
            <a:avLst/>
          </a:prstGeom>
          <a:solidFill>
            <a:srgbClr val="9BBB5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TMF </a:t>
            </a:r>
          </a:p>
          <a:p>
            <a:pPr algn="ctr"/>
            <a:r>
              <a:rPr lang="en-US" dirty="0" smtClean="0"/>
              <a:t>Usage Data</a:t>
            </a:r>
          </a:p>
          <a:p>
            <a:pPr algn="ctr"/>
            <a:r>
              <a:rPr lang="en-US" dirty="0" smtClean="0"/>
              <a:t>API</a:t>
            </a:r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3941856" y="4284133"/>
            <a:ext cx="2357967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287867" y="2023534"/>
            <a:ext cx="1236132" cy="999066"/>
          </a:xfrm>
          <a:prstGeom prst="rect">
            <a:avLst/>
          </a:prstGeom>
          <a:solidFill>
            <a:srgbClr val="9BBB5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TMF API</a:t>
            </a:r>
          </a:p>
          <a:p>
            <a:pPr algn="ctr"/>
            <a:r>
              <a:rPr lang="en-US" dirty="0" smtClean="0"/>
              <a:t>Billing</a:t>
            </a:r>
          </a:p>
          <a:p>
            <a:pPr algn="ctr"/>
            <a:endParaRPr lang="en-US" dirty="0" smtClean="0"/>
          </a:p>
        </p:txBody>
      </p:sp>
      <p:cxnSp>
        <p:nvCxnSpPr>
          <p:cNvPr id="14" name="Straight Arrow Connector 13"/>
          <p:cNvCxnSpPr>
            <a:endCxn id="25" idx="1"/>
          </p:cNvCxnSpPr>
          <p:nvPr/>
        </p:nvCxnSpPr>
        <p:spPr>
          <a:xfrm flipV="1">
            <a:off x="1642533" y="2523066"/>
            <a:ext cx="914402" cy="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endCxn id="41" idx="2"/>
          </p:cNvCxnSpPr>
          <p:nvPr/>
        </p:nvCxnSpPr>
        <p:spPr>
          <a:xfrm flipH="1" flipV="1">
            <a:off x="905933" y="3022600"/>
            <a:ext cx="1735668" cy="1397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/>
        </p:nvSpPr>
        <p:spPr>
          <a:xfrm>
            <a:off x="2709335" y="5825067"/>
            <a:ext cx="1236132" cy="863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Payment</a:t>
            </a:r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cxnSp>
        <p:nvCxnSpPr>
          <p:cNvPr id="49" name="Straight Arrow Connector 48"/>
          <p:cNvCxnSpPr>
            <a:stCxn id="30" idx="2"/>
            <a:endCxn id="47" idx="0"/>
          </p:cNvCxnSpPr>
          <p:nvPr/>
        </p:nvCxnSpPr>
        <p:spPr>
          <a:xfrm>
            <a:off x="3327401" y="5046132"/>
            <a:ext cx="0" cy="77893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>
            <a:off x="5437593" y="5769180"/>
            <a:ext cx="1236132" cy="863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Revenue Sharing Model</a:t>
            </a:r>
            <a:endParaRPr lang="en-US" dirty="0"/>
          </a:p>
        </p:txBody>
      </p:sp>
      <p:cxnSp>
        <p:nvCxnSpPr>
          <p:cNvPr id="53" name="Straight Arrow Connector 52"/>
          <p:cNvCxnSpPr>
            <a:stCxn id="30" idx="2"/>
            <a:endCxn id="51" idx="1"/>
          </p:cNvCxnSpPr>
          <p:nvPr/>
        </p:nvCxnSpPr>
        <p:spPr>
          <a:xfrm>
            <a:off x="3327401" y="5046132"/>
            <a:ext cx="2110192" cy="11548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Rectangle 58"/>
          <p:cNvSpPr/>
          <p:nvPr/>
        </p:nvSpPr>
        <p:spPr>
          <a:xfrm>
            <a:off x="7644360" y="5755500"/>
            <a:ext cx="1236132" cy="863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Portal</a:t>
            </a:r>
            <a:endParaRPr lang="en-US" dirty="0"/>
          </a:p>
        </p:txBody>
      </p:sp>
      <p:cxnSp>
        <p:nvCxnSpPr>
          <p:cNvPr id="61" name="Straight Arrow Connector 60"/>
          <p:cNvCxnSpPr>
            <a:stCxn id="59" idx="1"/>
          </p:cNvCxnSpPr>
          <p:nvPr/>
        </p:nvCxnSpPr>
        <p:spPr>
          <a:xfrm flipH="1" flipV="1">
            <a:off x="6643025" y="6073643"/>
            <a:ext cx="1001335" cy="11365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Freeform 62"/>
          <p:cNvSpPr/>
          <p:nvPr/>
        </p:nvSpPr>
        <p:spPr>
          <a:xfrm>
            <a:off x="2074727" y="1091198"/>
            <a:ext cx="5204702" cy="6010749"/>
          </a:xfrm>
          <a:custGeom>
            <a:avLst/>
            <a:gdLst>
              <a:gd name="connsiteX0" fmla="*/ 35771 w 5204702"/>
              <a:gd name="connsiteY0" fmla="*/ 500878 h 6010749"/>
              <a:gd name="connsiteX1" fmla="*/ 35771 w 5204702"/>
              <a:gd name="connsiteY1" fmla="*/ 500878 h 6010749"/>
              <a:gd name="connsiteX2" fmla="*/ 17885 w 5204702"/>
              <a:gd name="connsiteY2" fmla="*/ 1305860 h 6010749"/>
              <a:gd name="connsiteX3" fmla="*/ 0 w 5204702"/>
              <a:gd name="connsiteY3" fmla="*/ 1788849 h 6010749"/>
              <a:gd name="connsiteX4" fmla="*/ 17885 w 5204702"/>
              <a:gd name="connsiteY4" fmla="*/ 3685029 h 6010749"/>
              <a:gd name="connsiteX5" fmla="*/ 53656 w 5204702"/>
              <a:gd name="connsiteY5" fmla="*/ 3917579 h 6010749"/>
              <a:gd name="connsiteX6" fmla="*/ 107313 w 5204702"/>
              <a:gd name="connsiteY6" fmla="*/ 4185907 h 6010749"/>
              <a:gd name="connsiteX7" fmla="*/ 160970 w 5204702"/>
              <a:gd name="connsiteY7" fmla="*/ 4686784 h 6010749"/>
              <a:gd name="connsiteX8" fmla="*/ 429253 w 5204702"/>
              <a:gd name="connsiteY8" fmla="*/ 5187662 h 6010749"/>
              <a:gd name="connsiteX9" fmla="*/ 751194 w 5204702"/>
              <a:gd name="connsiteY9" fmla="*/ 5616986 h 6010749"/>
              <a:gd name="connsiteX10" fmla="*/ 804851 w 5204702"/>
              <a:gd name="connsiteY10" fmla="*/ 5652763 h 6010749"/>
              <a:gd name="connsiteX11" fmla="*/ 912164 w 5204702"/>
              <a:gd name="connsiteY11" fmla="*/ 5760094 h 6010749"/>
              <a:gd name="connsiteX12" fmla="*/ 1019477 w 5204702"/>
              <a:gd name="connsiteY12" fmla="*/ 5777982 h 6010749"/>
              <a:gd name="connsiteX13" fmla="*/ 1287761 w 5204702"/>
              <a:gd name="connsiteY13" fmla="*/ 5849536 h 6010749"/>
              <a:gd name="connsiteX14" fmla="*/ 1448731 w 5204702"/>
              <a:gd name="connsiteY14" fmla="*/ 5885313 h 6010749"/>
              <a:gd name="connsiteX15" fmla="*/ 1663358 w 5204702"/>
              <a:gd name="connsiteY15" fmla="*/ 5903202 h 6010749"/>
              <a:gd name="connsiteX16" fmla="*/ 2307239 w 5204702"/>
              <a:gd name="connsiteY16" fmla="*/ 5956867 h 6010749"/>
              <a:gd name="connsiteX17" fmla="*/ 2414552 w 5204702"/>
              <a:gd name="connsiteY17" fmla="*/ 5992644 h 6010749"/>
              <a:gd name="connsiteX18" fmla="*/ 2486095 w 5204702"/>
              <a:gd name="connsiteY18" fmla="*/ 6010533 h 6010749"/>
              <a:gd name="connsiteX19" fmla="*/ 2843806 w 5204702"/>
              <a:gd name="connsiteY19" fmla="*/ 5956867 h 6010749"/>
              <a:gd name="connsiteX20" fmla="*/ 3219403 w 5204702"/>
              <a:gd name="connsiteY20" fmla="*/ 5885313 h 6010749"/>
              <a:gd name="connsiteX21" fmla="*/ 3988483 w 5204702"/>
              <a:gd name="connsiteY21" fmla="*/ 5849536 h 6010749"/>
              <a:gd name="connsiteX22" fmla="*/ 4525050 w 5204702"/>
              <a:gd name="connsiteY22" fmla="*/ 5777982 h 6010749"/>
              <a:gd name="connsiteX23" fmla="*/ 4668135 w 5204702"/>
              <a:gd name="connsiteY23" fmla="*/ 5760094 h 6010749"/>
              <a:gd name="connsiteX24" fmla="*/ 4775448 w 5204702"/>
              <a:gd name="connsiteY24" fmla="*/ 5742205 h 6010749"/>
              <a:gd name="connsiteX25" fmla="*/ 5007961 w 5204702"/>
              <a:gd name="connsiteY25" fmla="*/ 5724317 h 6010749"/>
              <a:gd name="connsiteX26" fmla="*/ 5097388 w 5204702"/>
              <a:gd name="connsiteY26" fmla="*/ 5599097 h 6010749"/>
              <a:gd name="connsiteX27" fmla="*/ 5115274 w 5204702"/>
              <a:gd name="connsiteY27" fmla="*/ 5545432 h 6010749"/>
              <a:gd name="connsiteX28" fmla="*/ 5168931 w 5204702"/>
              <a:gd name="connsiteY28" fmla="*/ 5330770 h 6010749"/>
              <a:gd name="connsiteX29" fmla="*/ 5204702 w 5204702"/>
              <a:gd name="connsiteY29" fmla="*/ 5187662 h 6010749"/>
              <a:gd name="connsiteX30" fmla="*/ 5168931 w 5204702"/>
              <a:gd name="connsiteY30" fmla="*/ 4955112 h 6010749"/>
              <a:gd name="connsiteX31" fmla="*/ 5115274 w 5204702"/>
              <a:gd name="connsiteY31" fmla="*/ 4865669 h 6010749"/>
              <a:gd name="connsiteX32" fmla="*/ 5043732 w 5204702"/>
              <a:gd name="connsiteY32" fmla="*/ 4686784 h 6010749"/>
              <a:gd name="connsiteX33" fmla="*/ 5007961 w 5204702"/>
              <a:gd name="connsiteY33" fmla="*/ 4633119 h 6010749"/>
              <a:gd name="connsiteX34" fmla="*/ 4918533 w 5204702"/>
              <a:gd name="connsiteY34" fmla="*/ 4436346 h 6010749"/>
              <a:gd name="connsiteX35" fmla="*/ 4882762 w 5204702"/>
              <a:gd name="connsiteY35" fmla="*/ 4382680 h 6010749"/>
              <a:gd name="connsiteX36" fmla="*/ 4829105 w 5204702"/>
              <a:gd name="connsiteY36" fmla="*/ 4275349 h 6010749"/>
              <a:gd name="connsiteX37" fmla="*/ 4757562 w 5204702"/>
              <a:gd name="connsiteY37" fmla="*/ 4221684 h 6010749"/>
              <a:gd name="connsiteX38" fmla="*/ 4632363 w 5204702"/>
              <a:gd name="connsiteY38" fmla="*/ 4078576 h 6010749"/>
              <a:gd name="connsiteX39" fmla="*/ 4578707 w 5204702"/>
              <a:gd name="connsiteY39" fmla="*/ 4060687 h 6010749"/>
              <a:gd name="connsiteX40" fmla="*/ 4489279 w 5204702"/>
              <a:gd name="connsiteY40" fmla="*/ 3989133 h 6010749"/>
              <a:gd name="connsiteX41" fmla="*/ 4346194 w 5204702"/>
              <a:gd name="connsiteY41" fmla="*/ 3917579 h 6010749"/>
              <a:gd name="connsiteX42" fmla="*/ 4292538 w 5204702"/>
              <a:gd name="connsiteY42" fmla="*/ 3863914 h 6010749"/>
              <a:gd name="connsiteX43" fmla="*/ 4131567 w 5204702"/>
              <a:gd name="connsiteY43" fmla="*/ 3756583 h 6010749"/>
              <a:gd name="connsiteX44" fmla="*/ 3988483 w 5204702"/>
              <a:gd name="connsiteY44" fmla="*/ 3631363 h 6010749"/>
              <a:gd name="connsiteX45" fmla="*/ 3916940 w 5204702"/>
              <a:gd name="connsiteY45" fmla="*/ 3595586 h 6010749"/>
              <a:gd name="connsiteX46" fmla="*/ 3845398 w 5204702"/>
              <a:gd name="connsiteY46" fmla="*/ 3541921 h 6010749"/>
              <a:gd name="connsiteX47" fmla="*/ 3755970 w 5204702"/>
              <a:gd name="connsiteY47" fmla="*/ 3488256 h 6010749"/>
              <a:gd name="connsiteX48" fmla="*/ 3416144 w 5204702"/>
              <a:gd name="connsiteY48" fmla="*/ 3363036 h 6010749"/>
              <a:gd name="connsiteX49" fmla="*/ 3362488 w 5204702"/>
              <a:gd name="connsiteY49" fmla="*/ 3219928 h 6010749"/>
              <a:gd name="connsiteX50" fmla="*/ 3344602 w 5204702"/>
              <a:gd name="connsiteY50" fmla="*/ 3166263 h 6010749"/>
              <a:gd name="connsiteX51" fmla="*/ 3326717 w 5204702"/>
              <a:gd name="connsiteY51" fmla="*/ 2629608 h 6010749"/>
              <a:gd name="connsiteX52" fmla="*/ 3308831 w 5204702"/>
              <a:gd name="connsiteY52" fmla="*/ 2307615 h 6010749"/>
              <a:gd name="connsiteX53" fmla="*/ 3273060 w 5204702"/>
              <a:gd name="connsiteY53" fmla="*/ 1448968 h 6010749"/>
              <a:gd name="connsiteX54" fmla="*/ 3255174 w 5204702"/>
              <a:gd name="connsiteY54" fmla="*/ 1037532 h 6010749"/>
              <a:gd name="connsiteX55" fmla="*/ 3237289 w 5204702"/>
              <a:gd name="connsiteY55" fmla="*/ 626097 h 6010749"/>
              <a:gd name="connsiteX56" fmla="*/ 3219403 w 5204702"/>
              <a:gd name="connsiteY56" fmla="*/ 375658 h 6010749"/>
              <a:gd name="connsiteX57" fmla="*/ 3112090 w 5204702"/>
              <a:gd name="connsiteY57" fmla="*/ 357770 h 6010749"/>
              <a:gd name="connsiteX58" fmla="*/ 3058433 w 5204702"/>
              <a:gd name="connsiteY58" fmla="*/ 339881 h 6010749"/>
              <a:gd name="connsiteX59" fmla="*/ 2969005 w 5204702"/>
              <a:gd name="connsiteY59" fmla="*/ 304104 h 6010749"/>
              <a:gd name="connsiteX60" fmla="*/ 2843806 w 5204702"/>
              <a:gd name="connsiteY60" fmla="*/ 286216 h 6010749"/>
              <a:gd name="connsiteX61" fmla="*/ 2682836 w 5204702"/>
              <a:gd name="connsiteY61" fmla="*/ 250439 h 6010749"/>
              <a:gd name="connsiteX62" fmla="*/ 2521866 w 5204702"/>
              <a:gd name="connsiteY62" fmla="*/ 196773 h 6010749"/>
              <a:gd name="connsiteX63" fmla="*/ 2217811 w 5204702"/>
              <a:gd name="connsiteY63" fmla="*/ 125219 h 6010749"/>
              <a:gd name="connsiteX64" fmla="*/ 2092612 w 5204702"/>
              <a:gd name="connsiteY64" fmla="*/ 89442 h 6010749"/>
              <a:gd name="connsiteX65" fmla="*/ 1877985 w 5204702"/>
              <a:gd name="connsiteY65" fmla="*/ 53665 h 6010749"/>
              <a:gd name="connsiteX66" fmla="*/ 1788557 w 5204702"/>
              <a:gd name="connsiteY66" fmla="*/ 35777 h 6010749"/>
              <a:gd name="connsiteX67" fmla="*/ 1734900 w 5204702"/>
              <a:gd name="connsiteY67" fmla="*/ 17888 h 6010749"/>
              <a:gd name="connsiteX68" fmla="*/ 1609701 w 5204702"/>
              <a:gd name="connsiteY68" fmla="*/ 0 h 6010749"/>
              <a:gd name="connsiteX69" fmla="*/ 1430846 w 5204702"/>
              <a:gd name="connsiteY69" fmla="*/ 35777 h 6010749"/>
              <a:gd name="connsiteX70" fmla="*/ 1395074 w 5204702"/>
              <a:gd name="connsiteY70" fmla="*/ 71554 h 6010749"/>
              <a:gd name="connsiteX71" fmla="*/ 1323532 w 5204702"/>
              <a:gd name="connsiteY71" fmla="*/ 125219 h 6010749"/>
              <a:gd name="connsiteX72" fmla="*/ 1216219 w 5204702"/>
              <a:gd name="connsiteY72" fmla="*/ 178885 h 6010749"/>
              <a:gd name="connsiteX73" fmla="*/ 1091020 w 5204702"/>
              <a:gd name="connsiteY73" fmla="*/ 232550 h 6010749"/>
              <a:gd name="connsiteX74" fmla="*/ 1019477 w 5204702"/>
              <a:gd name="connsiteY74" fmla="*/ 286216 h 6010749"/>
              <a:gd name="connsiteX75" fmla="*/ 947935 w 5204702"/>
              <a:gd name="connsiteY75" fmla="*/ 304104 h 6010749"/>
              <a:gd name="connsiteX76" fmla="*/ 858507 w 5204702"/>
              <a:gd name="connsiteY76" fmla="*/ 321993 h 6010749"/>
              <a:gd name="connsiteX77" fmla="*/ 786965 w 5204702"/>
              <a:gd name="connsiteY77" fmla="*/ 339881 h 6010749"/>
              <a:gd name="connsiteX78" fmla="*/ 304054 w 5204702"/>
              <a:gd name="connsiteY78" fmla="*/ 357770 h 6010749"/>
              <a:gd name="connsiteX79" fmla="*/ 89428 w 5204702"/>
              <a:gd name="connsiteY79" fmla="*/ 465101 h 6010749"/>
              <a:gd name="connsiteX80" fmla="*/ 71542 w 5204702"/>
              <a:gd name="connsiteY80" fmla="*/ 465101 h 6010749"/>
              <a:gd name="connsiteX81" fmla="*/ 71542 w 5204702"/>
              <a:gd name="connsiteY81" fmla="*/ 465101 h 6010749"/>
              <a:gd name="connsiteX82" fmla="*/ 53656 w 5204702"/>
              <a:gd name="connsiteY82" fmla="*/ 447212 h 6010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</a:cxnLst>
            <a:rect l="l" t="t" r="r" b="b"/>
            <a:pathLst>
              <a:path w="5204702" h="6010749">
                <a:moveTo>
                  <a:pt x="35771" y="500878"/>
                </a:moveTo>
                <a:lnTo>
                  <a:pt x="35771" y="500878"/>
                </a:lnTo>
                <a:cubicBezTo>
                  <a:pt x="29809" y="769205"/>
                  <a:pt x="25336" y="1037570"/>
                  <a:pt x="17885" y="1305860"/>
                </a:cubicBezTo>
                <a:cubicBezTo>
                  <a:pt x="13412" y="1466905"/>
                  <a:pt x="0" y="1627742"/>
                  <a:pt x="0" y="1788849"/>
                </a:cubicBezTo>
                <a:cubicBezTo>
                  <a:pt x="0" y="2420937"/>
                  <a:pt x="1958" y="3053142"/>
                  <a:pt x="17885" y="3685029"/>
                </a:cubicBezTo>
                <a:cubicBezTo>
                  <a:pt x="19861" y="3763432"/>
                  <a:pt x="39628" y="3840415"/>
                  <a:pt x="53656" y="3917579"/>
                </a:cubicBezTo>
                <a:cubicBezTo>
                  <a:pt x="184534" y="4637516"/>
                  <a:pt x="22835" y="3678939"/>
                  <a:pt x="107313" y="4185907"/>
                </a:cubicBezTo>
                <a:cubicBezTo>
                  <a:pt x="47260" y="4366101"/>
                  <a:pt x="41907" y="4354606"/>
                  <a:pt x="160970" y="4686784"/>
                </a:cubicBezTo>
                <a:cubicBezTo>
                  <a:pt x="224876" y="4865078"/>
                  <a:pt x="318372" y="5034110"/>
                  <a:pt x="429253" y="5187662"/>
                </a:cubicBezTo>
                <a:cubicBezTo>
                  <a:pt x="431544" y="5190834"/>
                  <a:pt x="667591" y="5533370"/>
                  <a:pt x="751194" y="5616986"/>
                </a:cubicBezTo>
                <a:cubicBezTo>
                  <a:pt x="766393" y="5632188"/>
                  <a:pt x="788785" y="5638480"/>
                  <a:pt x="804851" y="5652763"/>
                </a:cubicBezTo>
                <a:cubicBezTo>
                  <a:pt x="842661" y="5686378"/>
                  <a:pt x="862260" y="5751776"/>
                  <a:pt x="912164" y="5760094"/>
                </a:cubicBezTo>
                <a:lnTo>
                  <a:pt x="1019477" y="5777982"/>
                </a:lnTo>
                <a:cubicBezTo>
                  <a:pt x="1171526" y="5838811"/>
                  <a:pt x="1065737" y="5802786"/>
                  <a:pt x="1287761" y="5849536"/>
                </a:cubicBezTo>
                <a:cubicBezTo>
                  <a:pt x="1341548" y="5860861"/>
                  <a:pt x="1394318" y="5877538"/>
                  <a:pt x="1448731" y="5885313"/>
                </a:cubicBezTo>
                <a:cubicBezTo>
                  <a:pt x="1519800" y="5895467"/>
                  <a:pt x="1592122" y="5894296"/>
                  <a:pt x="1663358" y="5903202"/>
                </a:cubicBezTo>
                <a:cubicBezTo>
                  <a:pt x="2197178" y="5969941"/>
                  <a:pt x="1454190" y="5921319"/>
                  <a:pt x="2307239" y="5956867"/>
                </a:cubicBezTo>
                <a:cubicBezTo>
                  <a:pt x="2343010" y="5968793"/>
                  <a:pt x="2378436" y="5981807"/>
                  <a:pt x="2414552" y="5992644"/>
                </a:cubicBezTo>
                <a:cubicBezTo>
                  <a:pt x="2438097" y="5999709"/>
                  <a:pt x="2461598" y="6012575"/>
                  <a:pt x="2486095" y="6010533"/>
                </a:cubicBezTo>
                <a:cubicBezTo>
                  <a:pt x="2606250" y="6000518"/>
                  <a:pt x="2724988" y="5977356"/>
                  <a:pt x="2843806" y="5956867"/>
                </a:cubicBezTo>
                <a:cubicBezTo>
                  <a:pt x="3224518" y="5891216"/>
                  <a:pt x="2754027" y="5948783"/>
                  <a:pt x="3219403" y="5885313"/>
                </a:cubicBezTo>
                <a:cubicBezTo>
                  <a:pt x="3465633" y="5851731"/>
                  <a:pt x="3760444" y="5856448"/>
                  <a:pt x="3988483" y="5849536"/>
                </a:cubicBezTo>
                <a:cubicBezTo>
                  <a:pt x="4217330" y="5792316"/>
                  <a:pt x="3997975" y="5843875"/>
                  <a:pt x="4525050" y="5777982"/>
                </a:cubicBezTo>
                <a:lnTo>
                  <a:pt x="4668135" y="5760094"/>
                </a:lnTo>
                <a:cubicBezTo>
                  <a:pt x="4704035" y="5754965"/>
                  <a:pt x="4739383" y="5746002"/>
                  <a:pt x="4775448" y="5742205"/>
                </a:cubicBezTo>
                <a:cubicBezTo>
                  <a:pt x="4852754" y="5734066"/>
                  <a:pt x="4930457" y="5730280"/>
                  <a:pt x="5007961" y="5724317"/>
                </a:cubicBezTo>
                <a:cubicBezTo>
                  <a:pt x="5097393" y="5694500"/>
                  <a:pt x="5055655" y="5724314"/>
                  <a:pt x="5097388" y="5599097"/>
                </a:cubicBezTo>
                <a:lnTo>
                  <a:pt x="5115274" y="5545432"/>
                </a:lnTo>
                <a:cubicBezTo>
                  <a:pt x="5162078" y="5264571"/>
                  <a:pt x="5098071" y="5614259"/>
                  <a:pt x="5168931" y="5330770"/>
                </a:cubicBezTo>
                <a:lnTo>
                  <a:pt x="5204702" y="5187662"/>
                </a:lnTo>
                <a:cubicBezTo>
                  <a:pt x="5192778" y="5110145"/>
                  <a:pt x="5189919" y="5030680"/>
                  <a:pt x="5168931" y="4955112"/>
                </a:cubicBezTo>
                <a:cubicBezTo>
                  <a:pt x="5159627" y="4921612"/>
                  <a:pt x="5132157" y="4896063"/>
                  <a:pt x="5115274" y="4865669"/>
                </a:cubicBezTo>
                <a:cubicBezTo>
                  <a:pt x="5033941" y="4719245"/>
                  <a:pt x="5128522" y="4877592"/>
                  <a:pt x="5043732" y="4686784"/>
                </a:cubicBezTo>
                <a:cubicBezTo>
                  <a:pt x="5035002" y="4667138"/>
                  <a:pt x="5017574" y="4652348"/>
                  <a:pt x="5007961" y="4633119"/>
                </a:cubicBezTo>
                <a:cubicBezTo>
                  <a:pt x="4885369" y="4387897"/>
                  <a:pt x="5076193" y="4720182"/>
                  <a:pt x="4918533" y="4436346"/>
                </a:cubicBezTo>
                <a:cubicBezTo>
                  <a:pt x="4908094" y="4417552"/>
                  <a:pt x="4892375" y="4401909"/>
                  <a:pt x="4882762" y="4382680"/>
                </a:cubicBezTo>
                <a:cubicBezTo>
                  <a:pt x="4853671" y="4324489"/>
                  <a:pt x="4880359" y="4326611"/>
                  <a:pt x="4829105" y="4275349"/>
                </a:cubicBezTo>
                <a:cubicBezTo>
                  <a:pt x="4808027" y="4254268"/>
                  <a:pt x="4781410" y="4239572"/>
                  <a:pt x="4757562" y="4221684"/>
                </a:cubicBezTo>
                <a:cubicBezTo>
                  <a:pt x="4728894" y="4178674"/>
                  <a:pt x="4677206" y="4093527"/>
                  <a:pt x="4632363" y="4078576"/>
                </a:cubicBezTo>
                <a:lnTo>
                  <a:pt x="4578707" y="4060687"/>
                </a:lnTo>
                <a:cubicBezTo>
                  <a:pt x="4548898" y="4036836"/>
                  <a:pt x="4521791" y="4009144"/>
                  <a:pt x="4489279" y="3989133"/>
                </a:cubicBezTo>
                <a:cubicBezTo>
                  <a:pt x="4443865" y="3961182"/>
                  <a:pt x="4346194" y="3917579"/>
                  <a:pt x="4346194" y="3917579"/>
                </a:cubicBezTo>
                <a:cubicBezTo>
                  <a:pt x="4328309" y="3899691"/>
                  <a:pt x="4312773" y="3879093"/>
                  <a:pt x="4292538" y="3863914"/>
                </a:cubicBezTo>
                <a:cubicBezTo>
                  <a:pt x="4155432" y="3761067"/>
                  <a:pt x="4249886" y="3860128"/>
                  <a:pt x="4131567" y="3756583"/>
                </a:cubicBezTo>
                <a:cubicBezTo>
                  <a:pt x="4048372" y="3683776"/>
                  <a:pt x="4078676" y="3687743"/>
                  <a:pt x="3988483" y="3631363"/>
                </a:cubicBezTo>
                <a:cubicBezTo>
                  <a:pt x="3965874" y="3617230"/>
                  <a:pt x="3939549" y="3609719"/>
                  <a:pt x="3916940" y="3595586"/>
                </a:cubicBezTo>
                <a:cubicBezTo>
                  <a:pt x="3891662" y="3579785"/>
                  <a:pt x="3870201" y="3558459"/>
                  <a:pt x="3845398" y="3541921"/>
                </a:cubicBezTo>
                <a:cubicBezTo>
                  <a:pt x="3816473" y="3522635"/>
                  <a:pt x="3755970" y="3488256"/>
                  <a:pt x="3755970" y="3488256"/>
                </a:cubicBezTo>
                <a:lnTo>
                  <a:pt x="3416144" y="3363036"/>
                </a:lnTo>
                <a:cubicBezTo>
                  <a:pt x="3398259" y="3315333"/>
                  <a:pt x="3379896" y="3267807"/>
                  <a:pt x="3362488" y="3219928"/>
                </a:cubicBezTo>
                <a:cubicBezTo>
                  <a:pt x="3356045" y="3202207"/>
                  <a:pt x="3345742" y="3185084"/>
                  <a:pt x="3344602" y="3166263"/>
                </a:cubicBezTo>
                <a:cubicBezTo>
                  <a:pt x="3333776" y="2987606"/>
                  <a:pt x="3334167" y="2808437"/>
                  <a:pt x="3326717" y="2629608"/>
                </a:cubicBezTo>
                <a:cubicBezTo>
                  <a:pt x="3322243" y="2522205"/>
                  <a:pt x="3313711" y="2415001"/>
                  <a:pt x="3308831" y="2307615"/>
                </a:cubicBezTo>
                <a:cubicBezTo>
                  <a:pt x="3295825" y="2021446"/>
                  <a:pt x="3285151" y="1735177"/>
                  <a:pt x="3273060" y="1448968"/>
                </a:cubicBezTo>
                <a:cubicBezTo>
                  <a:pt x="3267266" y="1311815"/>
                  <a:pt x="3261136" y="1174677"/>
                  <a:pt x="3255174" y="1037532"/>
                </a:cubicBezTo>
                <a:cubicBezTo>
                  <a:pt x="3249212" y="900387"/>
                  <a:pt x="3247068" y="763023"/>
                  <a:pt x="3237289" y="626097"/>
                </a:cubicBezTo>
                <a:cubicBezTo>
                  <a:pt x="3231327" y="542617"/>
                  <a:pt x="3254791" y="451501"/>
                  <a:pt x="3219403" y="375658"/>
                </a:cubicBezTo>
                <a:cubicBezTo>
                  <a:pt x="3204069" y="342795"/>
                  <a:pt x="3147861" y="363733"/>
                  <a:pt x="3112090" y="357770"/>
                </a:cubicBezTo>
                <a:cubicBezTo>
                  <a:pt x="3094204" y="351807"/>
                  <a:pt x="3076086" y="346502"/>
                  <a:pt x="3058433" y="339881"/>
                </a:cubicBezTo>
                <a:cubicBezTo>
                  <a:pt x="3028372" y="328606"/>
                  <a:pt x="3000152" y="311892"/>
                  <a:pt x="2969005" y="304104"/>
                </a:cubicBezTo>
                <a:cubicBezTo>
                  <a:pt x="2928107" y="293878"/>
                  <a:pt x="2885241" y="293986"/>
                  <a:pt x="2843806" y="286216"/>
                </a:cubicBezTo>
                <a:cubicBezTo>
                  <a:pt x="2789782" y="276085"/>
                  <a:pt x="2735796" y="265153"/>
                  <a:pt x="2682836" y="250439"/>
                </a:cubicBezTo>
                <a:cubicBezTo>
                  <a:pt x="2628340" y="235299"/>
                  <a:pt x="2576127" y="212735"/>
                  <a:pt x="2521866" y="196773"/>
                </a:cubicBezTo>
                <a:cubicBezTo>
                  <a:pt x="2404194" y="162158"/>
                  <a:pt x="2338743" y="155457"/>
                  <a:pt x="2217811" y="125219"/>
                </a:cubicBezTo>
                <a:cubicBezTo>
                  <a:pt x="2175704" y="114690"/>
                  <a:pt x="2135084" y="98385"/>
                  <a:pt x="2092612" y="89442"/>
                </a:cubicBezTo>
                <a:cubicBezTo>
                  <a:pt x="2021639" y="74498"/>
                  <a:pt x="1949106" y="67891"/>
                  <a:pt x="1877985" y="53665"/>
                </a:cubicBezTo>
                <a:cubicBezTo>
                  <a:pt x="1848176" y="47702"/>
                  <a:pt x="1818049" y="43151"/>
                  <a:pt x="1788557" y="35777"/>
                </a:cubicBezTo>
                <a:cubicBezTo>
                  <a:pt x="1770267" y="31204"/>
                  <a:pt x="1753387" y="21586"/>
                  <a:pt x="1734900" y="17888"/>
                </a:cubicBezTo>
                <a:cubicBezTo>
                  <a:pt x="1693562" y="9619"/>
                  <a:pt x="1651434" y="5963"/>
                  <a:pt x="1609701" y="0"/>
                </a:cubicBezTo>
                <a:cubicBezTo>
                  <a:pt x="1550083" y="11926"/>
                  <a:pt x="1488524" y="16548"/>
                  <a:pt x="1430846" y="35777"/>
                </a:cubicBezTo>
                <a:cubicBezTo>
                  <a:pt x="1414847" y="41111"/>
                  <a:pt x="1408029" y="60757"/>
                  <a:pt x="1395074" y="71554"/>
                </a:cubicBezTo>
                <a:cubicBezTo>
                  <a:pt x="1372174" y="90640"/>
                  <a:pt x="1347789" y="107890"/>
                  <a:pt x="1323532" y="125219"/>
                </a:cubicBezTo>
                <a:cubicBezTo>
                  <a:pt x="1203928" y="210664"/>
                  <a:pt x="1334348" y="119810"/>
                  <a:pt x="1216219" y="178885"/>
                </a:cubicBezTo>
                <a:cubicBezTo>
                  <a:pt x="1092709" y="240651"/>
                  <a:pt x="1239906" y="195323"/>
                  <a:pt x="1091020" y="232550"/>
                </a:cubicBezTo>
                <a:cubicBezTo>
                  <a:pt x="1067172" y="250439"/>
                  <a:pt x="1046140" y="272882"/>
                  <a:pt x="1019477" y="286216"/>
                </a:cubicBezTo>
                <a:cubicBezTo>
                  <a:pt x="997491" y="297211"/>
                  <a:pt x="971931" y="298771"/>
                  <a:pt x="947935" y="304104"/>
                </a:cubicBezTo>
                <a:cubicBezTo>
                  <a:pt x="918259" y="310700"/>
                  <a:pt x="888183" y="315397"/>
                  <a:pt x="858507" y="321993"/>
                </a:cubicBezTo>
                <a:cubicBezTo>
                  <a:pt x="834511" y="327326"/>
                  <a:pt x="811495" y="338298"/>
                  <a:pt x="786965" y="339881"/>
                </a:cubicBezTo>
                <a:cubicBezTo>
                  <a:pt x="626219" y="350253"/>
                  <a:pt x="465024" y="351807"/>
                  <a:pt x="304054" y="357770"/>
                </a:cubicBezTo>
                <a:cubicBezTo>
                  <a:pt x="249802" y="393944"/>
                  <a:pt x="163478" y="465101"/>
                  <a:pt x="89428" y="465101"/>
                </a:cubicBezTo>
                <a:lnTo>
                  <a:pt x="71542" y="465101"/>
                </a:lnTo>
                <a:lnTo>
                  <a:pt x="71542" y="465101"/>
                </a:lnTo>
                <a:lnTo>
                  <a:pt x="53656" y="447212"/>
                </a:ln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1926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37954</TotalTime>
  <Words>608</Words>
  <Application>Microsoft Macintosh PowerPoint</Application>
  <PresentationFormat>On-screen Show (4:3)</PresentationFormat>
  <Paragraphs>233</Paragraphs>
  <Slides>20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TM Forum/Fiware Reference Architecture</vt:lpstr>
      <vt:lpstr>Phase I</vt:lpstr>
      <vt:lpstr>PowerPoint Presentation</vt:lpstr>
      <vt:lpstr>Tasks</vt:lpstr>
      <vt:lpstr>Phase 2</vt:lpstr>
      <vt:lpstr>PowerPoint Presentation</vt:lpstr>
      <vt:lpstr>Tasks</vt:lpstr>
      <vt:lpstr>Phase 3</vt:lpstr>
      <vt:lpstr>PowerPoint Presentation</vt:lpstr>
      <vt:lpstr>Tasks</vt:lpstr>
      <vt:lpstr>PowerPoint Presentation</vt:lpstr>
      <vt:lpstr>Tasks</vt:lpstr>
      <vt:lpstr>UPM Charging and Revenue Sharing Components</vt:lpstr>
      <vt:lpstr>Portal /Onboard API</vt:lpstr>
      <vt:lpstr>PowerPoint Presentation</vt:lpstr>
      <vt:lpstr>TMF Standard Service Management</vt:lpstr>
      <vt:lpstr>DS Management API</vt:lpstr>
      <vt:lpstr>DS Management APIs</vt:lpstr>
      <vt:lpstr>Manufacturing Floor</vt:lpstr>
      <vt:lpstr>PowerPoint Presentation</vt:lpstr>
    </vt:vector>
  </TitlesOfParts>
  <Company>tm forum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TM Forum/Fiware Reference Architecture</dc:title>
  <dc:creator>pierre gauthier</dc:creator>
  <cp:lastModifiedBy>pierre gauthier</cp:lastModifiedBy>
  <cp:revision>35</cp:revision>
  <dcterms:created xsi:type="dcterms:W3CDTF">2015-09-17T15:32:16Z</dcterms:created>
  <dcterms:modified xsi:type="dcterms:W3CDTF">2015-11-02T12:36:49Z</dcterms:modified>
</cp:coreProperties>
</file>