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</p:sldMasterIdLst>
  <p:notesMasterIdLst>
    <p:notesMasterId r:id="rId12"/>
  </p:notesMasterIdLst>
  <p:handoutMasterIdLst>
    <p:handoutMasterId r:id="rId13"/>
  </p:handoutMasterIdLst>
  <p:sldIdLst>
    <p:sldId id="519" r:id="rId2"/>
    <p:sldId id="510" r:id="rId3"/>
    <p:sldId id="512" r:id="rId4"/>
    <p:sldId id="511" r:id="rId5"/>
    <p:sldId id="513" r:id="rId6"/>
    <p:sldId id="514" r:id="rId7"/>
    <p:sldId id="515" r:id="rId8"/>
    <p:sldId id="516" r:id="rId9"/>
    <p:sldId id="517" r:id="rId10"/>
    <p:sldId id="518" r:id="rId11"/>
  </p:sldIdLst>
  <p:sldSz cx="9144000" cy="5143500" type="screen16x9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571B"/>
    <a:srgbClr val="37CAE3"/>
    <a:srgbClr val="F48E2E"/>
    <a:srgbClr val="646877"/>
    <a:srgbClr val="3E4459"/>
    <a:srgbClr val="374359"/>
    <a:srgbClr val="3E4559"/>
    <a:srgbClr val="FEEDE4"/>
    <a:srgbClr val="E77D3F"/>
    <a:srgbClr val="1738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15" autoAdjust="0"/>
    <p:restoredTop sz="98430" autoAdjust="0"/>
  </p:normalViewPr>
  <p:slideViewPr>
    <p:cSldViewPr snapToGrid="0" snapToObjects="1">
      <p:cViewPr varScale="1">
        <p:scale>
          <a:sx n="102" d="100"/>
          <a:sy n="102" d="100"/>
        </p:scale>
        <p:origin x="120" y="1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7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5659" cy="496331"/>
          </a:xfrm>
          <a:prstGeom prst="rect">
            <a:avLst/>
          </a:prstGeom>
        </p:spPr>
        <p:txBody>
          <a:bodyPr vert="horz" lIns="95528" tIns="47764" rIns="95528" bIns="4776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3"/>
            <a:ext cx="2945659" cy="496331"/>
          </a:xfrm>
          <a:prstGeom prst="rect">
            <a:avLst/>
          </a:prstGeom>
        </p:spPr>
        <p:txBody>
          <a:bodyPr vert="horz" lIns="95528" tIns="47764" rIns="95528" bIns="47764" rtlCol="0"/>
          <a:lstStyle>
            <a:lvl1pPr algn="r">
              <a:defRPr sz="1300"/>
            </a:lvl1pPr>
          </a:lstStyle>
          <a:p>
            <a:fld id="{0E350E8B-DD56-B140-AB82-B9A93F4B6293}" type="datetimeFigureOut">
              <a:rPr lang="en-US" smtClean="0"/>
              <a:t>11/20/2015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8"/>
            <a:ext cx="2945659" cy="496331"/>
          </a:xfrm>
          <a:prstGeom prst="rect">
            <a:avLst/>
          </a:prstGeom>
        </p:spPr>
        <p:txBody>
          <a:bodyPr vert="horz" lIns="95528" tIns="47764" rIns="95528" bIns="4776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8"/>
            <a:ext cx="2945659" cy="496331"/>
          </a:xfrm>
          <a:prstGeom prst="rect">
            <a:avLst/>
          </a:prstGeom>
        </p:spPr>
        <p:txBody>
          <a:bodyPr vert="horz" lIns="95528" tIns="47764" rIns="95528" bIns="47764" rtlCol="0" anchor="b"/>
          <a:lstStyle>
            <a:lvl1pPr algn="r">
              <a:defRPr sz="1300"/>
            </a:lvl1pPr>
          </a:lstStyle>
          <a:p>
            <a:fld id="{A5C082A9-87F1-4C4D-A9BB-8996BCCF7D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329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5659" cy="496331"/>
          </a:xfrm>
          <a:prstGeom prst="rect">
            <a:avLst/>
          </a:prstGeom>
        </p:spPr>
        <p:txBody>
          <a:bodyPr vert="horz" lIns="95528" tIns="47764" rIns="95528" bIns="4776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3"/>
            <a:ext cx="2945659" cy="496331"/>
          </a:xfrm>
          <a:prstGeom prst="rect">
            <a:avLst/>
          </a:prstGeom>
        </p:spPr>
        <p:txBody>
          <a:bodyPr vert="horz" lIns="95528" tIns="47764" rIns="95528" bIns="47764" rtlCol="0"/>
          <a:lstStyle>
            <a:lvl1pPr algn="r">
              <a:defRPr sz="1300"/>
            </a:lvl1pPr>
          </a:lstStyle>
          <a:p>
            <a:fld id="{B350DF6C-0A48-1E43-9CB1-1D5773CCFCE3}" type="datetimeFigureOut">
              <a:rPr lang="en-US" smtClean="0"/>
              <a:t>11/20/2015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28" tIns="47764" rIns="95528" bIns="4776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6"/>
          </a:xfrm>
          <a:prstGeom prst="rect">
            <a:avLst/>
          </a:prstGeom>
        </p:spPr>
        <p:txBody>
          <a:bodyPr vert="horz" lIns="95528" tIns="47764" rIns="95528" bIns="47764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8"/>
            <a:ext cx="2945659" cy="496331"/>
          </a:xfrm>
          <a:prstGeom prst="rect">
            <a:avLst/>
          </a:prstGeom>
        </p:spPr>
        <p:txBody>
          <a:bodyPr vert="horz" lIns="95528" tIns="47764" rIns="95528" bIns="4776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8"/>
            <a:ext cx="2945659" cy="496331"/>
          </a:xfrm>
          <a:prstGeom prst="rect">
            <a:avLst/>
          </a:prstGeom>
        </p:spPr>
        <p:txBody>
          <a:bodyPr vert="horz" lIns="95528" tIns="47764" rIns="95528" bIns="47764" rtlCol="0" anchor="b"/>
          <a:lstStyle>
            <a:lvl1pPr algn="r">
              <a:defRPr sz="1300"/>
            </a:lvl1pPr>
          </a:lstStyle>
          <a:p>
            <a:fld id="{9232FEBB-4D0F-AD4D-BBC3-D01340FCE3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458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2FEBB-4D0F-AD4D-BBC3-D01340FCE3E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39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2FEBB-4D0F-AD4D-BBC3-D01340FCE3E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39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2FEBB-4D0F-AD4D-BBC3-D01340FCE3E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39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2FEBB-4D0F-AD4D-BBC3-D01340FCE3E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39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2FEBB-4D0F-AD4D-BBC3-D01340FCE3E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39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2FEBB-4D0F-AD4D-BBC3-D01340FCE3E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39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2FEBB-4D0F-AD4D-BBC3-D01340FCE3E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39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2FEBB-4D0F-AD4D-BBC3-D01340FCE3E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39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2FEBB-4D0F-AD4D-BBC3-D01340FCE3E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39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6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CCA47-B934-4B0C-89A5-B95B1D31C50D}" type="datetimeFigureOut">
              <a:rPr lang="en-AU" smtClean="0"/>
              <a:t>20/11/2015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1DCC-7F02-4D76-8C6B-7C03276FF04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3539524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CCA47-B934-4B0C-89A5-B95B1D31C50D}" type="datetimeFigureOut">
              <a:rPr lang="en-AU" smtClean="0"/>
              <a:t>20/11/2015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1DCC-7F02-4D76-8C6B-7C03276FF04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222654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CCA47-B934-4B0C-89A5-B95B1D31C50D}" type="datetimeFigureOut">
              <a:rPr lang="en-AU" smtClean="0"/>
              <a:t>20/11/2015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1DCC-7F02-4D76-8C6B-7C03276FF04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3407476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56894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07F0D-AD85-384F-83F7-177CBAE7B7F2}" type="datetimeFigureOut">
              <a:rPr lang="en-US" smtClean="0"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748E-F7F2-9E4B-B9DD-4DA6F550E94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dgit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93" y="140835"/>
            <a:ext cx="1219241" cy="75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07050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1DCC-7F02-4D76-8C6B-7C03276FF044}" type="slidenum">
              <a:rPr lang="en-AU" smtClean="0"/>
              <a:t>‹#›</a:t>
            </a:fld>
            <a:endParaRPr lang="en-AU" dirty="0"/>
          </a:p>
        </p:txBody>
      </p:sp>
      <p:pic>
        <p:nvPicPr>
          <p:cNvPr id="7" name="Picture 6" descr="dgit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93" y="140835"/>
            <a:ext cx="1219241" cy="75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24758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53897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4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4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CCA47-B934-4B0C-89A5-B95B1D31C50D}" type="datetimeFigureOut">
              <a:rPr lang="en-AU" smtClean="0"/>
              <a:t>20/11/2015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1DCC-7F02-4D76-8C6B-7C03276FF04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886833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40" y="1260476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40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6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CCA47-B934-4B0C-89A5-B95B1D31C50D}" type="datetimeFigureOut">
              <a:rPr lang="en-AU" smtClean="0"/>
              <a:t>20/11/2015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1DCC-7F02-4D76-8C6B-7C03276FF04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5134259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CCA47-B934-4B0C-89A5-B95B1D31C50D}" type="datetimeFigureOut">
              <a:rPr lang="en-AU" smtClean="0"/>
              <a:t>20/11/2015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1DCC-7F02-4D76-8C6B-7C03276FF04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4535122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CCA47-B934-4B0C-89A5-B95B1D31C50D}" type="datetimeFigureOut">
              <a:rPr lang="en-AU" smtClean="0"/>
              <a:t>20/11/2015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1DCC-7F02-4D76-8C6B-7C03276FF04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3927181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40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CCA47-B934-4B0C-89A5-B95B1D31C50D}" type="datetimeFigureOut">
              <a:rPr lang="en-AU" smtClean="0"/>
              <a:t>20/11/2015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1DCC-7F02-4D76-8C6B-7C03276FF04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5617107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40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CCA47-B934-4B0C-89A5-B95B1D31C50D}" type="datetimeFigureOut">
              <a:rPr lang="en-AU" smtClean="0"/>
              <a:t>20/11/2015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1DCC-7F02-4D76-8C6B-7C03276FF04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825029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4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CCA47-B934-4B0C-89A5-B95B1D31C50D}" type="datetimeFigureOut">
              <a:rPr lang="en-AU" smtClean="0"/>
              <a:t>20/11/2015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D1DCC-7F02-4D76-8C6B-7C03276FF04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5482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233264" y="3855857"/>
            <a:ext cx="1417446" cy="0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sp>
        <p:nvSpPr>
          <p:cNvPr id="5" name="Rounded Rectangle 4"/>
          <p:cNvSpPr/>
          <p:nvPr/>
        </p:nvSpPr>
        <p:spPr>
          <a:xfrm>
            <a:off x="369492" y="2744099"/>
            <a:ext cx="6579663" cy="2009641"/>
          </a:xfrm>
          <a:prstGeom prst="roundRect">
            <a:avLst>
              <a:gd name="adj" fmla="val 1260"/>
            </a:avLst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endParaRPr lang="en-GB" sz="1100" dirty="0">
              <a:latin typeface="Frutiger LT Std 45 Light"/>
              <a:cs typeface="Frutiger LT Std 45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35042" y="4532463"/>
            <a:ext cx="2048564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lIns="36000" rIns="36000" rtlCol="0">
            <a:spAutoFit/>
          </a:bodyPr>
          <a:lstStyle/>
          <a:p>
            <a:pPr algn="ctr"/>
            <a:r>
              <a:rPr lang="en-US" sz="1600" cap="all" dirty="0" smtClean="0">
                <a:solidFill>
                  <a:srgbClr val="737C91"/>
                </a:solidFill>
                <a:latin typeface="Frutiger LT Std 77 Black Cn"/>
                <a:cs typeface="Frutiger LT Std 77 Black Cn"/>
              </a:rPr>
              <a:t>Virtual IT Bundle</a:t>
            </a:r>
            <a:endParaRPr lang="en-US" sz="1600" cap="all" dirty="0">
              <a:solidFill>
                <a:srgbClr val="737C91"/>
              </a:solidFill>
              <a:latin typeface="Frutiger LT Std 77 Black Cn"/>
              <a:cs typeface="Frutiger LT Std 77 Black Cn"/>
            </a:endParaRPr>
          </a:p>
        </p:txBody>
      </p:sp>
      <p:pic>
        <p:nvPicPr>
          <p:cNvPr id="7" name="Picture 6" descr="cisco_logo_2colo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897" y="3942556"/>
            <a:ext cx="859692" cy="597950"/>
          </a:xfrm>
          <a:prstGeom prst="rect">
            <a:avLst/>
          </a:prstGeom>
          <a:effectLst/>
        </p:spPr>
      </p:pic>
      <p:sp>
        <p:nvSpPr>
          <p:cNvPr id="8" name="Rounded Rectangle 7"/>
          <p:cNvSpPr/>
          <p:nvPr/>
        </p:nvSpPr>
        <p:spPr>
          <a:xfrm>
            <a:off x="2556365" y="304766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VIRTUAL NETWORK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352961" y="304766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latin typeface="Frutiger LT Std 67 Bold Cn"/>
                <a:cs typeface="Frutiger LT Std 67 Bold Cn"/>
              </a:rPr>
              <a:t>SASS + IAAS </a:t>
            </a:r>
            <a:r>
              <a:rPr lang="en-US" sz="800" b="1" dirty="0">
                <a:latin typeface="Frutiger LT Std 67 Bold Cn"/>
                <a:cs typeface="Frutiger LT Std 67 Bold Cn"/>
              </a:rPr>
              <a:t>CLUSTER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69492" y="792387"/>
            <a:ext cx="6560103" cy="1707118"/>
          </a:xfrm>
          <a:prstGeom prst="roundRect">
            <a:avLst>
              <a:gd name="adj" fmla="val 1260"/>
            </a:avLst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endParaRPr lang="en-GB" sz="1100" dirty="0">
              <a:latin typeface="Frutiger LT Std 45 Light"/>
              <a:cs typeface="Frutiger LT Std 45 Light"/>
            </a:endParaRPr>
          </a:p>
        </p:txBody>
      </p:sp>
      <p:pic>
        <p:nvPicPr>
          <p:cNvPr id="11" name="Picture 10" descr="rack_2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73674" y="3441686"/>
            <a:ext cx="711251" cy="7112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LC-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285" y="4197317"/>
            <a:ext cx="1641231" cy="328246"/>
          </a:xfrm>
          <a:prstGeom prst="rect">
            <a:avLst/>
          </a:prstGeom>
          <a:effectLst/>
        </p:spPr>
      </p:pic>
      <p:sp>
        <p:nvSpPr>
          <p:cNvPr id="13" name="Rounded Rectangle 12"/>
          <p:cNvSpPr/>
          <p:nvPr/>
        </p:nvSpPr>
        <p:spPr>
          <a:xfrm>
            <a:off x="989551" y="304766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FIBRE ACCESS</a:t>
            </a:r>
          </a:p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(LAYER 2)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pic>
        <p:nvPicPr>
          <p:cNvPr id="14" name="Picture 13" descr="Firewall_b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380" y="3379158"/>
            <a:ext cx="816312" cy="816312"/>
          </a:xfrm>
          <a:prstGeom prst="rect">
            <a:avLst/>
          </a:prstGeom>
          <a:effectLst/>
        </p:spPr>
      </p:pic>
      <p:sp>
        <p:nvSpPr>
          <p:cNvPr id="15" name="Rounded Rectangle 14"/>
          <p:cNvSpPr/>
          <p:nvPr/>
        </p:nvSpPr>
        <p:spPr>
          <a:xfrm>
            <a:off x="3750294" y="304766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VIRTUAL FIREWALL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1373817" y="2403573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F48E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629721" y="2058514"/>
            <a:ext cx="2052000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000" dirty="0" smtClean="0">
                <a:latin typeface="Frutiger LT Std 77 Black Cn"/>
                <a:cs typeface="Frutiger LT Std 77 Black Cn"/>
              </a:rPr>
              <a:t>TMF Active Catalogue PSA</a:t>
            </a:r>
            <a:br>
              <a:rPr lang="en-US" sz="1000" dirty="0" smtClean="0">
                <a:latin typeface="Frutiger LT Std 77 Black Cn"/>
                <a:cs typeface="Frutiger LT Std 77 Black Cn"/>
              </a:rPr>
            </a:br>
            <a:r>
              <a:rPr lang="en-US" sz="900" dirty="0" smtClean="0">
                <a:latin typeface="Frutiger LT Std 57 Cn"/>
                <a:cs typeface="Frutiger LT Std 57 Cn"/>
              </a:rPr>
              <a:t>SOAP</a:t>
            </a:r>
            <a:endParaRPr lang="en-US" sz="900" dirty="0">
              <a:latin typeface="Frutiger LT Std 57 Cn"/>
              <a:cs typeface="Frutiger LT Std 57 Cn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794536" y="2058514"/>
            <a:ext cx="2052000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000" dirty="0" smtClean="0">
                <a:latin typeface="Frutiger LT Std 77 Black Cn"/>
                <a:cs typeface="Frutiger LT Std 77 Black Cn"/>
              </a:rPr>
              <a:t>TMF Open </a:t>
            </a:r>
            <a:r>
              <a:rPr lang="en-US" sz="1000" dirty="0">
                <a:latin typeface="Frutiger LT Std 77 Black Cn"/>
                <a:cs typeface="Frutiger LT Std 77 Black Cn"/>
              </a:rPr>
              <a:t>Digital </a:t>
            </a:r>
            <a:r>
              <a:rPr lang="en-US" sz="1000" dirty="0" smtClean="0">
                <a:latin typeface="Frutiger LT Std 77 Black Cn"/>
                <a:cs typeface="Frutiger LT Std 77 Black Cn"/>
              </a:rPr>
              <a:t>API</a:t>
            </a:r>
            <a:br>
              <a:rPr lang="en-US" sz="1000" dirty="0" smtClean="0">
                <a:latin typeface="Frutiger LT Std 77 Black Cn"/>
                <a:cs typeface="Frutiger LT Std 77 Black Cn"/>
              </a:rPr>
            </a:br>
            <a:r>
              <a:rPr lang="en-US" sz="900" dirty="0" smtClean="0">
                <a:latin typeface="Frutiger LT Std 57 Cn"/>
                <a:cs typeface="Frutiger LT Std 57 Cn"/>
              </a:rPr>
              <a:t>REST</a:t>
            </a:r>
            <a:endParaRPr lang="en-US" sz="900" dirty="0">
              <a:latin typeface="Frutiger LT Std 57 Cn"/>
              <a:cs typeface="Frutiger LT Std 57 Cn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48402" y="1614905"/>
            <a:ext cx="6402235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RUN TIME / ORCHESTRATION LAYER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20" name="Isosceles Triangle 19"/>
          <p:cNvSpPr>
            <a:spLocks noChangeAspect="1"/>
          </p:cNvSpPr>
          <p:nvPr/>
        </p:nvSpPr>
        <p:spPr>
          <a:xfrm rot="5400000">
            <a:off x="3554139" y="1164008"/>
            <a:ext cx="214487" cy="108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448403" y="1014887"/>
            <a:ext cx="3062466" cy="396000"/>
          </a:xfrm>
          <a:prstGeom prst="roundRect">
            <a:avLst>
              <a:gd name="adj" fmla="val 12843"/>
            </a:avLst>
          </a:prstGeom>
          <a:solidFill>
            <a:schemeClr val="accent1">
              <a:lumMod val="50000"/>
            </a:schemeClr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DESIGN TIME / BUNDLING LAYER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3555136" y="2388764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F48E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5719951" y="2395889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F48E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819875" y="2899621"/>
            <a:ext cx="270228" cy="276999"/>
            <a:chOff x="2686166" y="2969938"/>
            <a:chExt cx="270228" cy="276999"/>
          </a:xfrm>
          <a:effectLst/>
        </p:grpSpPr>
        <p:sp>
          <p:nvSpPr>
            <p:cNvPr id="25" name="Oval 24"/>
            <p:cNvSpPr/>
            <p:nvPr/>
          </p:nvSpPr>
          <p:spPr>
            <a:xfrm>
              <a:off x="2691349" y="2984482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686166" y="2969938"/>
              <a:ext cx="27022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1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319717" y="2899621"/>
            <a:ext cx="274621" cy="276999"/>
            <a:chOff x="3347658" y="3060601"/>
            <a:chExt cx="274621" cy="276999"/>
          </a:xfrm>
          <a:effectLst/>
        </p:grpSpPr>
        <p:sp>
          <p:nvSpPr>
            <p:cNvPr id="28" name="Oval 27"/>
            <p:cNvSpPr/>
            <p:nvPr/>
          </p:nvSpPr>
          <p:spPr>
            <a:xfrm>
              <a:off x="3347658" y="3075145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47845" y="3060601"/>
              <a:ext cx="2744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2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541070" y="2899621"/>
            <a:ext cx="274621" cy="276999"/>
            <a:chOff x="4540738" y="3045610"/>
            <a:chExt cx="274621" cy="276999"/>
          </a:xfrm>
          <a:effectLst/>
        </p:grpSpPr>
        <p:sp>
          <p:nvSpPr>
            <p:cNvPr id="31" name="Oval 30"/>
            <p:cNvSpPr/>
            <p:nvPr/>
          </p:nvSpPr>
          <p:spPr>
            <a:xfrm>
              <a:off x="4540738" y="3060154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540925" y="3045610"/>
              <a:ext cx="2744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3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164302" y="2899621"/>
            <a:ext cx="287258" cy="276999"/>
            <a:chOff x="6479854" y="3055935"/>
            <a:chExt cx="287258" cy="276999"/>
          </a:xfrm>
          <a:effectLst/>
        </p:grpSpPr>
        <p:sp>
          <p:nvSpPr>
            <p:cNvPr id="34" name="Oval 33"/>
            <p:cNvSpPr/>
            <p:nvPr/>
          </p:nvSpPr>
          <p:spPr>
            <a:xfrm>
              <a:off x="6486079" y="3070479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479854" y="3055935"/>
              <a:ext cx="2872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4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cxnSp>
        <p:nvCxnSpPr>
          <p:cNvPr id="36" name="Straight Connector 35"/>
          <p:cNvCxnSpPr/>
          <p:nvPr/>
        </p:nvCxnSpPr>
        <p:spPr>
          <a:xfrm>
            <a:off x="1145780" y="3855857"/>
            <a:ext cx="1455414" cy="0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pic>
        <p:nvPicPr>
          <p:cNvPr id="37" name="Picture 36" descr="router-hi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597" y="3594954"/>
            <a:ext cx="922670" cy="562830"/>
          </a:xfrm>
          <a:prstGeom prst="rect">
            <a:avLst/>
          </a:prstGeom>
          <a:effectLst/>
        </p:spPr>
      </p:pic>
      <p:pic>
        <p:nvPicPr>
          <p:cNvPr id="38" name="Picture 37" descr="DAP 1350 Sid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57" y="3352491"/>
            <a:ext cx="1559189" cy="877044"/>
          </a:xfrm>
          <a:prstGeom prst="rect">
            <a:avLst/>
          </a:prstGeom>
          <a:effectLst/>
        </p:spPr>
      </p:pic>
      <p:pic>
        <p:nvPicPr>
          <p:cNvPr id="39" name="Picture 38" descr="nbn_log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14" y="3826653"/>
            <a:ext cx="829564" cy="648532"/>
          </a:xfrm>
          <a:prstGeom prst="rect">
            <a:avLst/>
          </a:prstGeom>
          <a:effectLst/>
        </p:spPr>
      </p:pic>
      <p:sp>
        <p:nvSpPr>
          <p:cNvPr id="40" name="Rounded Rectangle 39"/>
          <p:cNvSpPr/>
          <p:nvPr/>
        </p:nvSpPr>
        <p:spPr>
          <a:xfrm>
            <a:off x="448403" y="2058514"/>
            <a:ext cx="2051999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000" dirty="0" smtClean="0">
                <a:latin typeface="Frutiger LT Std 77 Black Cn"/>
                <a:cs typeface="Frutiger LT Std 77 Black Cn"/>
              </a:rPr>
              <a:t>B2B2X Best Practice</a:t>
            </a:r>
            <a:br>
              <a:rPr lang="en-US" sz="1000" dirty="0" smtClean="0">
                <a:latin typeface="Frutiger LT Std 77 Black Cn"/>
                <a:cs typeface="Frutiger LT Std 77 Black Cn"/>
              </a:rPr>
            </a:br>
            <a:r>
              <a:rPr lang="en-US" sz="900" dirty="0" smtClean="0">
                <a:latin typeface="Frutiger LT Std 57 Cn"/>
                <a:cs typeface="Frutiger LT Std 57 Cn"/>
              </a:rPr>
              <a:t>ebXML  </a:t>
            </a:r>
            <a:endParaRPr lang="en-US" sz="900" dirty="0">
              <a:latin typeface="Frutiger LT Std 57 Cn"/>
              <a:cs typeface="Frutiger LT Std 57 Cn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3785376" y="1014887"/>
            <a:ext cx="3060911" cy="385364"/>
          </a:xfrm>
          <a:prstGeom prst="roundRect">
            <a:avLst>
              <a:gd name="adj" fmla="val 11571"/>
            </a:avLst>
          </a:prstGeom>
          <a:solidFill>
            <a:schemeClr val="bg1">
              <a:lumMod val="75000"/>
            </a:schemeClr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SELF SERVICE PORTAL / B2B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42" name="Isosceles Triangle 41"/>
          <p:cNvSpPr>
            <a:spLocks noChangeAspect="1"/>
          </p:cNvSpPr>
          <p:nvPr/>
        </p:nvSpPr>
        <p:spPr>
          <a:xfrm rot="10800000">
            <a:off x="1872392" y="1456159"/>
            <a:ext cx="214487" cy="108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>
            <a:spLocks noChangeAspect="1"/>
          </p:cNvSpPr>
          <p:nvPr/>
        </p:nvSpPr>
        <p:spPr>
          <a:xfrm rot="10800000">
            <a:off x="5208588" y="1456159"/>
            <a:ext cx="214487" cy="108000"/>
          </a:xfrm>
          <a:prstGeom prst="triangle">
            <a:avLst/>
          </a:prstGeom>
          <a:solidFill>
            <a:srgbClr val="BFBF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2576788" y="562999"/>
            <a:ext cx="2148684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36000" rIns="36000" rtlCol="0">
            <a:spAutoFit/>
          </a:bodyPr>
          <a:lstStyle/>
          <a:p>
            <a:r>
              <a:rPr lang="en-US" sz="1600" cap="all" dirty="0" smtClean="0">
                <a:solidFill>
                  <a:srgbClr val="737C91"/>
                </a:solidFill>
                <a:latin typeface="Frutiger LT Std 77 Black Cn"/>
                <a:cs typeface="Frutiger LT Std 77 Black Cn"/>
              </a:rPr>
              <a:t>Service Provider</a:t>
            </a:r>
            <a:endParaRPr lang="en-US" sz="1600" cap="all" dirty="0">
              <a:solidFill>
                <a:srgbClr val="737C91"/>
              </a:solidFill>
              <a:latin typeface="Frutiger LT Std 77 Black Cn"/>
              <a:cs typeface="Frutiger LT Std 77 Black Cn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5472678" y="638762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latin typeface="Frutiger LT Std 67 Bold Cn"/>
                <a:cs typeface="Frutiger LT Std 67 Bold Cn"/>
              </a:rPr>
              <a:t>SELF SERVICE CUSTOMER</a:t>
            </a:r>
            <a:endParaRPr lang="en-US" sz="700" dirty="0">
              <a:latin typeface="Frutiger LT Std 67 Bold Cn"/>
              <a:cs typeface="Frutiger LT Std 67 Bold Cn"/>
            </a:endParaRPr>
          </a:p>
        </p:txBody>
      </p:sp>
      <p:pic>
        <p:nvPicPr>
          <p:cNvPr id="46" name="Picture 45" descr="User-icon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27980" y="311233"/>
            <a:ext cx="882201" cy="810737"/>
          </a:xfrm>
          <a:prstGeom prst="rect">
            <a:avLst/>
          </a:prstGeom>
          <a:effectLst/>
        </p:spPr>
      </p:pic>
      <p:sp>
        <p:nvSpPr>
          <p:cNvPr id="47" name="Rounded Rectangle 46"/>
          <p:cNvSpPr/>
          <p:nvPr/>
        </p:nvSpPr>
        <p:spPr>
          <a:xfrm>
            <a:off x="906054" y="638939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PRODUCT MANAGER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pic>
        <p:nvPicPr>
          <p:cNvPr id="48" name="Picture 47" descr="UserIcon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flipH="1">
            <a:off x="455185" y="341764"/>
            <a:ext cx="877081" cy="754776"/>
          </a:xfrm>
          <a:prstGeom prst="rect">
            <a:avLst/>
          </a:prstGeom>
          <a:effectLst/>
        </p:spPr>
      </p:pic>
      <p:grpSp>
        <p:nvGrpSpPr>
          <p:cNvPr id="49" name="Group 48"/>
          <p:cNvGrpSpPr/>
          <p:nvPr/>
        </p:nvGrpSpPr>
        <p:grpSpPr>
          <a:xfrm>
            <a:off x="1717224" y="515388"/>
            <a:ext cx="270228" cy="276999"/>
            <a:chOff x="2686166" y="2969938"/>
            <a:chExt cx="270228" cy="276999"/>
          </a:xfrm>
          <a:effectLst/>
        </p:grpSpPr>
        <p:sp>
          <p:nvSpPr>
            <p:cNvPr id="50" name="Oval 49"/>
            <p:cNvSpPr/>
            <p:nvPr/>
          </p:nvSpPr>
          <p:spPr>
            <a:xfrm>
              <a:off x="2691349" y="2984482"/>
              <a:ext cx="260947" cy="260947"/>
            </a:xfrm>
            <a:prstGeom prst="ellipse">
              <a:avLst/>
            </a:prstGeom>
            <a:solidFill>
              <a:srgbClr val="79CA64"/>
            </a:solidFill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686166" y="2969938"/>
              <a:ext cx="27022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1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325177" y="515388"/>
            <a:ext cx="274621" cy="276999"/>
            <a:chOff x="3347658" y="3060601"/>
            <a:chExt cx="274621" cy="276999"/>
          </a:xfrm>
          <a:effectLst/>
        </p:grpSpPr>
        <p:sp>
          <p:nvSpPr>
            <p:cNvPr id="53" name="Oval 52"/>
            <p:cNvSpPr/>
            <p:nvPr/>
          </p:nvSpPr>
          <p:spPr>
            <a:xfrm>
              <a:off x="3347658" y="3075145"/>
              <a:ext cx="260947" cy="260947"/>
            </a:xfrm>
            <a:prstGeom prst="ellipse">
              <a:avLst/>
            </a:prstGeom>
            <a:solidFill>
              <a:srgbClr val="79CA64"/>
            </a:solidFill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347845" y="3060601"/>
              <a:ext cx="2744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2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079951" y="475549"/>
            <a:ext cx="1124273" cy="215444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en-US" sz="800" cap="all" dirty="0" smtClean="0">
                <a:solidFill>
                  <a:srgbClr val="D80000"/>
                </a:solidFill>
                <a:latin typeface="Frutiger LT Std 77 Black Cn"/>
                <a:cs typeface="Frutiger LT Std 77 Black Cn"/>
              </a:rPr>
              <a:t>Powered By Telflow</a:t>
            </a:r>
            <a:endParaRPr lang="en-US" sz="800" cap="all" dirty="0">
              <a:solidFill>
                <a:srgbClr val="D80000"/>
              </a:solidFill>
              <a:latin typeface="Frutiger LT Std 77 Black Cn"/>
              <a:cs typeface="Frutiger LT Std 77 Black Cn"/>
            </a:endParaRPr>
          </a:p>
        </p:txBody>
      </p:sp>
      <p:pic>
        <p:nvPicPr>
          <p:cNvPr id="56" name="Picture 55" descr="telflow-brand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45" y="201088"/>
            <a:ext cx="262438" cy="290769"/>
          </a:xfrm>
          <a:prstGeom prst="rect">
            <a:avLst/>
          </a:prstGeom>
        </p:spPr>
      </p:pic>
      <p:pic>
        <p:nvPicPr>
          <p:cNvPr id="57" name="Picture 56" descr="softwarebox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90515" y="3591502"/>
            <a:ext cx="393087" cy="514633"/>
          </a:xfrm>
          <a:prstGeom prst="rect">
            <a:avLst/>
          </a:prstGeom>
          <a:ln>
            <a:solidFill>
              <a:schemeClr val="bg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93747504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7477589" y="92255"/>
            <a:ext cx="1609300" cy="101830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5390589" y="3048364"/>
            <a:ext cx="943027" cy="248667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Development Complete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4140605" y="1127950"/>
            <a:ext cx="943027" cy="248667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Final Day for Specifications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4140605" y="223541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C55A1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Integration Cutoff Point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7750175" y="553911"/>
            <a:ext cx="1258888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Sun</a:t>
            </a:r>
            <a:endParaRPr lang="en-US" sz="1200" b="1"/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6491288" y="553911"/>
            <a:ext cx="1258887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Sat</a:t>
            </a:r>
            <a:endParaRPr lang="en-US" sz="1200" b="1"/>
          </a:p>
        </p:txBody>
      </p:sp>
      <p:sp>
        <p:nvSpPr>
          <p:cNvPr id="61" name="Rectangle 4"/>
          <p:cNvSpPr>
            <a:spLocks noChangeArrowheads="1"/>
          </p:cNvSpPr>
          <p:nvPr/>
        </p:nvSpPr>
        <p:spPr bwMode="auto">
          <a:xfrm>
            <a:off x="5232400" y="553911"/>
            <a:ext cx="1258888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Fri</a:t>
            </a:r>
            <a:endParaRPr lang="en-US" sz="1200" b="1"/>
          </a:p>
        </p:txBody>
      </p:sp>
      <p:sp>
        <p:nvSpPr>
          <p:cNvPr id="62" name="Rectangle 5"/>
          <p:cNvSpPr>
            <a:spLocks noChangeArrowheads="1"/>
          </p:cNvSpPr>
          <p:nvPr/>
        </p:nvSpPr>
        <p:spPr bwMode="auto">
          <a:xfrm>
            <a:off x="3973513" y="553911"/>
            <a:ext cx="1258887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Thurs</a:t>
            </a:r>
            <a:endParaRPr lang="en-US" sz="1200" b="1"/>
          </a:p>
        </p:txBody>
      </p:sp>
      <p:sp>
        <p:nvSpPr>
          <p:cNvPr id="63" name="Rectangle 6"/>
          <p:cNvSpPr>
            <a:spLocks noChangeArrowheads="1"/>
          </p:cNvSpPr>
          <p:nvPr/>
        </p:nvSpPr>
        <p:spPr bwMode="auto">
          <a:xfrm>
            <a:off x="2714625" y="553911"/>
            <a:ext cx="1258888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Wed</a:t>
            </a:r>
            <a:endParaRPr lang="en-US" sz="1200" b="1"/>
          </a:p>
        </p:txBody>
      </p:sp>
      <p:sp>
        <p:nvSpPr>
          <p:cNvPr id="64" name="Rectangle 7"/>
          <p:cNvSpPr>
            <a:spLocks noChangeArrowheads="1"/>
          </p:cNvSpPr>
          <p:nvPr/>
        </p:nvSpPr>
        <p:spPr bwMode="auto">
          <a:xfrm>
            <a:off x="1455738" y="553911"/>
            <a:ext cx="1258887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Tues</a:t>
            </a:r>
            <a:endParaRPr lang="en-US" sz="1200" b="1"/>
          </a:p>
        </p:txBody>
      </p:sp>
      <p:sp>
        <p:nvSpPr>
          <p:cNvPr id="65" name="Rectangle 8"/>
          <p:cNvSpPr>
            <a:spLocks noChangeArrowheads="1"/>
          </p:cNvSpPr>
          <p:nvPr/>
        </p:nvSpPr>
        <p:spPr bwMode="auto">
          <a:xfrm>
            <a:off x="196850" y="553911"/>
            <a:ext cx="1258888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/>
              <a:t>Mon</a:t>
            </a:r>
          </a:p>
        </p:txBody>
      </p:sp>
      <p:sp>
        <p:nvSpPr>
          <p:cNvPr id="67" name="Rectangle 135"/>
          <p:cNvSpPr>
            <a:spLocks noChangeArrowheads="1"/>
          </p:cNvSpPr>
          <p:nvPr/>
        </p:nvSpPr>
        <p:spPr bwMode="auto">
          <a:xfrm>
            <a:off x="2714625" y="85304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solidFill>
                  <a:srgbClr val="969696"/>
                </a:solidFill>
                <a:cs typeface="Arial" charset="0"/>
              </a:rPr>
              <a:t>30</a:t>
            </a:r>
            <a:endParaRPr lang="en-US" sz="1600" b="0"/>
          </a:p>
        </p:txBody>
      </p:sp>
      <p:sp>
        <p:nvSpPr>
          <p:cNvPr id="68" name="Rectangle 134"/>
          <p:cNvSpPr>
            <a:spLocks noChangeArrowheads="1"/>
          </p:cNvSpPr>
          <p:nvPr/>
        </p:nvSpPr>
        <p:spPr bwMode="auto">
          <a:xfrm>
            <a:off x="1455738" y="85304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solidFill>
                  <a:srgbClr val="969696"/>
                </a:solidFill>
                <a:cs typeface="Arial" charset="0"/>
              </a:rPr>
              <a:t>29</a:t>
            </a:r>
            <a:endParaRPr lang="en-US" sz="1600" b="0"/>
          </a:p>
        </p:txBody>
      </p:sp>
      <p:sp>
        <p:nvSpPr>
          <p:cNvPr id="69" name="Rectangle 133"/>
          <p:cNvSpPr>
            <a:spLocks noChangeArrowheads="1"/>
          </p:cNvSpPr>
          <p:nvPr/>
        </p:nvSpPr>
        <p:spPr bwMode="auto">
          <a:xfrm>
            <a:off x="196850" y="853047"/>
            <a:ext cx="1249363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solidFill>
                  <a:srgbClr val="969696"/>
                </a:solidFill>
                <a:cs typeface="Arial" charset="0"/>
              </a:rPr>
              <a:t>28</a:t>
            </a:r>
            <a:endParaRPr lang="en-US" sz="1600" b="0"/>
          </a:p>
        </p:txBody>
      </p:sp>
      <p:sp>
        <p:nvSpPr>
          <p:cNvPr id="70" name="Rectangle 132"/>
          <p:cNvSpPr>
            <a:spLocks noChangeArrowheads="1"/>
          </p:cNvSpPr>
          <p:nvPr/>
        </p:nvSpPr>
        <p:spPr bwMode="auto">
          <a:xfrm>
            <a:off x="7750175" y="416139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solidFill>
                  <a:srgbClr val="969696"/>
                </a:solidFill>
                <a:cs typeface="Arial" charset="0"/>
              </a:rPr>
              <a:t>1</a:t>
            </a:r>
            <a:endParaRPr lang="en-US" sz="1600" b="0"/>
          </a:p>
        </p:txBody>
      </p:sp>
      <p:sp>
        <p:nvSpPr>
          <p:cNvPr id="71" name="Rectangle 131"/>
          <p:cNvSpPr>
            <a:spLocks noChangeArrowheads="1"/>
          </p:cNvSpPr>
          <p:nvPr/>
        </p:nvSpPr>
        <p:spPr bwMode="auto">
          <a:xfrm>
            <a:off x="6491288" y="416139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31</a:t>
            </a:r>
            <a:endParaRPr lang="en-US" sz="1600" b="0"/>
          </a:p>
        </p:txBody>
      </p:sp>
      <p:sp>
        <p:nvSpPr>
          <p:cNvPr id="72" name="Rectangle 130"/>
          <p:cNvSpPr>
            <a:spLocks noChangeArrowheads="1"/>
          </p:cNvSpPr>
          <p:nvPr/>
        </p:nvSpPr>
        <p:spPr bwMode="auto">
          <a:xfrm>
            <a:off x="5232400" y="416139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30</a:t>
            </a:r>
            <a:endParaRPr lang="en-US" sz="1600" b="0"/>
          </a:p>
        </p:txBody>
      </p:sp>
      <p:sp>
        <p:nvSpPr>
          <p:cNvPr id="73" name="Rectangle 129"/>
          <p:cNvSpPr>
            <a:spLocks noChangeArrowheads="1"/>
          </p:cNvSpPr>
          <p:nvPr/>
        </p:nvSpPr>
        <p:spPr bwMode="auto">
          <a:xfrm>
            <a:off x="3973513" y="416139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29</a:t>
            </a:r>
            <a:endParaRPr lang="en-US" sz="1600" b="0"/>
          </a:p>
        </p:txBody>
      </p:sp>
      <p:sp>
        <p:nvSpPr>
          <p:cNvPr id="74" name="Rectangle 128"/>
          <p:cNvSpPr>
            <a:spLocks noChangeArrowheads="1"/>
          </p:cNvSpPr>
          <p:nvPr/>
        </p:nvSpPr>
        <p:spPr bwMode="auto">
          <a:xfrm>
            <a:off x="2714625" y="416139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28</a:t>
            </a:r>
            <a:endParaRPr lang="en-US" sz="1600" b="0"/>
          </a:p>
        </p:txBody>
      </p:sp>
      <p:sp>
        <p:nvSpPr>
          <p:cNvPr id="75" name="Rectangle 127"/>
          <p:cNvSpPr>
            <a:spLocks noChangeArrowheads="1"/>
          </p:cNvSpPr>
          <p:nvPr/>
        </p:nvSpPr>
        <p:spPr bwMode="auto">
          <a:xfrm>
            <a:off x="1455738" y="416139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27</a:t>
            </a:r>
            <a:endParaRPr lang="en-US" sz="1600" b="0"/>
          </a:p>
        </p:txBody>
      </p:sp>
      <p:sp>
        <p:nvSpPr>
          <p:cNvPr id="76" name="Rectangle 126"/>
          <p:cNvSpPr>
            <a:spLocks noChangeArrowheads="1"/>
          </p:cNvSpPr>
          <p:nvPr/>
        </p:nvSpPr>
        <p:spPr bwMode="auto">
          <a:xfrm>
            <a:off x="196850" y="416139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26</a:t>
            </a:r>
            <a:endParaRPr lang="en-US" sz="1600" b="0"/>
          </a:p>
        </p:txBody>
      </p:sp>
      <p:sp>
        <p:nvSpPr>
          <p:cNvPr id="77" name="Rectangle 125"/>
          <p:cNvSpPr>
            <a:spLocks noChangeArrowheads="1"/>
          </p:cNvSpPr>
          <p:nvPr/>
        </p:nvSpPr>
        <p:spPr bwMode="auto">
          <a:xfrm>
            <a:off x="7750175" y="3334310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25</a:t>
            </a:r>
            <a:endParaRPr lang="en-US" sz="1600" b="0"/>
          </a:p>
        </p:txBody>
      </p:sp>
      <p:sp>
        <p:nvSpPr>
          <p:cNvPr id="78" name="Rectangle 124"/>
          <p:cNvSpPr>
            <a:spLocks noChangeArrowheads="1"/>
          </p:cNvSpPr>
          <p:nvPr/>
        </p:nvSpPr>
        <p:spPr bwMode="auto">
          <a:xfrm>
            <a:off x="6491288" y="3334310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24</a:t>
            </a:r>
            <a:endParaRPr lang="en-US" sz="1600" b="0"/>
          </a:p>
        </p:txBody>
      </p:sp>
      <p:sp>
        <p:nvSpPr>
          <p:cNvPr id="79" name="Rectangle 123"/>
          <p:cNvSpPr>
            <a:spLocks noChangeArrowheads="1"/>
          </p:cNvSpPr>
          <p:nvPr/>
        </p:nvSpPr>
        <p:spPr bwMode="auto">
          <a:xfrm>
            <a:off x="5232400" y="3334310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23</a:t>
            </a:r>
            <a:endParaRPr lang="en-US" sz="1600" b="0"/>
          </a:p>
        </p:txBody>
      </p:sp>
      <p:sp>
        <p:nvSpPr>
          <p:cNvPr id="86" name="Rectangle 122"/>
          <p:cNvSpPr>
            <a:spLocks noChangeArrowheads="1"/>
          </p:cNvSpPr>
          <p:nvPr/>
        </p:nvSpPr>
        <p:spPr bwMode="auto">
          <a:xfrm>
            <a:off x="3973513" y="3334310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22</a:t>
            </a:r>
            <a:endParaRPr lang="en-US" sz="1600" b="0"/>
          </a:p>
        </p:txBody>
      </p:sp>
      <p:sp>
        <p:nvSpPr>
          <p:cNvPr id="87" name="Rectangle 121"/>
          <p:cNvSpPr>
            <a:spLocks noChangeArrowheads="1"/>
          </p:cNvSpPr>
          <p:nvPr/>
        </p:nvSpPr>
        <p:spPr bwMode="auto">
          <a:xfrm>
            <a:off x="2714625" y="3334310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21</a:t>
            </a:r>
            <a:endParaRPr lang="en-US" sz="1600" b="0"/>
          </a:p>
        </p:txBody>
      </p:sp>
      <p:sp>
        <p:nvSpPr>
          <p:cNvPr id="88" name="Rectangle 120"/>
          <p:cNvSpPr>
            <a:spLocks noChangeArrowheads="1"/>
          </p:cNvSpPr>
          <p:nvPr/>
        </p:nvSpPr>
        <p:spPr bwMode="auto">
          <a:xfrm>
            <a:off x="1455738" y="3334310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20</a:t>
            </a:r>
            <a:endParaRPr lang="en-US" sz="1600" b="0"/>
          </a:p>
        </p:txBody>
      </p:sp>
      <p:sp>
        <p:nvSpPr>
          <p:cNvPr id="89" name="Rectangle 119"/>
          <p:cNvSpPr>
            <a:spLocks noChangeArrowheads="1"/>
          </p:cNvSpPr>
          <p:nvPr/>
        </p:nvSpPr>
        <p:spPr bwMode="auto">
          <a:xfrm>
            <a:off x="196850" y="3334310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19</a:t>
            </a:r>
            <a:endParaRPr lang="en-US" sz="1600" b="0"/>
          </a:p>
        </p:txBody>
      </p:sp>
      <p:sp>
        <p:nvSpPr>
          <p:cNvPr id="90" name="Rectangle 118"/>
          <p:cNvSpPr>
            <a:spLocks noChangeArrowheads="1"/>
          </p:cNvSpPr>
          <p:nvPr/>
        </p:nvSpPr>
        <p:spPr bwMode="auto">
          <a:xfrm>
            <a:off x="7750175" y="2507222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18</a:t>
            </a:r>
            <a:endParaRPr lang="en-US" sz="1600" b="0"/>
          </a:p>
        </p:txBody>
      </p:sp>
      <p:sp>
        <p:nvSpPr>
          <p:cNvPr id="91" name="Rectangle 117"/>
          <p:cNvSpPr>
            <a:spLocks noChangeArrowheads="1"/>
          </p:cNvSpPr>
          <p:nvPr/>
        </p:nvSpPr>
        <p:spPr bwMode="auto">
          <a:xfrm>
            <a:off x="6491288" y="2507222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17</a:t>
            </a:r>
            <a:endParaRPr lang="en-US" sz="1600" b="0"/>
          </a:p>
        </p:txBody>
      </p:sp>
      <p:sp>
        <p:nvSpPr>
          <p:cNvPr id="92" name="Rectangle 116"/>
          <p:cNvSpPr>
            <a:spLocks noChangeArrowheads="1"/>
          </p:cNvSpPr>
          <p:nvPr/>
        </p:nvSpPr>
        <p:spPr bwMode="auto">
          <a:xfrm>
            <a:off x="5232400" y="2507222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16</a:t>
            </a:r>
            <a:endParaRPr lang="en-US" sz="1600" b="0"/>
          </a:p>
        </p:txBody>
      </p:sp>
      <p:sp>
        <p:nvSpPr>
          <p:cNvPr id="93" name="Rectangle 115"/>
          <p:cNvSpPr>
            <a:spLocks noChangeArrowheads="1"/>
          </p:cNvSpPr>
          <p:nvPr/>
        </p:nvSpPr>
        <p:spPr bwMode="auto">
          <a:xfrm>
            <a:off x="3973513" y="2507222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15</a:t>
            </a:r>
            <a:endParaRPr lang="en-US" sz="1600" b="0"/>
          </a:p>
        </p:txBody>
      </p:sp>
      <p:sp>
        <p:nvSpPr>
          <p:cNvPr id="94" name="Rectangle 114"/>
          <p:cNvSpPr>
            <a:spLocks noChangeArrowheads="1"/>
          </p:cNvSpPr>
          <p:nvPr/>
        </p:nvSpPr>
        <p:spPr bwMode="auto">
          <a:xfrm>
            <a:off x="2714625" y="2507222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14</a:t>
            </a:r>
            <a:endParaRPr lang="en-US" sz="1600" b="0"/>
          </a:p>
        </p:txBody>
      </p:sp>
      <p:sp>
        <p:nvSpPr>
          <p:cNvPr id="95" name="Rectangle 113"/>
          <p:cNvSpPr>
            <a:spLocks noChangeArrowheads="1"/>
          </p:cNvSpPr>
          <p:nvPr/>
        </p:nvSpPr>
        <p:spPr bwMode="auto">
          <a:xfrm>
            <a:off x="1455738" y="2507222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13</a:t>
            </a:r>
            <a:endParaRPr lang="en-US" sz="1600" b="0"/>
          </a:p>
        </p:txBody>
      </p:sp>
      <p:sp>
        <p:nvSpPr>
          <p:cNvPr id="96" name="Rectangle 112"/>
          <p:cNvSpPr>
            <a:spLocks noChangeArrowheads="1"/>
          </p:cNvSpPr>
          <p:nvPr/>
        </p:nvSpPr>
        <p:spPr bwMode="auto">
          <a:xfrm>
            <a:off x="196850" y="2507222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12</a:t>
            </a:r>
            <a:endParaRPr lang="en-US" sz="1600" b="0"/>
          </a:p>
        </p:txBody>
      </p:sp>
      <p:sp>
        <p:nvSpPr>
          <p:cNvPr id="97" name="Rectangle 111"/>
          <p:cNvSpPr>
            <a:spLocks noChangeArrowheads="1"/>
          </p:cNvSpPr>
          <p:nvPr/>
        </p:nvSpPr>
        <p:spPr bwMode="auto">
          <a:xfrm>
            <a:off x="7750175" y="1680135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11</a:t>
            </a:r>
            <a:endParaRPr lang="en-US" sz="1600" b="0"/>
          </a:p>
        </p:txBody>
      </p:sp>
      <p:sp>
        <p:nvSpPr>
          <p:cNvPr id="98" name="Rectangle 110"/>
          <p:cNvSpPr>
            <a:spLocks noChangeArrowheads="1"/>
          </p:cNvSpPr>
          <p:nvPr/>
        </p:nvSpPr>
        <p:spPr bwMode="auto">
          <a:xfrm>
            <a:off x="6491288" y="1680135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10</a:t>
            </a:r>
            <a:endParaRPr lang="en-US" sz="1600" b="0"/>
          </a:p>
        </p:txBody>
      </p:sp>
      <p:sp>
        <p:nvSpPr>
          <p:cNvPr id="99" name="Rectangle 109"/>
          <p:cNvSpPr>
            <a:spLocks noChangeArrowheads="1"/>
          </p:cNvSpPr>
          <p:nvPr/>
        </p:nvSpPr>
        <p:spPr bwMode="auto">
          <a:xfrm>
            <a:off x="5232400" y="1680135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9</a:t>
            </a:r>
            <a:endParaRPr lang="en-US" sz="1600" b="0"/>
          </a:p>
        </p:txBody>
      </p:sp>
      <p:sp>
        <p:nvSpPr>
          <p:cNvPr id="100" name="Rectangle 108"/>
          <p:cNvSpPr>
            <a:spLocks noChangeArrowheads="1"/>
          </p:cNvSpPr>
          <p:nvPr/>
        </p:nvSpPr>
        <p:spPr bwMode="auto">
          <a:xfrm>
            <a:off x="3973513" y="1680135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8</a:t>
            </a:r>
            <a:endParaRPr lang="en-US" sz="1600" b="0"/>
          </a:p>
        </p:txBody>
      </p:sp>
      <p:sp>
        <p:nvSpPr>
          <p:cNvPr id="101" name="Rectangle 107"/>
          <p:cNvSpPr>
            <a:spLocks noChangeArrowheads="1"/>
          </p:cNvSpPr>
          <p:nvPr/>
        </p:nvSpPr>
        <p:spPr bwMode="auto">
          <a:xfrm>
            <a:off x="2714625" y="1680135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7</a:t>
            </a:r>
            <a:endParaRPr lang="en-US" sz="1600" b="0"/>
          </a:p>
        </p:txBody>
      </p:sp>
      <p:sp>
        <p:nvSpPr>
          <p:cNvPr id="102" name="Rectangle 106"/>
          <p:cNvSpPr>
            <a:spLocks noChangeArrowheads="1"/>
          </p:cNvSpPr>
          <p:nvPr/>
        </p:nvSpPr>
        <p:spPr bwMode="auto">
          <a:xfrm>
            <a:off x="1455738" y="1680135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6</a:t>
            </a:r>
            <a:endParaRPr lang="en-US" sz="1600" b="0"/>
          </a:p>
        </p:txBody>
      </p:sp>
      <p:sp>
        <p:nvSpPr>
          <p:cNvPr id="103" name="Rectangle 105"/>
          <p:cNvSpPr>
            <a:spLocks noChangeArrowheads="1"/>
          </p:cNvSpPr>
          <p:nvPr/>
        </p:nvSpPr>
        <p:spPr bwMode="auto">
          <a:xfrm>
            <a:off x="196850" y="1680135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5</a:t>
            </a:r>
            <a:endParaRPr lang="en-US" sz="1600" b="0"/>
          </a:p>
        </p:txBody>
      </p:sp>
      <p:sp>
        <p:nvSpPr>
          <p:cNvPr id="104" name="Rectangle 104"/>
          <p:cNvSpPr>
            <a:spLocks noChangeArrowheads="1"/>
          </p:cNvSpPr>
          <p:nvPr/>
        </p:nvSpPr>
        <p:spPr bwMode="auto">
          <a:xfrm>
            <a:off x="7750175" y="85304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4</a:t>
            </a:r>
            <a:endParaRPr lang="en-US" sz="1600" b="0"/>
          </a:p>
        </p:txBody>
      </p:sp>
      <p:sp>
        <p:nvSpPr>
          <p:cNvPr id="105" name="Rectangle 103"/>
          <p:cNvSpPr>
            <a:spLocks noChangeArrowheads="1"/>
          </p:cNvSpPr>
          <p:nvPr/>
        </p:nvSpPr>
        <p:spPr bwMode="auto">
          <a:xfrm>
            <a:off x="6491288" y="85304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3</a:t>
            </a:r>
            <a:endParaRPr lang="en-US" sz="1600" b="0"/>
          </a:p>
        </p:txBody>
      </p:sp>
      <p:sp>
        <p:nvSpPr>
          <p:cNvPr id="106" name="Rectangle 102"/>
          <p:cNvSpPr>
            <a:spLocks noChangeArrowheads="1"/>
          </p:cNvSpPr>
          <p:nvPr/>
        </p:nvSpPr>
        <p:spPr bwMode="auto">
          <a:xfrm>
            <a:off x="5232400" y="85304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</a:t>
            </a:r>
            <a:endParaRPr lang="en-US" sz="1600" b="0"/>
          </a:p>
        </p:txBody>
      </p:sp>
      <p:sp>
        <p:nvSpPr>
          <p:cNvPr id="107" name="Rectangle 101"/>
          <p:cNvSpPr>
            <a:spLocks noChangeArrowheads="1"/>
          </p:cNvSpPr>
          <p:nvPr/>
        </p:nvSpPr>
        <p:spPr bwMode="auto">
          <a:xfrm>
            <a:off x="3973513" y="85304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</a:t>
            </a:r>
            <a:endParaRPr lang="en-US" sz="1600" b="0"/>
          </a:p>
        </p:txBody>
      </p:sp>
      <p:sp>
        <p:nvSpPr>
          <p:cNvPr id="85" name="Rounded Rectangle 84"/>
          <p:cNvSpPr/>
          <p:nvPr/>
        </p:nvSpPr>
        <p:spPr>
          <a:xfrm>
            <a:off x="396157" y="3621780"/>
            <a:ext cx="5945653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DGIT Lead E2E Testing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0" name="Rounded Rectangle 109"/>
          <p:cNvSpPr/>
          <p:nvPr/>
        </p:nvSpPr>
        <p:spPr>
          <a:xfrm>
            <a:off x="396157" y="2783309"/>
            <a:ext cx="5945653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Catalyst Development (Integration &amp; </a:t>
            </a:r>
            <a:r>
              <a:rPr lang="en-US" sz="800" dirty="0" err="1" smtClean="0">
                <a:latin typeface="Frutiger LT Std 67 Bold Cn"/>
                <a:cs typeface="Frutiger LT Std 67 Bold Cn"/>
              </a:rPr>
              <a:t>Finalisation</a:t>
            </a:r>
            <a:r>
              <a:rPr lang="en-US" sz="800" dirty="0" smtClean="0">
                <a:latin typeface="Frutiger LT Std 67 Bold Cn"/>
                <a:cs typeface="Frutiger LT Std 67 Bold Cn"/>
              </a:rPr>
              <a:t>)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396157" y="1971782"/>
            <a:ext cx="4687475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Catalyst Development (Framework + Stubs)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3" name="Rounded Rectangle 112"/>
          <p:cNvSpPr/>
          <p:nvPr/>
        </p:nvSpPr>
        <p:spPr>
          <a:xfrm>
            <a:off x="5398783" y="3888148"/>
            <a:ext cx="943027" cy="248667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Testing Complete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2826774" y="1401199"/>
            <a:ext cx="3605162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Catalyst Development (Framework + Stubs)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4720303" y="442452"/>
            <a:ext cx="1024193" cy="448312"/>
          </a:xfrm>
          <a:prstGeom prst="wedgeRectCallout">
            <a:avLst>
              <a:gd name="adj1" fmla="val -32833"/>
              <a:gd name="adj2" fmla="val 8821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Delivered in PSA or Telflow CIM</a:t>
            </a:r>
            <a:endParaRPr lang="en-US" sz="1000" dirty="0"/>
          </a:p>
        </p:txBody>
      </p:sp>
      <p:sp>
        <p:nvSpPr>
          <p:cNvPr id="115" name="Rectangular Callout 114"/>
          <p:cNvSpPr/>
          <p:nvPr/>
        </p:nvSpPr>
        <p:spPr>
          <a:xfrm>
            <a:off x="5424949" y="1971782"/>
            <a:ext cx="1024193" cy="448312"/>
          </a:xfrm>
          <a:prstGeom prst="wedgeRectCallout">
            <a:avLst>
              <a:gd name="adj1" fmla="val -76033"/>
              <a:gd name="adj2" fmla="val 3521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Endpoints + Credentials </a:t>
            </a:r>
            <a:endParaRPr lang="en-US" sz="1000" dirty="0"/>
          </a:p>
        </p:txBody>
      </p:sp>
      <p:sp>
        <p:nvSpPr>
          <p:cNvPr id="116" name="Rounded Rectangle 115"/>
          <p:cNvSpPr/>
          <p:nvPr/>
        </p:nvSpPr>
        <p:spPr>
          <a:xfrm>
            <a:off x="4144237" y="3048364"/>
            <a:ext cx="939395" cy="248667"/>
          </a:xfrm>
          <a:prstGeom prst="roundRect">
            <a:avLst>
              <a:gd name="adj" fmla="val 50000"/>
            </a:avLst>
          </a:prstGeom>
          <a:solidFill>
            <a:srgbClr val="C55A1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Integration Fallback Point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7" name="Rectangular Callout 116"/>
          <p:cNvSpPr/>
          <p:nvPr/>
        </p:nvSpPr>
        <p:spPr>
          <a:xfrm>
            <a:off x="4036970" y="3606634"/>
            <a:ext cx="1024193" cy="448312"/>
          </a:xfrm>
          <a:prstGeom prst="wedgeRectCallout">
            <a:avLst>
              <a:gd name="adj1" fmla="val 27967"/>
              <a:gd name="adj2" fmla="val -1146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Fallback to Stubs</a:t>
            </a:r>
            <a:endParaRPr lang="en-US" sz="1000" dirty="0"/>
          </a:p>
        </p:txBody>
      </p:sp>
      <p:sp>
        <p:nvSpPr>
          <p:cNvPr id="58" name="Title 1"/>
          <p:cNvSpPr txBox="1">
            <a:spLocks/>
          </p:cNvSpPr>
          <p:nvPr/>
        </p:nvSpPr>
        <p:spPr>
          <a:xfrm>
            <a:off x="85254" y="-2026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cap="all" dirty="0" smtClean="0">
                <a:latin typeface="Frutiger LT Std 67 Bold Cn"/>
                <a:cs typeface="Frutiger LT Std 67 Bold Cn"/>
              </a:rPr>
              <a:t>Service Bundling in a b2b2X Marketplace</a:t>
            </a:r>
            <a:endParaRPr lang="en-US" sz="2000" dirty="0">
              <a:solidFill>
                <a:prstClr val="white">
                  <a:lumMod val="65000"/>
                </a:prst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211805" y="95310"/>
            <a:ext cx="20042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prstClr val="white">
                    <a:lumMod val="65000"/>
                  </a:prstClr>
                </a:solidFill>
                <a:latin typeface="Frutiger LT Std 57 Cn"/>
                <a:cs typeface="Frutiger LT Std 57 Cn"/>
              </a:rPr>
              <a:t>Development Roadmap</a:t>
            </a:r>
            <a:endParaRPr lang="en-US" dirty="0">
              <a:latin typeface="Frutiger LT Std 57 Cn"/>
              <a:cs typeface="Frutiger LT Std 57 Cn"/>
            </a:endParaRPr>
          </a:p>
        </p:txBody>
      </p:sp>
    </p:spTree>
    <p:extLst>
      <p:ext uri="{BB962C8B-B14F-4D97-AF65-F5344CB8AC3E}">
        <p14:creationId xmlns:p14="http://schemas.microsoft.com/office/powerpoint/2010/main" val="25326773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Straight Connector 61"/>
          <p:cNvCxnSpPr/>
          <p:nvPr/>
        </p:nvCxnSpPr>
        <p:spPr>
          <a:xfrm>
            <a:off x="5458476" y="3946515"/>
            <a:ext cx="1291097" cy="0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85254" y="-2026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cap="all" dirty="0" smtClean="0">
                <a:latin typeface="Frutiger LT Std 67 Bold Cn"/>
                <a:cs typeface="Frutiger LT Std 67 Bold Cn"/>
              </a:rPr>
              <a:t>Service Bundling in a b2b2X Marketplace</a:t>
            </a:r>
            <a:endParaRPr lang="en-US" sz="1600" dirty="0">
              <a:solidFill>
                <a:prstClr val="white">
                  <a:lumMod val="65000"/>
                </a:prst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243898" y="2926197"/>
            <a:ext cx="7677387" cy="2009641"/>
          </a:xfrm>
          <a:prstGeom prst="roundRect">
            <a:avLst>
              <a:gd name="adj" fmla="val 1260"/>
            </a:avLst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endParaRPr lang="en-GB" sz="1100" dirty="0">
              <a:latin typeface="Frutiger LT Std 45 Light"/>
              <a:cs typeface="Frutiger LT Std 45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65277" y="4714561"/>
            <a:ext cx="6234643" cy="400110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algn="ctr"/>
            <a:r>
              <a:rPr lang="en-US" sz="2000" cap="all" dirty="0" smtClean="0">
                <a:solidFill>
                  <a:srgbClr val="7F7F7F"/>
                </a:solidFill>
                <a:latin typeface="Frutiger LT Std 77 Black Cn"/>
                <a:cs typeface="Frutiger LT Std 77 Black Cn"/>
              </a:rPr>
              <a:t>Virtual IT Bundle: Built from Multiple suppliers</a:t>
            </a:r>
            <a:endParaRPr lang="en-US" sz="2000" cap="all" dirty="0">
              <a:solidFill>
                <a:srgbClr val="7F7F7F"/>
              </a:solidFill>
              <a:latin typeface="Frutiger LT Std 77 Black Cn"/>
              <a:cs typeface="Frutiger LT Std 77 Black Cn"/>
            </a:endParaRPr>
          </a:p>
        </p:txBody>
      </p:sp>
      <p:pic>
        <p:nvPicPr>
          <p:cNvPr id="44" name="Picture 43" descr="cisco_logo_2col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907" y="4033214"/>
            <a:ext cx="859692" cy="597950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7486726" y="92255"/>
            <a:ext cx="1609300" cy="101830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3635989" y="3138322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VIRTUAL NETWORK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6417393" y="3138322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latin typeface="Frutiger LT Std 67 Bold Cn"/>
                <a:cs typeface="Frutiger LT Std 67 Bold Cn"/>
              </a:rPr>
              <a:t>IAAS </a:t>
            </a:r>
            <a:br>
              <a:rPr lang="en-US" sz="800" b="1" dirty="0" smtClean="0">
                <a:latin typeface="Frutiger LT Std 67 Bold Cn"/>
                <a:cs typeface="Frutiger LT Std 67 Bold Cn"/>
              </a:rPr>
            </a:br>
            <a:r>
              <a:rPr lang="en-US" sz="800" b="1" dirty="0" smtClean="0">
                <a:latin typeface="Frutiger LT Std 67 Bold Cn"/>
                <a:cs typeface="Frutiger LT Std 67 Bold Cn"/>
              </a:rPr>
              <a:t>CLUSTER</a:t>
            </a:r>
            <a:endParaRPr lang="en-US" sz="800" b="1" dirty="0">
              <a:latin typeface="Frutiger LT Std 67 Bold Cn"/>
              <a:cs typeface="Frutiger LT Std 67 Bold Cn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53904" y="654634"/>
            <a:ext cx="8747822" cy="2026970"/>
          </a:xfrm>
          <a:prstGeom prst="roundRect">
            <a:avLst>
              <a:gd name="adj" fmla="val 1260"/>
            </a:avLst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endParaRPr lang="en-GB" sz="1100" dirty="0">
              <a:latin typeface="Frutiger LT Std 45 Light"/>
              <a:cs typeface="Frutiger LT Std 45 Light"/>
            </a:endParaRPr>
          </a:p>
        </p:txBody>
      </p:sp>
      <p:pic>
        <p:nvPicPr>
          <p:cNvPr id="79" name="Picture 78" descr="rack_2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33281" y="3532344"/>
            <a:ext cx="711251" cy="7112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6" name="Picture 85" descr="LC-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841" y="4287975"/>
            <a:ext cx="1641231" cy="328246"/>
          </a:xfrm>
          <a:prstGeom prst="rect">
            <a:avLst/>
          </a:prstGeom>
        </p:spPr>
      </p:pic>
      <p:sp>
        <p:nvSpPr>
          <p:cNvPr id="90" name="Rounded Rectangle 89"/>
          <p:cNvSpPr/>
          <p:nvPr/>
        </p:nvSpPr>
        <p:spPr>
          <a:xfrm>
            <a:off x="1855842" y="3138322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FIBRE ACCESS</a:t>
            </a:r>
          </a:p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(LAYER 2)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pic>
        <p:nvPicPr>
          <p:cNvPr id="91" name="Picture 90" descr="softwarebox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06460" y="3490431"/>
            <a:ext cx="524398" cy="686547"/>
          </a:xfrm>
          <a:prstGeom prst="rect">
            <a:avLst/>
          </a:prstGeom>
        </p:spPr>
      </p:pic>
      <p:pic>
        <p:nvPicPr>
          <p:cNvPr id="92" name="Picture 91" descr="softwarebox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624" y="3599285"/>
            <a:ext cx="524398" cy="686547"/>
          </a:xfrm>
          <a:prstGeom prst="rect">
            <a:avLst/>
          </a:prstGeom>
        </p:spPr>
      </p:pic>
      <p:sp>
        <p:nvSpPr>
          <p:cNvPr id="93" name="Rounded Rectangle 92"/>
          <p:cNvSpPr/>
          <p:nvPr/>
        </p:nvSpPr>
        <p:spPr>
          <a:xfrm>
            <a:off x="7583451" y="3138322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ERP SASS INSTALLTION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pic>
        <p:nvPicPr>
          <p:cNvPr id="94" name="Picture 93" descr="Firewall_bw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004" y="3469816"/>
            <a:ext cx="816312" cy="816312"/>
          </a:xfrm>
          <a:prstGeom prst="rect">
            <a:avLst/>
          </a:prstGeom>
        </p:spPr>
      </p:pic>
      <p:sp>
        <p:nvSpPr>
          <p:cNvPr id="95" name="Rounded Rectangle 94"/>
          <p:cNvSpPr/>
          <p:nvPr/>
        </p:nvSpPr>
        <p:spPr>
          <a:xfrm>
            <a:off x="4829918" y="3138322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VIRTUAL FIREWALL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05" name="Down Arrow 104"/>
          <p:cNvSpPr/>
          <p:nvPr/>
        </p:nvSpPr>
        <p:spPr>
          <a:xfrm>
            <a:off x="2221972" y="2585671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ounded Rectangle 112"/>
          <p:cNvSpPr/>
          <p:nvPr/>
        </p:nvSpPr>
        <p:spPr>
          <a:xfrm>
            <a:off x="3455719" y="2240612"/>
            <a:ext cx="2499902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TMF Active Catalogue PSA - SOAP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6118417" y="2240612"/>
            <a:ext cx="2700000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TMF Open </a:t>
            </a:r>
            <a:r>
              <a:rPr lang="en-US" sz="1100" dirty="0">
                <a:latin typeface="Frutiger LT Std 77 Black Cn"/>
                <a:cs typeface="Frutiger LT Std 77 Black Cn"/>
              </a:rPr>
              <a:t>Digital </a:t>
            </a:r>
            <a:r>
              <a:rPr lang="en-US" sz="1100" dirty="0" smtClean="0">
                <a:latin typeface="Frutiger LT Std 77 Black Cn"/>
                <a:cs typeface="Frutiger LT Std 77 Black Cn"/>
              </a:rPr>
              <a:t>APIs - REST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116" name="Rounded Rectangle 115"/>
          <p:cNvSpPr/>
          <p:nvPr/>
        </p:nvSpPr>
        <p:spPr>
          <a:xfrm>
            <a:off x="1337239" y="1797003"/>
            <a:ext cx="7485529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RUN TIME / ORCHESTRATION LAYER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118" name="Isosceles Triangle 117"/>
          <p:cNvSpPr>
            <a:spLocks noChangeAspect="1"/>
          </p:cNvSpPr>
          <p:nvPr/>
        </p:nvSpPr>
        <p:spPr>
          <a:xfrm rot="10800000">
            <a:off x="4972760" y="1563022"/>
            <a:ext cx="214487" cy="108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ounded Rectangle 118"/>
          <p:cNvSpPr/>
          <p:nvPr/>
        </p:nvSpPr>
        <p:spPr>
          <a:xfrm>
            <a:off x="233153" y="1089719"/>
            <a:ext cx="6759192" cy="360000"/>
          </a:xfrm>
          <a:prstGeom prst="roundRect">
            <a:avLst>
              <a:gd name="adj" fmla="val 12843"/>
            </a:avLst>
          </a:prstGeom>
          <a:solidFill>
            <a:schemeClr val="accent1">
              <a:lumMod val="50000"/>
            </a:schemeClr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                    DESIGN TIME / BUNDLING LAYER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121" name="Down Arrow 120"/>
          <p:cNvSpPr/>
          <p:nvPr/>
        </p:nvSpPr>
        <p:spPr>
          <a:xfrm>
            <a:off x="4606147" y="2570862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Down Arrow 121"/>
          <p:cNvSpPr/>
          <p:nvPr/>
        </p:nvSpPr>
        <p:spPr>
          <a:xfrm>
            <a:off x="6793239" y="2586505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Down Arrow 122"/>
          <p:cNvSpPr/>
          <p:nvPr/>
        </p:nvSpPr>
        <p:spPr>
          <a:xfrm>
            <a:off x="7975278" y="2577987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686166" y="2990279"/>
            <a:ext cx="270228" cy="276999"/>
            <a:chOff x="2686166" y="2969938"/>
            <a:chExt cx="270228" cy="276999"/>
          </a:xfrm>
        </p:grpSpPr>
        <p:sp>
          <p:nvSpPr>
            <p:cNvPr id="48" name="Oval 47"/>
            <p:cNvSpPr/>
            <p:nvPr/>
          </p:nvSpPr>
          <p:spPr>
            <a:xfrm>
              <a:off x="2691349" y="2984482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686166" y="2969938"/>
              <a:ext cx="27022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1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399341" y="2990279"/>
            <a:ext cx="274621" cy="276999"/>
            <a:chOff x="3347658" y="3060601"/>
            <a:chExt cx="274621" cy="276999"/>
          </a:xfrm>
        </p:grpSpPr>
        <p:sp>
          <p:nvSpPr>
            <p:cNvPr id="50" name="Oval 49"/>
            <p:cNvSpPr/>
            <p:nvPr/>
          </p:nvSpPr>
          <p:spPr>
            <a:xfrm>
              <a:off x="3347658" y="3075145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347845" y="3060601"/>
              <a:ext cx="2744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2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620694" y="2990279"/>
            <a:ext cx="274621" cy="276999"/>
            <a:chOff x="4540738" y="3045610"/>
            <a:chExt cx="274621" cy="276999"/>
          </a:xfrm>
        </p:grpSpPr>
        <p:sp>
          <p:nvSpPr>
            <p:cNvPr id="52" name="Oval 51"/>
            <p:cNvSpPr/>
            <p:nvPr/>
          </p:nvSpPr>
          <p:spPr>
            <a:xfrm>
              <a:off x="4540738" y="3060154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540925" y="3045610"/>
              <a:ext cx="2744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3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179576" y="2990279"/>
            <a:ext cx="287258" cy="276999"/>
            <a:chOff x="6479854" y="3055935"/>
            <a:chExt cx="287258" cy="276999"/>
          </a:xfrm>
        </p:grpSpPr>
        <p:sp>
          <p:nvSpPr>
            <p:cNvPr id="54" name="Oval 53"/>
            <p:cNvSpPr/>
            <p:nvPr/>
          </p:nvSpPr>
          <p:spPr>
            <a:xfrm>
              <a:off x="6486079" y="3070479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79854" y="3055935"/>
              <a:ext cx="2872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4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361557" y="2990279"/>
            <a:ext cx="274434" cy="276999"/>
            <a:chOff x="7608783" y="3044017"/>
            <a:chExt cx="274434" cy="276999"/>
          </a:xfrm>
        </p:grpSpPr>
        <p:sp>
          <p:nvSpPr>
            <p:cNvPr id="58" name="Oval 57"/>
            <p:cNvSpPr/>
            <p:nvPr/>
          </p:nvSpPr>
          <p:spPr>
            <a:xfrm>
              <a:off x="7616067" y="3058561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608783" y="3044017"/>
              <a:ext cx="2744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5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2571452" y="3946515"/>
            <a:ext cx="1466795" cy="0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pic>
        <p:nvPicPr>
          <p:cNvPr id="25" name="Picture 24" descr="router-hi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221" y="3685612"/>
            <a:ext cx="922670" cy="562830"/>
          </a:xfrm>
          <a:prstGeom prst="rect">
            <a:avLst/>
          </a:prstGeom>
        </p:spPr>
      </p:pic>
      <p:pic>
        <p:nvPicPr>
          <p:cNvPr id="89" name="Picture 88" descr="DAP 1350 Sid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648" y="3443149"/>
            <a:ext cx="1559189" cy="877044"/>
          </a:xfrm>
          <a:prstGeom prst="rect">
            <a:avLst/>
          </a:prstGeom>
        </p:spPr>
      </p:pic>
      <p:pic>
        <p:nvPicPr>
          <p:cNvPr id="45" name="Picture 44" descr="nbn_logo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017" y="3917311"/>
            <a:ext cx="829564" cy="648532"/>
          </a:xfrm>
          <a:prstGeom prst="rect">
            <a:avLst/>
          </a:prstGeom>
        </p:spPr>
      </p:pic>
      <p:sp>
        <p:nvSpPr>
          <p:cNvPr id="70" name="Rounded Rectangle 69"/>
          <p:cNvSpPr/>
          <p:nvPr/>
        </p:nvSpPr>
        <p:spPr>
          <a:xfrm>
            <a:off x="203615" y="433392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SELF SERVICE CUSTOMER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2" name="Rounded Rectangle 111"/>
          <p:cNvSpPr/>
          <p:nvPr/>
        </p:nvSpPr>
        <p:spPr>
          <a:xfrm>
            <a:off x="1341275" y="2240612"/>
            <a:ext cx="1998078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B2B2X Best Practice - </a:t>
            </a:r>
            <a:r>
              <a:rPr lang="en-US" sz="1100" dirty="0">
                <a:latin typeface="Frutiger LT Std 77 Black Cn"/>
                <a:cs typeface="Frutiger LT Std 77 Black Cn"/>
              </a:rPr>
              <a:t>ebXML 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7360420" y="440505"/>
            <a:ext cx="1476271" cy="428109"/>
          </a:xfrm>
          <a:prstGeom prst="roundRect">
            <a:avLst>
              <a:gd name="adj" fmla="val 8597"/>
            </a:avLst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Down Arrow 102"/>
          <p:cNvSpPr/>
          <p:nvPr/>
        </p:nvSpPr>
        <p:spPr>
          <a:xfrm rot="10800000">
            <a:off x="534954" y="2640412"/>
            <a:ext cx="280347" cy="1302115"/>
          </a:xfrm>
          <a:prstGeom prst="downArrow">
            <a:avLst>
              <a:gd name="adj1" fmla="val 64300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7" name="Picture 126" descr="User-icon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flipH="1">
            <a:off x="193058" y="3495001"/>
            <a:ext cx="882201" cy="810737"/>
          </a:xfrm>
          <a:prstGeom prst="rect">
            <a:avLst/>
          </a:prstGeom>
        </p:spPr>
      </p:pic>
      <p:sp>
        <p:nvSpPr>
          <p:cNvPr id="104" name="Rounded Rectangle 103"/>
          <p:cNvSpPr/>
          <p:nvPr/>
        </p:nvSpPr>
        <p:spPr>
          <a:xfrm>
            <a:off x="230978" y="1797003"/>
            <a:ext cx="888300" cy="803608"/>
          </a:xfrm>
          <a:prstGeom prst="roundRect">
            <a:avLst>
              <a:gd name="adj" fmla="val 686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SELF SERVICE PORTAL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106" name="Isosceles Triangle 105"/>
          <p:cNvSpPr>
            <a:spLocks noChangeAspect="1"/>
          </p:cNvSpPr>
          <p:nvPr/>
        </p:nvSpPr>
        <p:spPr>
          <a:xfrm rot="10800000">
            <a:off x="567885" y="1564020"/>
            <a:ext cx="214487" cy="108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Isosceles Triangle 106"/>
          <p:cNvSpPr>
            <a:spLocks noChangeAspect="1"/>
          </p:cNvSpPr>
          <p:nvPr/>
        </p:nvSpPr>
        <p:spPr>
          <a:xfrm rot="5400000">
            <a:off x="1126335" y="1907785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236415" y="475018"/>
            <a:ext cx="1803946" cy="338554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algn="ctr"/>
            <a:r>
              <a:rPr lang="en-US" sz="16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utiger LT Std 77 Black Cn"/>
                <a:cs typeface="Frutiger LT Std 77 Black Cn"/>
              </a:rPr>
              <a:t>Service Provider</a:t>
            </a:r>
            <a:endParaRPr lang="en-US" sz="1600" cap="all" dirty="0">
              <a:solidFill>
                <a:schemeClr val="tx1">
                  <a:lumMod val="50000"/>
                  <a:lumOff val="50000"/>
                </a:schemeClr>
              </a:solidFill>
              <a:latin typeface="Frutiger LT Std 77 Black Cn"/>
              <a:cs typeface="Frutiger LT Std 77 Black Cn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7624052" y="1450828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PRODUCT MANAGER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8" name="Down Arrow 67"/>
          <p:cNvSpPr/>
          <p:nvPr/>
        </p:nvSpPr>
        <p:spPr>
          <a:xfrm rot="5400000">
            <a:off x="7399186" y="745882"/>
            <a:ext cx="280347" cy="1057481"/>
          </a:xfrm>
          <a:prstGeom prst="downArrow">
            <a:avLst>
              <a:gd name="adj1" fmla="val 64300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65" descr="UserIcon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700114" y="829943"/>
            <a:ext cx="690330" cy="594067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7344323" y="542861"/>
            <a:ext cx="1124273" cy="215444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en-US" sz="800" cap="all" dirty="0" smtClean="0">
                <a:solidFill>
                  <a:srgbClr val="D80000"/>
                </a:solidFill>
                <a:latin typeface="Frutiger LT Std 77 Black Cn"/>
                <a:cs typeface="Frutiger LT Std 77 Black Cn"/>
              </a:rPr>
              <a:t>Powered By Telflow</a:t>
            </a:r>
            <a:endParaRPr lang="en-US" sz="800" cap="all" dirty="0">
              <a:solidFill>
                <a:srgbClr val="D80000"/>
              </a:solidFill>
              <a:latin typeface="Frutiger LT Std 77 Black Cn"/>
              <a:cs typeface="Frutiger LT Std 77 Black Cn"/>
            </a:endParaRPr>
          </a:p>
        </p:txBody>
      </p:sp>
      <p:pic>
        <p:nvPicPr>
          <p:cNvPr id="71" name="Picture 70" descr="telflow-brand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799" y="509249"/>
            <a:ext cx="262438" cy="29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961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85254" y="-2026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cap="all" dirty="0">
                <a:latin typeface="Frutiger LT Std 67 Bold Cn"/>
                <a:cs typeface="Frutiger LT Std 67 Bold Cn"/>
              </a:rPr>
              <a:t>b2b2X Service Bundling </a:t>
            </a:r>
            <a:r>
              <a:rPr lang="en-US" sz="2000" cap="all" dirty="0" smtClean="0">
                <a:latin typeface="Frutiger LT Std 67 Bold Cn"/>
                <a:cs typeface="Frutiger LT Std 67 Bold Cn"/>
              </a:rPr>
              <a:t>– Development Roadmap</a:t>
            </a:r>
            <a:endParaRPr lang="en-US" sz="2000" dirty="0">
              <a:solidFill>
                <a:prstClr val="white">
                  <a:lumMod val="65000"/>
                </a:prst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477589" y="92255"/>
            <a:ext cx="1609300" cy="101830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5390589" y="3048364"/>
            <a:ext cx="943027" cy="248667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Development Complete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4140605" y="1127950"/>
            <a:ext cx="943027" cy="248667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Final Day for Specifications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4140605" y="223541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C55A1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Integration Cutoff Point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7750175" y="553911"/>
            <a:ext cx="1258888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Sun</a:t>
            </a:r>
            <a:endParaRPr lang="en-US" sz="1200" b="1"/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6491288" y="553911"/>
            <a:ext cx="1258887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Sat</a:t>
            </a:r>
            <a:endParaRPr lang="en-US" sz="1200" b="1"/>
          </a:p>
        </p:txBody>
      </p:sp>
      <p:sp>
        <p:nvSpPr>
          <p:cNvPr id="61" name="Rectangle 4"/>
          <p:cNvSpPr>
            <a:spLocks noChangeArrowheads="1"/>
          </p:cNvSpPr>
          <p:nvPr/>
        </p:nvSpPr>
        <p:spPr bwMode="auto">
          <a:xfrm>
            <a:off x="5232400" y="553911"/>
            <a:ext cx="1258888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Fri</a:t>
            </a:r>
            <a:endParaRPr lang="en-US" sz="1200" b="1"/>
          </a:p>
        </p:txBody>
      </p:sp>
      <p:sp>
        <p:nvSpPr>
          <p:cNvPr id="62" name="Rectangle 5"/>
          <p:cNvSpPr>
            <a:spLocks noChangeArrowheads="1"/>
          </p:cNvSpPr>
          <p:nvPr/>
        </p:nvSpPr>
        <p:spPr bwMode="auto">
          <a:xfrm>
            <a:off x="3973513" y="553911"/>
            <a:ext cx="1258887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Thurs</a:t>
            </a:r>
            <a:endParaRPr lang="en-US" sz="1200" b="1"/>
          </a:p>
        </p:txBody>
      </p:sp>
      <p:sp>
        <p:nvSpPr>
          <p:cNvPr id="63" name="Rectangle 6"/>
          <p:cNvSpPr>
            <a:spLocks noChangeArrowheads="1"/>
          </p:cNvSpPr>
          <p:nvPr/>
        </p:nvSpPr>
        <p:spPr bwMode="auto">
          <a:xfrm>
            <a:off x="2714625" y="553911"/>
            <a:ext cx="1258888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Wed</a:t>
            </a:r>
            <a:endParaRPr lang="en-US" sz="1200" b="1"/>
          </a:p>
        </p:txBody>
      </p:sp>
      <p:sp>
        <p:nvSpPr>
          <p:cNvPr id="64" name="Rectangle 7"/>
          <p:cNvSpPr>
            <a:spLocks noChangeArrowheads="1"/>
          </p:cNvSpPr>
          <p:nvPr/>
        </p:nvSpPr>
        <p:spPr bwMode="auto">
          <a:xfrm>
            <a:off x="1455738" y="553911"/>
            <a:ext cx="1258887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>
                <a:cs typeface="Arial" charset="0"/>
              </a:rPr>
              <a:t>Tues</a:t>
            </a:r>
            <a:endParaRPr lang="en-US" sz="1200" b="1"/>
          </a:p>
        </p:txBody>
      </p:sp>
      <p:sp>
        <p:nvSpPr>
          <p:cNvPr id="65" name="Rectangle 8"/>
          <p:cNvSpPr>
            <a:spLocks noChangeArrowheads="1"/>
          </p:cNvSpPr>
          <p:nvPr/>
        </p:nvSpPr>
        <p:spPr bwMode="auto">
          <a:xfrm>
            <a:off x="196850" y="553911"/>
            <a:ext cx="1258888" cy="29913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18000" rIns="90000" bIns="18000" anchor="ctr"/>
          <a:lstStyle/>
          <a:p>
            <a:pPr marL="342900" indent="-342900" algn="ctr" eaLnBrk="1" fontAlgn="b" hangingPunct="1"/>
            <a:r>
              <a:rPr lang="en-US" sz="1200" b="1"/>
              <a:t>Mon</a:t>
            </a:r>
          </a:p>
        </p:txBody>
      </p:sp>
      <p:sp>
        <p:nvSpPr>
          <p:cNvPr id="67" name="Rectangle 135"/>
          <p:cNvSpPr>
            <a:spLocks noChangeArrowheads="1"/>
          </p:cNvSpPr>
          <p:nvPr/>
        </p:nvSpPr>
        <p:spPr bwMode="auto">
          <a:xfrm>
            <a:off x="2714625" y="85304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solidFill>
                  <a:srgbClr val="969696"/>
                </a:solidFill>
                <a:cs typeface="Arial" charset="0"/>
              </a:rPr>
              <a:t>30</a:t>
            </a:r>
            <a:endParaRPr lang="en-US" sz="1600" b="0"/>
          </a:p>
        </p:txBody>
      </p:sp>
      <p:sp>
        <p:nvSpPr>
          <p:cNvPr id="68" name="Rectangle 134"/>
          <p:cNvSpPr>
            <a:spLocks noChangeArrowheads="1"/>
          </p:cNvSpPr>
          <p:nvPr/>
        </p:nvSpPr>
        <p:spPr bwMode="auto">
          <a:xfrm>
            <a:off x="1455738" y="85304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solidFill>
                  <a:srgbClr val="969696"/>
                </a:solidFill>
                <a:cs typeface="Arial" charset="0"/>
              </a:rPr>
              <a:t>29</a:t>
            </a:r>
            <a:endParaRPr lang="en-US" sz="1600" b="0"/>
          </a:p>
        </p:txBody>
      </p:sp>
      <p:sp>
        <p:nvSpPr>
          <p:cNvPr id="69" name="Rectangle 133"/>
          <p:cNvSpPr>
            <a:spLocks noChangeArrowheads="1"/>
          </p:cNvSpPr>
          <p:nvPr/>
        </p:nvSpPr>
        <p:spPr bwMode="auto">
          <a:xfrm>
            <a:off x="196850" y="853047"/>
            <a:ext cx="1249363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solidFill>
                  <a:srgbClr val="969696"/>
                </a:solidFill>
                <a:cs typeface="Arial" charset="0"/>
              </a:rPr>
              <a:t>28</a:t>
            </a:r>
            <a:endParaRPr lang="en-US" sz="1600" b="0"/>
          </a:p>
        </p:txBody>
      </p:sp>
      <p:sp>
        <p:nvSpPr>
          <p:cNvPr id="70" name="Rectangle 132"/>
          <p:cNvSpPr>
            <a:spLocks noChangeArrowheads="1"/>
          </p:cNvSpPr>
          <p:nvPr/>
        </p:nvSpPr>
        <p:spPr bwMode="auto">
          <a:xfrm>
            <a:off x="7750175" y="416139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solidFill>
                  <a:srgbClr val="969696"/>
                </a:solidFill>
                <a:cs typeface="Arial" charset="0"/>
              </a:rPr>
              <a:t>1</a:t>
            </a:r>
            <a:endParaRPr lang="en-US" sz="1600" b="0"/>
          </a:p>
        </p:txBody>
      </p:sp>
      <p:sp>
        <p:nvSpPr>
          <p:cNvPr id="71" name="Rectangle 131"/>
          <p:cNvSpPr>
            <a:spLocks noChangeArrowheads="1"/>
          </p:cNvSpPr>
          <p:nvPr/>
        </p:nvSpPr>
        <p:spPr bwMode="auto">
          <a:xfrm>
            <a:off x="6491288" y="416139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31</a:t>
            </a:r>
            <a:endParaRPr lang="en-US" sz="1600" b="0"/>
          </a:p>
        </p:txBody>
      </p:sp>
      <p:sp>
        <p:nvSpPr>
          <p:cNvPr id="72" name="Rectangle 130"/>
          <p:cNvSpPr>
            <a:spLocks noChangeArrowheads="1"/>
          </p:cNvSpPr>
          <p:nvPr/>
        </p:nvSpPr>
        <p:spPr bwMode="auto">
          <a:xfrm>
            <a:off x="5232400" y="416139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30</a:t>
            </a:r>
            <a:endParaRPr lang="en-US" sz="1600" b="0"/>
          </a:p>
        </p:txBody>
      </p:sp>
      <p:sp>
        <p:nvSpPr>
          <p:cNvPr id="73" name="Rectangle 129"/>
          <p:cNvSpPr>
            <a:spLocks noChangeArrowheads="1"/>
          </p:cNvSpPr>
          <p:nvPr/>
        </p:nvSpPr>
        <p:spPr bwMode="auto">
          <a:xfrm>
            <a:off x="3973513" y="416139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29</a:t>
            </a:r>
            <a:endParaRPr lang="en-US" sz="1600" b="0"/>
          </a:p>
        </p:txBody>
      </p:sp>
      <p:sp>
        <p:nvSpPr>
          <p:cNvPr id="74" name="Rectangle 128"/>
          <p:cNvSpPr>
            <a:spLocks noChangeArrowheads="1"/>
          </p:cNvSpPr>
          <p:nvPr/>
        </p:nvSpPr>
        <p:spPr bwMode="auto">
          <a:xfrm>
            <a:off x="2714625" y="416139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28</a:t>
            </a:r>
            <a:endParaRPr lang="en-US" sz="1600" b="0"/>
          </a:p>
        </p:txBody>
      </p:sp>
      <p:sp>
        <p:nvSpPr>
          <p:cNvPr id="75" name="Rectangle 127"/>
          <p:cNvSpPr>
            <a:spLocks noChangeArrowheads="1"/>
          </p:cNvSpPr>
          <p:nvPr/>
        </p:nvSpPr>
        <p:spPr bwMode="auto">
          <a:xfrm>
            <a:off x="1455738" y="416139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27</a:t>
            </a:r>
            <a:endParaRPr lang="en-US" sz="1600" b="0"/>
          </a:p>
        </p:txBody>
      </p:sp>
      <p:sp>
        <p:nvSpPr>
          <p:cNvPr id="76" name="Rectangle 126"/>
          <p:cNvSpPr>
            <a:spLocks noChangeArrowheads="1"/>
          </p:cNvSpPr>
          <p:nvPr/>
        </p:nvSpPr>
        <p:spPr bwMode="auto">
          <a:xfrm>
            <a:off x="196850" y="416139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26</a:t>
            </a:r>
            <a:endParaRPr lang="en-US" sz="1600" b="0"/>
          </a:p>
        </p:txBody>
      </p:sp>
      <p:sp>
        <p:nvSpPr>
          <p:cNvPr id="77" name="Rectangle 125"/>
          <p:cNvSpPr>
            <a:spLocks noChangeArrowheads="1"/>
          </p:cNvSpPr>
          <p:nvPr/>
        </p:nvSpPr>
        <p:spPr bwMode="auto">
          <a:xfrm>
            <a:off x="7750175" y="3334310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25</a:t>
            </a:r>
            <a:endParaRPr lang="en-US" sz="1600" b="0"/>
          </a:p>
        </p:txBody>
      </p:sp>
      <p:sp>
        <p:nvSpPr>
          <p:cNvPr id="78" name="Rectangle 124"/>
          <p:cNvSpPr>
            <a:spLocks noChangeArrowheads="1"/>
          </p:cNvSpPr>
          <p:nvPr/>
        </p:nvSpPr>
        <p:spPr bwMode="auto">
          <a:xfrm>
            <a:off x="6491288" y="3334310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24</a:t>
            </a:r>
            <a:endParaRPr lang="en-US" sz="1600" b="0"/>
          </a:p>
        </p:txBody>
      </p:sp>
      <p:sp>
        <p:nvSpPr>
          <p:cNvPr id="79" name="Rectangle 123"/>
          <p:cNvSpPr>
            <a:spLocks noChangeArrowheads="1"/>
          </p:cNvSpPr>
          <p:nvPr/>
        </p:nvSpPr>
        <p:spPr bwMode="auto">
          <a:xfrm>
            <a:off x="5232400" y="3334310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23</a:t>
            </a:r>
            <a:endParaRPr lang="en-US" sz="1600" b="0"/>
          </a:p>
        </p:txBody>
      </p:sp>
      <p:sp>
        <p:nvSpPr>
          <p:cNvPr id="86" name="Rectangle 122"/>
          <p:cNvSpPr>
            <a:spLocks noChangeArrowheads="1"/>
          </p:cNvSpPr>
          <p:nvPr/>
        </p:nvSpPr>
        <p:spPr bwMode="auto">
          <a:xfrm>
            <a:off x="3973513" y="3334310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22</a:t>
            </a:r>
            <a:endParaRPr lang="en-US" sz="1600" b="0"/>
          </a:p>
        </p:txBody>
      </p:sp>
      <p:sp>
        <p:nvSpPr>
          <p:cNvPr id="87" name="Rectangle 121"/>
          <p:cNvSpPr>
            <a:spLocks noChangeArrowheads="1"/>
          </p:cNvSpPr>
          <p:nvPr/>
        </p:nvSpPr>
        <p:spPr bwMode="auto">
          <a:xfrm>
            <a:off x="2714625" y="3334310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21</a:t>
            </a:r>
            <a:endParaRPr lang="en-US" sz="1600" b="0"/>
          </a:p>
        </p:txBody>
      </p:sp>
      <p:sp>
        <p:nvSpPr>
          <p:cNvPr id="88" name="Rectangle 120"/>
          <p:cNvSpPr>
            <a:spLocks noChangeArrowheads="1"/>
          </p:cNvSpPr>
          <p:nvPr/>
        </p:nvSpPr>
        <p:spPr bwMode="auto">
          <a:xfrm>
            <a:off x="1455738" y="3334310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20</a:t>
            </a:r>
            <a:endParaRPr lang="en-US" sz="1600" b="0"/>
          </a:p>
        </p:txBody>
      </p:sp>
      <p:sp>
        <p:nvSpPr>
          <p:cNvPr id="89" name="Rectangle 119"/>
          <p:cNvSpPr>
            <a:spLocks noChangeArrowheads="1"/>
          </p:cNvSpPr>
          <p:nvPr/>
        </p:nvSpPr>
        <p:spPr bwMode="auto">
          <a:xfrm>
            <a:off x="196850" y="3334310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19</a:t>
            </a:r>
            <a:endParaRPr lang="en-US" sz="1600" b="0"/>
          </a:p>
        </p:txBody>
      </p:sp>
      <p:sp>
        <p:nvSpPr>
          <p:cNvPr id="90" name="Rectangle 118"/>
          <p:cNvSpPr>
            <a:spLocks noChangeArrowheads="1"/>
          </p:cNvSpPr>
          <p:nvPr/>
        </p:nvSpPr>
        <p:spPr bwMode="auto">
          <a:xfrm>
            <a:off x="7750175" y="2507222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18</a:t>
            </a:r>
            <a:endParaRPr lang="en-US" sz="1600" b="0"/>
          </a:p>
        </p:txBody>
      </p:sp>
      <p:sp>
        <p:nvSpPr>
          <p:cNvPr id="91" name="Rectangle 117"/>
          <p:cNvSpPr>
            <a:spLocks noChangeArrowheads="1"/>
          </p:cNvSpPr>
          <p:nvPr/>
        </p:nvSpPr>
        <p:spPr bwMode="auto">
          <a:xfrm>
            <a:off x="6491288" y="2507222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17</a:t>
            </a:r>
            <a:endParaRPr lang="en-US" sz="1600" b="0"/>
          </a:p>
        </p:txBody>
      </p:sp>
      <p:sp>
        <p:nvSpPr>
          <p:cNvPr id="92" name="Rectangle 116"/>
          <p:cNvSpPr>
            <a:spLocks noChangeArrowheads="1"/>
          </p:cNvSpPr>
          <p:nvPr/>
        </p:nvSpPr>
        <p:spPr bwMode="auto">
          <a:xfrm>
            <a:off x="5232400" y="2507222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16</a:t>
            </a:r>
            <a:endParaRPr lang="en-US" sz="1600" b="0"/>
          </a:p>
        </p:txBody>
      </p:sp>
      <p:sp>
        <p:nvSpPr>
          <p:cNvPr id="93" name="Rectangle 115"/>
          <p:cNvSpPr>
            <a:spLocks noChangeArrowheads="1"/>
          </p:cNvSpPr>
          <p:nvPr/>
        </p:nvSpPr>
        <p:spPr bwMode="auto">
          <a:xfrm>
            <a:off x="3973513" y="2507222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15</a:t>
            </a:r>
            <a:endParaRPr lang="en-US" sz="1600" b="0"/>
          </a:p>
        </p:txBody>
      </p:sp>
      <p:sp>
        <p:nvSpPr>
          <p:cNvPr id="94" name="Rectangle 114"/>
          <p:cNvSpPr>
            <a:spLocks noChangeArrowheads="1"/>
          </p:cNvSpPr>
          <p:nvPr/>
        </p:nvSpPr>
        <p:spPr bwMode="auto">
          <a:xfrm>
            <a:off x="2714625" y="2507222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14</a:t>
            </a:r>
            <a:endParaRPr lang="en-US" sz="1600" b="0"/>
          </a:p>
        </p:txBody>
      </p:sp>
      <p:sp>
        <p:nvSpPr>
          <p:cNvPr id="95" name="Rectangle 113"/>
          <p:cNvSpPr>
            <a:spLocks noChangeArrowheads="1"/>
          </p:cNvSpPr>
          <p:nvPr/>
        </p:nvSpPr>
        <p:spPr bwMode="auto">
          <a:xfrm>
            <a:off x="1455738" y="2507222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13</a:t>
            </a:r>
            <a:endParaRPr lang="en-US" sz="1600" b="0"/>
          </a:p>
        </p:txBody>
      </p:sp>
      <p:sp>
        <p:nvSpPr>
          <p:cNvPr id="96" name="Rectangle 112"/>
          <p:cNvSpPr>
            <a:spLocks noChangeArrowheads="1"/>
          </p:cNvSpPr>
          <p:nvPr/>
        </p:nvSpPr>
        <p:spPr bwMode="auto">
          <a:xfrm>
            <a:off x="196850" y="2507222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12</a:t>
            </a:r>
            <a:endParaRPr lang="en-US" sz="1600" b="0"/>
          </a:p>
        </p:txBody>
      </p:sp>
      <p:sp>
        <p:nvSpPr>
          <p:cNvPr id="97" name="Rectangle 111"/>
          <p:cNvSpPr>
            <a:spLocks noChangeArrowheads="1"/>
          </p:cNvSpPr>
          <p:nvPr/>
        </p:nvSpPr>
        <p:spPr bwMode="auto">
          <a:xfrm>
            <a:off x="7750175" y="1680135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11</a:t>
            </a:r>
            <a:endParaRPr lang="en-US" sz="1600" b="0"/>
          </a:p>
        </p:txBody>
      </p:sp>
      <p:sp>
        <p:nvSpPr>
          <p:cNvPr id="98" name="Rectangle 110"/>
          <p:cNvSpPr>
            <a:spLocks noChangeArrowheads="1"/>
          </p:cNvSpPr>
          <p:nvPr/>
        </p:nvSpPr>
        <p:spPr bwMode="auto">
          <a:xfrm>
            <a:off x="6491288" y="1680135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10</a:t>
            </a:r>
            <a:endParaRPr lang="en-US" sz="1600" b="0"/>
          </a:p>
        </p:txBody>
      </p:sp>
      <p:sp>
        <p:nvSpPr>
          <p:cNvPr id="99" name="Rectangle 109"/>
          <p:cNvSpPr>
            <a:spLocks noChangeArrowheads="1"/>
          </p:cNvSpPr>
          <p:nvPr/>
        </p:nvSpPr>
        <p:spPr bwMode="auto">
          <a:xfrm>
            <a:off x="5232400" y="1680135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9</a:t>
            </a:r>
            <a:endParaRPr lang="en-US" sz="1600" b="0"/>
          </a:p>
        </p:txBody>
      </p:sp>
      <p:sp>
        <p:nvSpPr>
          <p:cNvPr id="100" name="Rectangle 108"/>
          <p:cNvSpPr>
            <a:spLocks noChangeArrowheads="1"/>
          </p:cNvSpPr>
          <p:nvPr/>
        </p:nvSpPr>
        <p:spPr bwMode="auto">
          <a:xfrm>
            <a:off x="3973513" y="1680135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8</a:t>
            </a:r>
            <a:endParaRPr lang="en-US" sz="1600" b="0"/>
          </a:p>
        </p:txBody>
      </p:sp>
      <p:sp>
        <p:nvSpPr>
          <p:cNvPr id="101" name="Rectangle 107"/>
          <p:cNvSpPr>
            <a:spLocks noChangeArrowheads="1"/>
          </p:cNvSpPr>
          <p:nvPr/>
        </p:nvSpPr>
        <p:spPr bwMode="auto">
          <a:xfrm>
            <a:off x="2714625" y="1680135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7</a:t>
            </a:r>
            <a:endParaRPr lang="en-US" sz="1600" b="0"/>
          </a:p>
        </p:txBody>
      </p:sp>
      <p:sp>
        <p:nvSpPr>
          <p:cNvPr id="102" name="Rectangle 106"/>
          <p:cNvSpPr>
            <a:spLocks noChangeArrowheads="1"/>
          </p:cNvSpPr>
          <p:nvPr/>
        </p:nvSpPr>
        <p:spPr bwMode="auto">
          <a:xfrm>
            <a:off x="1455738" y="1680135"/>
            <a:ext cx="1258887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6</a:t>
            </a:r>
            <a:endParaRPr lang="en-US" sz="1600" b="0"/>
          </a:p>
        </p:txBody>
      </p:sp>
      <p:sp>
        <p:nvSpPr>
          <p:cNvPr id="103" name="Rectangle 105"/>
          <p:cNvSpPr>
            <a:spLocks noChangeArrowheads="1"/>
          </p:cNvSpPr>
          <p:nvPr/>
        </p:nvSpPr>
        <p:spPr bwMode="auto">
          <a:xfrm>
            <a:off x="196850" y="1680135"/>
            <a:ext cx="1258888" cy="8270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5</a:t>
            </a:r>
            <a:endParaRPr lang="en-US" sz="1600" b="0"/>
          </a:p>
        </p:txBody>
      </p:sp>
      <p:sp>
        <p:nvSpPr>
          <p:cNvPr id="104" name="Rectangle 104"/>
          <p:cNvSpPr>
            <a:spLocks noChangeArrowheads="1"/>
          </p:cNvSpPr>
          <p:nvPr/>
        </p:nvSpPr>
        <p:spPr bwMode="auto">
          <a:xfrm>
            <a:off x="7750175" y="85304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4</a:t>
            </a:r>
            <a:endParaRPr lang="en-US" sz="1600" b="0"/>
          </a:p>
        </p:txBody>
      </p:sp>
      <p:sp>
        <p:nvSpPr>
          <p:cNvPr id="105" name="Rectangle 103"/>
          <p:cNvSpPr>
            <a:spLocks noChangeArrowheads="1"/>
          </p:cNvSpPr>
          <p:nvPr/>
        </p:nvSpPr>
        <p:spPr bwMode="auto">
          <a:xfrm>
            <a:off x="6491288" y="85304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3</a:t>
            </a:r>
            <a:endParaRPr lang="en-US" sz="1600" b="0"/>
          </a:p>
        </p:txBody>
      </p:sp>
      <p:sp>
        <p:nvSpPr>
          <p:cNvPr id="106" name="Rectangle 102"/>
          <p:cNvSpPr>
            <a:spLocks noChangeArrowheads="1"/>
          </p:cNvSpPr>
          <p:nvPr/>
        </p:nvSpPr>
        <p:spPr bwMode="auto">
          <a:xfrm>
            <a:off x="5232400" y="853047"/>
            <a:ext cx="1258888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2</a:t>
            </a:r>
            <a:endParaRPr lang="en-US" sz="1600" b="0"/>
          </a:p>
        </p:txBody>
      </p:sp>
      <p:sp>
        <p:nvSpPr>
          <p:cNvPr id="107" name="Rectangle 101"/>
          <p:cNvSpPr>
            <a:spLocks noChangeArrowheads="1"/>
          </p:cNvSpPr>
          <p:nvPr/>
        </p:nvSpPr>
        <p:spPr bwMode="auto">
          <a:xfrm>
            <a:off x="3973513" y="853047"/>
            <a:ext cx="1258887" cy="827088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"/>
            <a:r>
              <a:rPr lang="en-US" sz="1600" b="0">
                <a:cs typeface="Arial" charset="0"/>
              </a:rPr>
              <a:t>1</a:t>
            </a:r>
            <a:endParaRPr lang="en-US" sz="1600" b="0"/>
          </a:p>
        </p:txBody>
      </p:sp>
      <p:sp>
        <p:nvSpPr>
          <p:cNvPr id="85" name="Rounded Rectangle 84"/>
          <p:cNvSpPr/>
          <p:nvPr/>
        </p:nvSpPr>
        <p:spPr>
          <a:xfrm>
            <a:off x="396157" y="3621780"/>
            <a:ext cx="5945653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DGIT LEAD E2E Testing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0" name="Rounded Rectangle 109"/>
          <p:cNvSpPr/>
          <p:nvPr/>
        </p:nvSpPr>
        <p:spPr>
          <a:xfrm>
            <a:off x="396157" y="2783309"/>
            <a:ext cx="5945653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Catalyst Development (Integration &amp; </a:t>
            </a:r>
            <a:r>
              <a:rPr lang="en-US" sz="800" dirty="0" err="1" smtClean="0">
                <a:latin typeface="Frutiger LT Std 67 Bold Cn"/>
                <a:cs typeface="Frutiger LT Std 67 Bold Cn"/>
              </a:rPr>
              <a:t>Finalisation</a:t>
            </a:r>
            <a:r>
              <a:rPr lang="en-US" sz="800" dirty="0" smtClean="0">
                <a:latin typeface="Frutiger LT Std 67 Bold Cn"/>
                <a:cs typeface="Frutiger LT Std 67 Bold Cn"/>
              </a:rPr>
              <a:t>)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396157" y="1971782"/>
            <a:ext cx="4687475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Catalyst Development (Framework + Stubs)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3" name="Rounded Rectangle 112"/>
          <p:cNvSpPr/>
          <p:nvPr/>
        </p:nvSpPr>
        <p:spPr>
          <a:xfrm>
            <a:off x="5398783" y="3888148"/>
            <a:ext cx="943027" cy="248667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Testing Complete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2826774" y="1401199"/>
            <a:ext cx="3605162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Catalyst Development (Framework + Stubs)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4720303" y="442452"/>
            <a:ext cx="1024193" cy="448312"/>
          </a:xfrm>
          <a:prstGeom prst="wedgeRectCallout">
            <a:avLst>
              <a:gd name="adj1" fmla="val -32833"/>
              <a:gd name="adj2" fmla="val 8821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Delivered in PSA or Telflow CIM</a:t>
            </a:r>
            <a:endParaRPr lang="en-US" sz="1000" dirty="0"/>
          </a:p>
        </p:txBody>
      </p:sp>
      <p:sp>
        <p:nvSpPr>
          <p:cNvPr id="115" name="Rectangular Callout 114"/>
          <p:cNvSpPr/>
          <p:nvPr/>
        </p:nvSpPr>
        <p:spPr>
          <a:xfrm>
            <a:off x="5424949" y="1971782"/>
            <a:ext cx="1024193" cy="448312"/>
          </a:xfrm>
          <a:prstGeom prst="wedgeRectCallout">
            <a:avLst>
              <a:gd name="adj1" fmla="val -76033"/>
              <a:gd name="adj2" fmla="val 3521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Endpoints + Credentials </a:t>
            </a:r>
            <a:endParaRPr lang="en-US" sz="1000" dirty="0"/>
          </a:p>
        </p:txBody>
      </p:sp>
      <p:sp>
        <p:nvSpPr>
          <p:cNvPr id="116" name="Rounded Rectangle 115"/>
          <p:cNvSpPr/>
          <p:nvPr/>
        </p:nvSpPr>
        <p:spPr>
          <a:xfrm>
            <a:off x="4144237" y="3048364"/>
            <a:ext cx="939395" cy="248667"/>
          </a:xfrm>
          <a:prstGeom prst="roundRect">
            <a:avLst>
              <a:gd name="adj" fmla="val 50000"/>
            </a:avLst>
          </a:prstGeom>
          <a:solidFill>
            <a:srgbClr val="C55A1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Integration Fallback Point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7" name="Rectangular Callout 116"/>
          <p:cNvSpPr/>
          <p:nvPr/>
        </p:nvSpPr>
        <p:spPr>
          <a:xfrm>
            <a:off x="4036970" y="3606634"/>
            <a:ext cx="1024193" cy="448312"/>
          </a:xfrm>
          <a:prstGeom prst="wedgeRectCallout">
            <a:avLst>
              <a:gd name="adj1" fmla="val 27967"/>
              <a:gd name="adj2" fmla="val -1146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Fallback to Stubs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751754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85254" y="-2026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cap="all" dirty="0" smtClean="0">
                <a:latin typeface="Frutiger LT Std 67 Bold Cn"/>
                <a:cs typeface="Frutiger LT Std 67 Bold Cn"/>
              </a:rPr>
              <a:t>Service Bundling in a b2b2X Marketplace</a:t>
            </a:r>
            <a:endParaRPr lang="en-US" sz="1600" dirty="0">
              <a:solidFill>
                <a:prstClr val="white">
                  <a:lumMod val="65000"/>
                </a:prst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6142" y="364925"/>
            <a:ext cx="13168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prstClr val="white">
                    <a:lumMod val="65000"/>
                  </a:prstClr>
                </a:solidFill>
                <a:latin typeface="Frutiger LT Std 57 Cn"/>
                <a:cs typeface="Frutiger LT Std 57 Cn"/>
              </a:rPr>
              <a:t>Booth Signage</a:t>
            </a:r>
            <a:endParaRPr lang="en-US" dirty="0">
              <a:latin typeface="Frutiger LT Std 57 Cn"/>
              <a:cs typeface="Frutiger LT Std 57 Cn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477589" y="92255"/>
            <a:ext cx="1609300" cy="101830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9400863" y="679299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PORT + SPEED PROFILE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9400863" y="1520083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INTERFACE + VLAN ID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9400863" y="184092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SRC. + DEST. SOCKETS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00863" y="1235896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CPU, DISK, RAM, NODES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00863" y="975465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APPLICATIONS + NAME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9400863" y="2174070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INTERFACE + VLAN ID?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3468" y="991575"/>
            <a:ext cx="766955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Frutiger LT Std 65 Bold"/>
                <a:cs typeface="Frutiger LT Std 65 Bold"/>
              </a:rPr>
              <a:t>Key Points</a:t>
            </a:r>
            <a:endParaRPr lang="en-US" dirty="0" smtClean="0">
              <a:latin typeface="Frutiger LT Std 47 Light Cn"/>
              <a:cs typeface="Frutiger LT Std 47 Light Cn"/>
            </a:endParaRPr>
          </a:p>
          <a:p>
            <a:r>
              <a:rPr lang="en-US" dirty="0" smtClean="0">
                <a:latin typeface="Frutiger LT Std 47 Light Cn"/>
                <a:cs typeface="Frutiger LT Std 47 Light Cn"/>
              </a:rPr>
              <a:t>- Multi Provider</a:t>
            </a:r>
            <a:r>
              <a:rPr lang="en-US" dirty="0">
                <a:latin typeface="Frutiger LT Std 47 Light Cn"/>
                <a:cs typeface="Frutiger LT Std 47 Light Cn"/>
              </a:rPr>
              <a:t>: Service bundling</a:t>
            </a:r>
            <a:r>
              <a:rPr lang="en-US" dirty="0" smtClean="0">
                <a:latin typeface="Frutiger LT Std 47 Light Cn"/>
                <a:cs typeface="Frutiger LT Std 47 Light Cn"/>
              </a:rPr>
              <a:t>/composition </a:t>
            </a:r>
            <a:r>
              <a:rPr lang="en-US" dirty="0">
                <a:latin typeface="Frutiger LT Std 47 Light Cn"/>
                <a:cs typeface="Frutiger LT Std 47 Light Cn"/>
              </a:rPr>
              <a:t>across enterprises</a:t>
            </a:r>
          </a:p>
          <a:p>
            <a:r>
              <a:rPr lang="en-US" dirty="0" smtClean="0">
                <a:latin typeface="Frutiger LT Std 47 Light Cn"/>
                <a:cs typeface="Frutiger LT Std 47 Light Cn"/>
              </a:rPr>
              <a:t>- Instant </a:t>
            </a:r>
            <a:r>
              <a:rPr lang="en-US" dirty="0">
                <a:latin typeface="Frutiger LT Std 47 Light Cn"/>
                <a:cs typeface="Frutiger LT Std 47 Light Cn"/>
              </a:rPr>
              <a:t>Services:  Dynamic </a:t>
            </a:r>
            <a:r>
              <a:rPr lang="en-US" dirty="0" smtClean="0">
                <a:latin typeface="Frutiger LT Std 47 Light Cn"/>
                <a:cs typeface="Frutiger LT Std 47 Light Cn"/>
              </a:rPr>
              <a:t>service </a:t>
            </a:r>
            <a:r>
              <a:rPr lang="en-US" dirty="0">
                <a:latin typeface="Frutiger LT Std 47 Light Cn"/>
                <a:cs typeface="Frutiger LT Std 47 Light Cn"/>
              </a:rPr>
              <a:t>bundling configured at </a:t>
            </a:r>
            <a:r>
              <a:rPr lang="en-US" dirty="0" smtClean="0">
                <a:latin typeface="Frutiger LT Std 47 Light Cn"/>
                <a:cs typeface="Frutiger LT Std 47 Light Cn"/>
              </a:rPr>
              <a:t>run-time</a:t>
            </a:r>
            <a:endParaRPr lang="en-US" dirty="0">
              <a:latin typeface="Frutiger LT Std 47 Light Cn"/>
              <a:cs typeface="Frutiger LT Std 47 Light Cn"/>
            </a:endParaRPr>
          </a:p>
          <a:p>
            <a:r>
              <a:rPr lang="en-US" dirty="0" smtClean="0">
                <a:latin typeface="Frutiger LT Std 47 Light Cn"/>
                <a:cs typeface="Frutiger LT Std 47 Light Cn"/>
              </a:rPr>
              <a:t>- Instant E2E </a:t>
            </a:r>
            <a:r>
              <a:rPr lang="en-US" dirty="0">
                <a:latin typeface="Frutiger LT Std 47 Light Cn"/>
                <a:cs typeface="Frutiger LT Std 47 Light Cn"/>
              </a:rPr>
              <a:t>Management of bundled services: </a:t>
            </a:r>
            <a:r>
              <a:rPr lang="en-US" dirty="0" smtClean="0">
                <a:latin typeface="Frutiger LT Std 47 Light Cn"/>
                <a:cs typeface="Frutiger LT Std 47 Light Cn"/>
              </a:rPr>
              <a:t>Provision &amp; Operation</a:t>
            </a:r>
            <a:endParaRPr lang="en-US" dirty="0">
              <a:latin typeface="Frutiger LT Std 47 Light Cn"/>
              <a:cs typeface="Frutiger LT Std 47 Light Cn"/>
            </a:endParaRPr>
          </a:p>
          <a:p>
            <a:endParaRPr lang="en-US" dirty="0" smtClean="0">
              <a:latin typeface="Frutiger LT Std 65 Bold"/>
              <a:cs typeface="Frutiger LT Std 65 Bold"/>
            </a:endParaRPr>
          </a:p>
          <a:p>
            <a:r>
              <a:rPr lang="en-US" dirty="0" err="1" smtClean="0">
                <a:latin typeface="Frutiger LT Std 65 Bold"/>
                <a:cs typeface="Frutiger LT Std 65 Bold"/>
              </a:rPr>
              <a:t>Frameworx</a:t>
            </a:r>
            <a:r>
              <a:rPr lang="en-US" dirty="0" smtClean="0">
                <a:latin typeface="Frutiger LT Std 65 Bold"/>
                <a:cs typeface="Frutiger LT Std 65 Bold"/>
              </a:rPr>
              <a:t> Foundations</a:t>
            </a:r>
            <a:endParaRPr lang="en-US" dirty="0">
              <a:latin typeface="Frutiger LT Std 65 Bold"/>
              <a:cs typeface="Frutiger LT Std 65 Bold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Frutiger LT Std 47 Light Cn"/>
                <a:cs typeface="Frutiger LT Std 47 Light Cn"/>
              </a:rPr>
              <a:t>B2B2X </a:t>
            </a:r>
            <a:r>
              <a:rPr lang="en-US" dirty="0">
                <a:latin typeface="Frutiger LT Std 47 Light Cn"/>
                <a:cs typeface="Frutiger LT Std 47 Light Cn"/>
              </a:rPr>
              <a:t>Best Practice  GB 981/</a:t>
            </a:r>
            <a:r>
              <a:rPr lang="en-US" dirty="0" smtClean="0">
                <a:latin typeface="Frutiger LT Std 47 Light Cn"/>
                <a:cs typeface="Frutiger LT Std 47 Light Cn"/>
              </a:rPr>
              <a:t>982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Frutiger LT Std 47 Light Cn"/>
                <a:cs typeface="Frutiger LT Std 47 Light Cn"/>
              </a:rPr>
              <a:t>Information </a:t>
            </a:r>
            <a:r>
              <a:rPr lang="en-US" dirty="0">
                <a:latin typeface="Frutiger LT Std 47 Light Cn"/>
                <a:cs typeface="Frutiger LT Std 47 Light Cn"/>
              </a:rPr>
              <a:t>Framework (SID) Models </a:t>
            </a:r>
            <a:r>
              <a:rPr lang="en-US" dirty="0" smtClean="0">
                <a:latin typeface="Frutiger LT Std 47 Light Cn"/>
                <a:cs typeface="Frutiger LT Std 47 Light Cn"/>
              </a:rPr>
              <a:t>GB922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Frutiger LT Std 47 Light Cn"/>
                <a:cs typeface="Frutiger LT Std 47 Light Cn"/>
              </a:rPr>
              <a:t>Product </a:t>
            </a:r>
            <a:r>
              <a:rPr lang="en-US" dirty="0">
                <a:latin typeface="Frutiger LT Std 47 Light Cn"/>
                <a:cs typeface="Frutiger LT Std 47 Light Cn"/>
              </a:rPr>
              <a:t>service and resource </a:t>
            </a:r>
            <a:r>
              <a:rPr lang="en-US" dirty="0" smtClean="0">
                <a:latin typeface="Frutiger LT Std 47 Light Cn"/>
                <a:cs typeface="Frutiger LT Std 47 Light Cn"/>
              </a:rPr>
              <a:t>models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Frutiger LT Std 47 Light Cn"/>
                <a:cs typeface="Frutiger LT Std 47 Light Cn"/>
              </a:rPr>
              <a:t>Open </a:t>
            </a:r>
            <a:r>
              <a:rPr lang="en-US" dirty="0">
                <a:latin typeface="Frutiger LT Std 47 Light Cn"/>
                <a:cs typeface="Frutiger LT Std 47 Light Cn"/>
              </a:rPr>
              <a:t>Digital REST based APIs: ordering, </a:t>
            </a:r>
            <a:r>
              <a:rPr lang="en-US" dirty="0" smtClean="0">
                <a:latin typeface="Frutiger LT Std 47 Light Cn"/>
                <a:cs typeface="Frutiger LT Std 47 Light Cn"/>
              </a:rPr>
              <a:t>catalog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Frutiger LT Std 47 Light Cn"/>
                <a:cs typeface="Frutiger LT Std 47 Light Cn"/>
              </a:rPr>
              <a:t>Integration </a:t>
            </a:r>
            <a:r>
              <a:rPr lang="en-US" dirty="0">
                <a:latin typeface="Frutiger LT Std 47 Light Cn"/>
                <a:cs typeface="Frutiger LT Std 47 Light Cn"/>
              </a:rPr>
              <a:t>with TM Forum Active catalog PSA TMF </a:t>
            </a:r>
            <a:r>
              <a:rPr lang="en-US" dirty="0" smtClean="0">
                <a:latin typeface="Frutiger LT Std 47 Light Cn"/>
                <a:cs typeface="Frutiger LT Std 47 Light Cn"/>
              </a:rPr>
              <a:t>867</a:t>
            </a:r>
          </a:p>
          <a:p>
            <a:endParaRPr lang="en-US" dirty="0" smtClean="0">
              <a:latin typeface="Frutiger LT Std 47 Light Cn"/>
              <a:cs typeface="Frutiger LT Std 47 Light Cn"/>
            </a:endParaRPr>
          </a:p>
          <a:p>
            <a:r>
              <a:rPr lang="en-US" dirty="0" smtClean="0">
                <a:latin typeface="Frutiger LT Std 65 Bold"/>
                <a:cs typeface="Frutiger LT Std 65 Bold"/>
              </a:rPr>
              <a:t>Demonstration</a:t>
            </a:r>
          </a:p>
          <a:p>
            <a:r>
              <a:rPr lang="en-US" dirty="0" smtClean="0">
                <a:latin typeface="Frutiger LT Std 47 Light Cn"/>
                <a:cs typeface="Frutiger LT Std 47 Light Cn"/>
              </a:rPr>
              <a:t>- Bundled </a:t>
            </a:r>
            <a:r>
              <a:rPr lang="en-US" dirty="0" err="1">
                <a:latin typeface="Frutiger LT Std 47 Light Cn"/>
                <a:cs typeface="Frutiger LT Std 47 Light Cn"/>
              </a:rPr>
              <a:t>Fibre</a:t>
            </a:r>
            <a:r>
              <a:rPr lang="en-US" dirty="0">
                <a:latin typeface="Frutiger LT Std 47 Light Cn"/>
                <a:cs typeface="Frutiger LT Std 47 Light Cn"/>
              </a:rPr>
              <a:t> Access, </a:t>
            </a:r>
            <a:r>
              <a:rPr lang="en-US" dirty="0" err="1">
                <a:latin typeface="Frutiger LT Std 47 Light Cn"/>
                <a:cs typeface="Frutiger LT Std 47 Light Cn"/>
              </a:rPr>
              <a:t>XaaS</a:t>
            </a:r>
            <a:r>
              <a:rPr lang="en-US" dirty="0">
                <a:latin typeface="Frutiger LT Std 47 Light Cn"/>
                <a:cs typeface="Frutiger LT Std 47 Light Cn"/>
              </a:rPr>
              <a:t> and NFV services</a:t>
            </a:r>
          </a:p>
          <a:p>
            <a:endParaRPr lang="en-US" dirty="0">
              <a:latin typeface="Frutiger LT Std 47 Light Cn"/>
              <a:cs typeface="Frutiger LT Std 47 Light Cn"/>
            </a:endParaRPr>
          </a:p>
        </p:txBody>
      </p:sp>
    </p:spTree>
    <p:extLst>
      <p:ext uri="{BB962C8B-B14F-4D97-AF65-F5344CB8AC3E}">
        <p14:creationId xmlns:p14="http://schemas.microsoft.com/office/powerpoint/2010/main" val="967093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208405" y="205259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cap="all" dirty="0" smtClean="0">
                <a:latin typeface="Frutiger LT Std 67 Bold Cn"/>
                <a:cs typeface="Frutiger LT Std 67 Bold Cn"/>
              </a:rPr>
              <a:t>Service Bundling in a b2b2X Marketplace</a:t>
            </a:r>
            <a:endParaRPr lang="en-US" sz="2800" dirty="0">
              <a:solidFill>
                <a:prstClr val="white">
                  <a:lumMod val="65000"/>
                </a:prst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486726" y="92255"/>
            <a:ext cx="1609300" cy="101830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15865" y="2666097"/>
            <a:ext cx="8960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white">
                    <a:lumMod val="65000"/>
                  </a:prstClr>
                </a:solidFill>
                <a:latin typeface="Frutiger LT Std 57 Cn"/>
                <a:cs typeface="Frutiger LT Std 57 Cn"/>
              </a:rPr>
              <a:t>Working Slide Pack: Solution Overview, Parameters for E2E Service Mapping, Booth Text &amp; Delivery Roadmap</a:t>
            </a:r>
            <a:endParaRPr lang="en-US" sz="1400" dirty="0">
              <a:latin typeface="Frutiger LT Std 57 Cn"/>
              <a:cs typeface="Frutiger LT Std 57 Cn"/>
            </a:endParaRPr>
          </a:p>
        </p:txBody>
      </p:sp>
    </p:spTree>
    <p:extLst>
      <p:ext uri="{BB962C8B-B14F-4D97-AF65-F5344CB8AC3E}">
        <p14:creationId xmlns:p14="http://schemas.microsoft.com/office/powerpoint/2010/main" val="42420511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Straight Connector 61"/>
          <p:cNvCxnSpPr/>
          <p:nvPr/>
        </p:nvCxnSpPr>
        <p:spPr>
          <a:xfrm>
            <a:off x="5458476" y="3946515"/>
            <a:ext cx="1291097" cy="0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85254" y="-2026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cap="all" dirty="0" smtClean="0">
                <a:latin typeface="Frutiger LT Std 67 Bold Cn"/>
                <a:cs typeface="Frutiger LT Std 67 Bold Cn"/>
              </a:rPr>
              <a:t>Service Bundling in a b2b2X Marketplace</a:t>
            </a:r>
            <a:endParaRPr lang="en-US" sz="1600" dirty="0">
              <a:solidFill>
                <a:prstClr val="white">
                  <a:lumMod val="65000"/>
                </a:prst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243898" y="2926197"/>
            <a:ext cx="7677387" cy="2009641"/>
          </a:xfrm>
          <a:prstGeom prst="roundRect">
            <a:avLst>
              <a:gd name="adj" fmla="val 1260"/>
            </a:avLst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endParaRPr lang="en-GB" sz="1100" dirty="0">
              <a:latin typeface="Frutiger LT Std 45 Light"/>
              <a:cs typeface="Frutiger LT Std 45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65277" y="4714561"/>
            <a:ext cx="6234643" cy="400110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algn="ctr"/>
            <a:r>
              <a:rPr lang="en-US" sz="2000" cap="all" dirty="0" smtClean="0">
                <a:solidFill>
                  <a:srgbClr val="7F7F7F"/>
                </a:solidFill>
                <a:latin typeface="Frutiger LT Std 77 Black Cn"/>
                <a:cs typeface="Frutiger LT Std 77 Black Cn"/>
              </a:rPr>
              <a:t>Virtual IT Bundle: Built from Multiple suppliers</a:t>
            </a:r>
            <a:endParaRPr lang="en-US" sz="2000" cap="all" dirty="0">
              <a:solidFill>
                <a:srgbClr val="7F7F7F"/>
              </a:solidFill>
              <a:latin typeface="Frutiger LT Std 77 Black Cn"/>
              <a:cs typeface="Frutiger LT Std 77 Black Cn"/>
            </a:endParaRPr>
          </a:p>
        </p:txBody>
      </p:sp>
      <p:pic>
        <p:nvPicPr>
          <p:cNvPr id="44" name="Picture 43" descr="cisco_logo_2col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907" y="4033214"/>
            <a:ext cx="859692" cy="597950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7519341" y="92255"/>
            <a:ext cx="1609300" cy="101830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3635989" y="3138322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VIRTUAL NETWORK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6417393" y="3138322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latin typeface="Frutiger LT Std 67 Bold Cn"/>
                <a:cs typeface="Frutiger LT Std 67 Bold Cn"/>
              </a:rPr>
              <a:t>IAAS </a:t>
            </a:r>
            <a:br>
              <a:rPr lang="en-US" sz="800" b="1" dirty="0" smtClean="0">
                <a:latin typeface="Frutiger LT Std 67 Bold Cn"/>
                <a:cs typeface="Frutiger LT Std 67 Bold Cn"/>
              </a:rPr>
            </a:br>
            <a:r>
              <a:rPr lang="en-US" sz="800" b="1" dirty="0" smtClean="0">
                <a:latin typeface="Frutiger LT Std 67 Bold Cn"/>
                <a:cs typeface="Frutiger LT Std 67 Bold Cn"/>
              </a:rPr>
              <a:t>CLUSTER</a:t>
            </a:r>
            <a:endParaRPr lang="en-US" sz="800" b="1" dirty="0">
              <a:latin typeface="Frutiger LT Std 67 Bold Cn"/>
              <a:cs typeface="Frutiger LT Std 67 Bold Cn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53904" y="654634"/>
            <a:ext cx="8747822" cy="2026970"/>
          </a:xfrm>
          <a:prstGeom prst="roundRect">
            <a:avLst>
              <a:gd name="adj" fmla="val 1260"/>
            </a:avLst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endParaRPr lang="en-GB" sz="1100" dirty="0">
              <a:latin typeface="Frutiger LT Std 45 Light"/>
              <a:cs typeface="Frutiger LT Std 45 Light"/>
            </a:endParaRPr>
          </a:p>
        </p:txBody>
      </p:sp>
      <p:pic>
        <p:nvPicPr>
          <p:cNvPr id="79" name="Picture 78" descr="rack_2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33281" y="3532344"/>
            <a:ext cx="711251" cy="7112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6" name="Picture 85" descr="LC-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841" y="4287975"/>
            <a:ext cx="1641231" cy="328246"/>
          </a:xfrm>
          <a:prstGeom prst="rect">
            <a:avLst/>
          </a:prstGeom>
        </p:spPr>
      </p:pic>
      <p:sp>
        <p:nvSpPr>
          <p:cNvPr id="90" name="Rounded Rectangle 89"/>
          <p:cNvSpPr/>
          <p:nvPr/>
        </p:nvSpPr>
        <p:spPr>
          <a:xfrm>
            <a:off x="1855842" y="3138322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FIBRE ACCESS</a:t>
            </a:r>
          </a:p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(LAYER 2)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pic>
        <p:nvPicPr>
          <p:cNvPr id="91" name="Picture 90" descr="softwarebox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06460" y="3490431"/>
            <a:ext cx="524398" cy="686547"/>
          </a:xfrm>
          <a:prstGeom prst="rect">
            <a:avLst/>
          </a:prstGeom>
        </p:spPr>
      </p:pic>
      <p:pic>
        <p:nvPicPr>
          <p:cNvPr id="92" name="Picture 91" descr="softwarebox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624" y="3599285"/>
            <a:ext cx="524398" cy="686547"/>
          </a:xfrm>
          <a:prstGeom prst="rect">
            <a:avLst/>
          </a:prstGeom>
        </p:spPr>
      </p:pic>
      <p:sp>
        <p:nvSpPr>
          <p:cNvPr id="93" name="Rounded Rectangle 92"/>
          <p:cNvSpPr/>
          <p:nvPr/>
        </p:nvSpPr>
        <p:spPr>
          <a:xfrm>
            <a:off x="7583451" y="3138322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ERP SASS INSTALLATION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pic>
        <p:nvPicPr>
          <p:cNvPr id="94" name="Picture 93" descr="Firewall_bw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004" y="3469816"/>
            <a:ext cx="816312" cy="816312"/>
          </a:xfrm>
          <a:prstGeom prst="rect">
            <a:avLst/>
          </a:prstGeom>
        </p:spPr>
      </p:pic>
      <p:sp>
        <p:nvSpPr>
          <p:cNvPr id="95" name="Rounded Rectangle 94"/>
          <p:cNvSpPr/>
          <p:nvPr/>
        </p:nvSpPr>
        <p:spPr>
          <a:xfrm>
            <a:off x="4829918" y="3138322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VIRTUAL FIREWALL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05" name="Down Arrow 104"/>
          <p:cNvSpPr/>
          <p:nvPr/>
        </p:nvSpPr>
        <p:spPr>
          <a:xfrm>
            <a:off x="2221972" y="2585671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ounded Rectangle 112"/>
          <p:cNvSpPr/>
          <p:nvPr/>
        </p:nvSpPr>
        <p:spPr>
          <a:xfrm>
            <a:off x="3455719" y="2240612"/>
            <a:ext cx="2499902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TMF Active Catalogue PSA - SOAP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6118417" y="2240612"/>
            <a:ext cx="2700000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TMF Open </a:t>
            </a:r>
            <a:r>
              <a:rPr lang="en-US" sz="1100" dirty="0">
                <a:latin typeface="Frutiger LT Std 77 Black Cn"/>
                <a:cs typeface="Frutiger LT Std 77 Black Cn"/>
              </a:rPr>
              <a:t>Digital </a:t>
            </a:r>
            <a:r>
              <a:rPr lang="en-US" sz="1100" dirty="0" smtClean="0">
                <a:latin typeface="Frutiger LT Std 77 Black Cn"/>
                <a:cs typeface="Frutiger LT Std 77 Black Cn"/>
              </a:rPr>
              <a:t>APIs - REST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116" name="Rounded Rectangle 115"/>
          <p:cNvSpPr/>
          <p:nvPr/>
        </p:nvSpPr>
        <p:spPr>
          <a:xfrm>
            <a:off x="1337239" y="1797003"/>
            <a:ext cx="7485529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RUN TIME / ORCHESTRATION LAYER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118" name="Isosceles Triangle 117"/>
          <p:cNvSpPr>
            <a:spLocks noChangeAspect="1"/>
          </p:cNvSpPr>
          <p:nvPr/>
        </p:nvSpPr>
        <p:spPr>
          <a:xfrm rot="10800000">
            <a:off x="4972760" y="1563022"/>
            <a:ext cx="214487" cy="108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ounded Rectangle 118"/>
          <p:cNvSpPr/>
          <p:nvPr/>
        </p:nvSpPr>
        <p:spPr>
          <a:xfrm>
            <a:off x="233153" y="1089719"/>
            <a:ext cx="6759192" cy="360000"/>
          </a:xfrm>
          <a:prstGeom prst="roundRect">
            <a:avLst>
              <a:gd name="adj" fmla="val 12843"/>
            </a:avLst>
          </a:prstGeom>
          <a:solidFill>
            <a:schemeClr val="accent1">
              <a:lumMod val="50000"/>
            </a:schemeClr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                    DESIGN TIME / BUNDLING LAYER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121" name="Down Arrow 120"/>
          <p:cNvSpPr/>
          <p:nvPr/>
        </p:nvSpPr>
        <p:spPr>
          <a:xfrm>
            <a:off x="4606147" y="2570862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Down Arrow 122"/>
          <p:cNvSpPr/>
          <p:nvPr/>
        </p:nvSpPr>
        <p:spPr>
          <a:xfrm>
            <a:off x="7364049" y="2577987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686166" y="2990279"/>
            <a:ext cx="270228" cy="276999"/>
            <a:chOff x="2686166" y="2969938"/>
            <a:chExt cx="270228" cy="276999"/>
          </a:xfrm>
        </p:grpSpPr>
        <p:sp>
          <p:nvSpPr>
            <p:cNvPr id="48" name="Oval 47"/>
            <p:cNvSpPr/>
            <p:nvPr/>
          </p:nvSpPr>
          <p:spPr>
            <a:xfrm>
              <a:off x="2691349" y="2984482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686166" y="2969938"/>
              <a:ext cx="27022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1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399341" y="2990279"/>
            <a:ext cx="274621" cy="276999"/>
            <a:chOff x="3347658" y="3060601"/>
            <a:chExt cx="274621" cy="276999"/>
          </a:xfrm>
        </p:grpSpPr>
        <p:sp>
          <p:nvSpPr>
            <p:cNvPr id="50" name="Oval 49"/>
            <p:cNvSpPr/>
            <p:nvPr/>
          </p:nvSpPr>
          <p:spPr>
            <a:xfrm>
              <a:off x="3347658" y="3075145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347845" y="3060601"/>
              <a:ext cx="2744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2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620694" y="2990279"/>
            <a:ext cx="274621" cy="276999"/>
            <a:chOff x="4540738" y="3045610"/>
            <a:chExt cx="274621" cy="276999"/>
          </a:xfrm>
        </p:grpSpPr>
        <p:sp>
          <p:nvSpPr>
            <p:cNvPr id="52" name="Oval 51"/>
            <p:cNvSpPr/>
            <p:nvPr/>
          </p:nvSpPr>
          <p:spPr>
            <a:xfrm>
              <a:off x="4540738" y="3060154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540925" y="3045610"/>
              <a:ext cx="2744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3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179576" y="2990279"/>
            <a:ext cx="287258" cy="276999"/>
            <a:chOff x="6479854" y="3055935"/>
            <a:chExt cx="287258" cy="276999"/>
          </a:xfrm>
        </p:grpSpPr>
        <p:sp>
          <p:nvSpPr>
            <p:cNvPr id="54" name="Oval 53"/>
            <p:cNvSpPr/>
            <p:nvPr/>
          </p:nvSpPr>
          <p:spPr>
            <a:xfrm>
              <a:off x="6486079" y="3070479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79854" y="3055935"/>
              <a:ext cx="2872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4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361557" y="2990279"/>
            <a:ext cx="274434" cy="276999"/>
            <a:chOff x="7608783" y="3044017"/>
            <a:chExt cx="274434" cy="276999"/>
          </a:xfrm>
        </p:grpSpPr>
        <p:sp>
          <p:nvSpPr>
            <p:cNvPr id="58" name="Oval 57"/>
            <p:cNvSpPr/>
            <p:nvPr/>
          </p:nvSpPr>
          <p:spPr>
            <a:xfrm>
              <a:off x="7616067" y="3058561"/>
              <a:ext cx="260947" cy="260947"/>
            </a:xfrm>
            <a:prstGeom prst="ellipse">
              <a:avLst/>
            </a:prstGeom>
            <a:ln w="38100" cmpd="sng">
              <a:solidFill>
                <a:srgbClr val="FFFFFF"/>
              </a:solidFill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Frutiger LT Std 45 Light"/>
                <a:cs typeface="Frutiger LT Std 45 Light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608783" y="3044017"/>
              <a:ext cx="2744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white"/>
                  </a:solidFill>
                  <a:latin typeface="Frutiger LT Std 45 Light"/>
                  <a:cs typeface="Frutiger LT Std 45 Light"/>
                </a:rPr>
                <a:t>5</a:t>
              </a:r>
              <a:endParaRPr lang="en-US" sz="1200" b="1" dirty="0">
                <a:solidFill>
                  <a:prstClr val="white"/>
                </a:solidFill>
                <a:latin typeface="Frutiger LT Std 45 Light"/>
                <a:cs typeface="Frutiger LT Std 45 Light"/>
              </a:endParaRPr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2571452" y="3946515"/>
            <a:ext cx="1466795" cy="0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pic>
        <p:nvPicPr>
          <p:cNvPr id="25" name="Picture 24" descr="router-hi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221" y="3685612"/>
            <a:ext cx="922670" cy="562830"/>
          </a:xfrm>
          <a:prstGeom prst="rect">
            <a:avLst/>
          </a:prstGeom>
        </p:spPr>
      </p:pic>
      <p:pic>
        <p:nvPicPr>
          <p:cNvPr id="89" name="Picture 88" descr="DAP 1350 Sid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648" y="3443149"/>
            <a:ext cx="1559189" cy="877044"/>
          </a:xfrm>
          <a:prstGeom prst="rect">
            <a:avLst/>
          </a:prstGeom>
        </p:spPr>
      </p:pic>
      <p:pic>
        <p:nvPicPr>
          <p:cNvPr id="45" name="Picture 44" descr="nbn_logo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017" y="3917311"/>
            <a:ext cx="829564" cy="648532"/>
          </a:xfrm>
          <a:prstGeom prst="rect">
            <a:avLst/>
          </a:prstGeom>
        </p:spPr>
      </p:pic>
      <p:sp>
        <p:nvSpPr>
          <p:cNvPr id="70" name="Rounded Rectangle 69"/>
          <p:cNvSpPr/>
          <p:nvPr/>
        </p:nvSpPr>
        <p:spPr>
          <a:xfrm>
            <a:off x="203615" y="433392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SELF SERVICE CUSTOMER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12" name="Rounded Rectangle 111"/>
          <p:cNvSpPr/>
          <p:nvPr/>
        </p:nvSpPr>
        <p:spPr>
          <a:xfrm>
            <a:off x="1341275" y="2240612"/>
            <a:ext cx="1998078" cy="360000"/>
          </a:xfrm>
          <a:prstGeom prst="roundRect">
            <a:avLst>
              <a:gd name="adj" fmla="val 128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B2B2X Best Practice - </a:t>
            </a:r>
            <a:r>
              <a:rPr lang="en-US" sz="1100" dirty="0">
                <a:latin typeface="Frutiger LT Std 77 Black Cn"/>
                <a:cs typeface="Frutiger LT Std 77 Black Cn"/>
              </a:rPr>
              <a:t>ebXML 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8123506" y="440505"/>
            <a:ext cx="713185" cy="428109"/>
          </a:xfrm>
          <a:prstGeom prst="roundRect">
            <a:avLst>
              <a:gd name="adj" fmla="val 8597"/>
            </a:avLst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Down Arrow 102"/>
          <p:cNvSpPr/>
          <p:nvPr/>
        </p:nvSpPr>
        <p:spPr>
          <a:xfrm rot="10800000">
            <a:off x="534954" y="2640412"/>
            <a:ext cx="280347" cy="1302115"/>
          </a:xfrm>
          <a:prstGeom prst="downArrow">
            <a:avLst>
              <a:gd name="adj1" fmla="val 64300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7" name="Picture 126" descr="User-icon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flipH="1">
            <a:off x="193058" y="3495001"/>
            <a:ext cx="882201" cy="810737"/>
          </a:xfrm>
          <a:prstGeom prst="rect">
            <a:avLst/>
          </a:prstGeom>
        </p:spPr>
      </p:pic>
      <p:sp>
        <p:nvSpPr>
          <p:cNvPr id="104" name="Rounded Rectangle 103"/>
          <p:cNvSpPr/>
          <p:nvPr/>
        </p:nvSpPr>
        <p:spPr>
          <a:xfrm>
            <a:off x="230978" y="1797003"/>
            <a:ext cx="888300" cy="803608"/>
          </a:xfrm>
          <a:prstGeom prst="roundRect">
            <a:avLst>
              <a:gd name="adj" fmla="val 686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100" dirty="0" smtClean="0">
                <a:latin typeface="Frutiger LT Std 77 Black Cn"/>
                <a:cs typeface="Frutiger LT Std 77 Black Cn"/>
              </a:rPr>
              <a:t>SELF SERVICE PORTAL</a:t>
            </a:r>
            <a:endParaRPr lang="en-US" sz="1100" dirty="0">
              <a:latin typeface="Frutiger LT Std 77 Black Cn"/>
              <a:cs typeface="Frutiger LT Std 77 Black Cn"/>
            </a:endParaRPr>
          </a:p>
        </p:txBody>
      </p:sp>
      <p:sp>
        <p:nvSpPr>
          <p:cNvPr id="106" name="Isosceles Triangle 105"/>
          <p:cNvSpPr>
            <a:spLocks noChangeAspect="1"/>
          </p:cNvSpPr>
          <p:nvPr/>
        </p:nvSpPr>
        <p:spPr>
          <a:xfrm rot="10800000">
            <a:off x="567885" y="1564020"/>
            <a:ext cx="214487" cy="108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Isosceles Triangle 106"/>
          <p:cNvSpPr>
            <a:spLocks noChangeAspect="1"/>
          </p:cNvSpPr>
          <p:nvPr/>
        </p:nvSpPr>
        <p:spPr>
          <a:xfrm rot="5400000">
            <a:off x="1126335" y="1907785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236415" y="475018"/>
            <a:ext cx="1803946" cy="338554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algn="ctr"/>
            <a:r>
              <a:rPr lang="en-US" sz="16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utiger LT Std 77 Black Cn"/>
                <a:cs typeface="Frutiger LT Std 77 Black Cn"/>
              </a:rPr>
              <a:t>Service Provider</a:t>
            </a:r>
            <a:endParaRPr lang="en-US" sz="1600" cap="all" dirty="0">
              <a:solidFill>
                <a:schemeClr val="tx1">
                  <a:lumMod val="50000"/>
                  <a:lumOff val="50000"/>
                </a:schemeClr>
              </a:solidFill>
              <a:latin typeface="Frutiger LT Std 77 Black Cn"/>
              <a:cs typeface="Frutiger LT Std 77 Black Cn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72917" y="560050"/>
            <a:ext cx="624136" cy="200055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algn="ctr"/>
            <a:r>
              <a:rPr lang="en-US" sz="7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utiger LT Std 77 Black Cn"/>
                <a:cs typeface="Frutiger LT Std 77 Black Cn"/>
              </a:rPr>
              <a:t>Powered By</a:t>
            </a:r>
            <a:endParaRPr lang="en-US" sz="700" cap="all" dirty="0">
              <a:solidFill>
                <a:schemeClr val="tx1">
                  <a:lumMod val="50000"/>
                  <a:lumOff val="50000"/>
                </a:schemeClr>
              </a:solidFill>
              <a:latin typeface="Frutiger LT Std 77 Black Cn"/>
              <a:cs typeface="Frutiger LT Std 77 Black Cn"/>
            </a:endParaRPr>
          </a:p>
        </p:txBody>
      </p:sp>
      <p:pic>
        <p:nvPicPr>
          <p:cNvPr id="101" name="Picture 100" descr="DGITLogo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297" y="442557"/>
            <a:ext cx="615309" cy="380114"/>
          </a:xfrm>
          <a:prstGeom prst="rect">
            <a:avLst/>
          </a:prstGeom>
        </p:spPr>
      </p:pic>
      <p:sp>
        <p:nvSpPr>
          <p:cNvPr id="67" name="Rounded Rectangle 66"/>
          <p:cNvSpPr/>
          <p:nvPr/>
        </p:nvSpPr>
        <p:spPr>
          <a:xfrm>
            <a:off x="7624052" y="1450828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PRODUCT MANAGER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8" name="Down Arrow 67"/>
          <p:cNvSpPr/>
          <p:nvPr/>
        </p:nvSpPr>
        <p:spPr>
          <a:xfrm rot="5400000">
            <a:off x="7399186" y="745882"/>
            <a:ext cx="280347" cy="1057481"/>
          </a:xfrm>
          <a:prstGeom prst="downArrow">
            <a:avLst>
              <a:gd name="adj1" fmla="val 64300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65" descr="UserIc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700114" y="829943"/>
            <a:ext cx="690330" cy="594067"/>
          </a:xfrm>
          <a:prstGeom prst="rect">
            <a:avLst/>
          </a:prstGeom>
        </p:spPr>
      </p:pic>
      <p:sp>
        <p:nvSpPr>
          <p:cNvPr id="71" name="Rectangle 70"/>
          <p:cNvSpPr/>
          <p:nvPr/>
        </p:nvSpPr>
        <p:spPr>
          <a:xfrm>
            <a:off x="7234800" y="65919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prstClr val="white">
                    <a:lumMod val="65000"/>
                  </a:prstClr>
                </a:solidFill>
                <a:latin typeface="Frutiger LT Std 57 Cn"/>
                <a:cs typeface="Frutiger LT Std 57 Cn"/>
              </a:rPr>
              <a:t>Solution Overview</a:t>
            </a:r>
            <a:endParaRPr lang="en-US" dirty="0">
              <a:latin typeface="Frutiger LT Std 57 Cn"/>
              <a:cs typeface="Frutiger LT Std 57 Cn"/>
            </a:endParaRPr>
          </a:p>
        </p:txBody>
      </p:sp>
    </p:spTree>
    <p:extLst>
      <p:ext uri="{BB962C8B-B14F-4D97-AF65-F5344CB8AC3E}">
        <p14:creationId xmlns:p14="http://schemas.microsoft.com/office/powerpoint/2010/main" val="18028310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ounded Rectangle 79"/>
          <p:cNvSpPr/>
          <p:nvPr/>
        </p:nvSpPr>
        <p:spPr>
          <a:xfrm>
            <a:off x="4510778" y="2502916"/>
            <a:ext cx="943027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5712477" y="4513027"/>
            <a:ext cx="1291097" cy="0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85254" y="-2026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cap="all" dirty="0" smtClean="0">
                <a:latin typeface="Frutiger LT Std 67 Bold Cn"/>
                <a:cs typeface="Frutiger LT Std 67 Bold Cn"/>
              </a:rPr>
              <a:t>Service Bundling in a b2b2X Marketplace</a:t>
            </a:r>
            <a:endParaRPr lang="en-US" sz="1600" dirty="0">
              <a:solidFill>
                <a:prstClr val="white">
                  <a:lumMod val="65000"/>
                </a:prst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69298" y="3492710"/>
            <a:ext cx="8767381" cy="1479534"/>
          </a:xfrm>
          <a:prstGeom prst="roundRect">
            <a:avLst>
              <a:gd name="adj" fmla="val 1260"/>
            </a:avLst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endParaRPr lang="en-GB" sz="1100" dirty="0">
              <a:latin typeface="Frutiger LT Std 45 Light"/>
              <a:cs typeface="Frutiger LT Std 45 Light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486726" y="92255"/>
            <a:ext cx="1609300" cy="101830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3889990" y="370483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VIRTUAL NETWORK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6671394" y="370483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latin typeface="Frutiger LT Std 67 Bold Cn"/>
                <a:cs typeface="Frutiger LT Std 67 Bold Cn"/>
              </a:rPr>
              <a:t>IAAS </a:t>
            </a:r>
            <a:br>
              <a:rPr lang="en-US" sz="800" b="1" dirty="0" smtClean="0">
                <a:latin typeface="Frutiger LT Std 67 Bold Cn"/>
                <a:cs typeface="Frutiger LT Std 67 Bold Cn"/>
              </a:rPr>
            </a:br>
            <a:r>
              <a:rPr lang="en-US" sz="800" b="1" dirty="0" smtClean="0">
                <a:latin typeface="Frutiger LT Std 67 Bold Cn"/>
                <a:cs typeface="Frutiger LT Std 67 Bold Cn"/>
              </a:rPr>
              <a:t>CLUSTER</a:t>
            </a:r>
            <a:endParaRPr lang="en-US" sz="800" b="1" dirty="0">
              <a:latin typeface="Frutiger LT Std 67 Bold Cn"/>
              <a:cs typeface="Frutiger LT Std 67 Bold Cn"/>
            </a:endParaRPr>
          </a:p>
        </p:txBody>
      </p:sp>
      <p:pic>
        <p:nvPicPr>
          <p:cNvPr id="79" name="Picture 78" descr="rack_2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87282" y="4098856"/>
            <a:ext cx="711251" cy="7112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0" name="Rounded Rectangle 89"/>
          <p:cNvSpPr/>
          <p:nvPr/>
        </p:nvSpPr>
        <p:spPr>
          <a:xfrm>
            <a:off x="2109843" y="370483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FIBRE ACCESS</a:t>
            </a:r>
          </a:p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(LAYER 2)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pic>
        <p:nvPicPr>
          <p:cNvPr id="91" name="Picture 90" descr="softwarebo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60461" y="4056943"/>
            <a:ext cx="524398" cy="686547"/>
          </a:xfrm>
          <a:prstGeom prst="rect">
            <a:avLst/>
          </a:prstGeom>
        </p:spPr>
      </p:pic>
      <p:pic>
        <p:nvPicPr>
          <p:cNvPr id="92" name="Picture 91" descr="softwarebo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90625" y="4165797"/>
            <a:ext cx="524398" cy="686547"/>
          </a:xfrm>
          <a:prstGeom prst="rect">
            <a:avLst/>
          </a:prstGeom>
        </p:spPr>
      </p:pic>
      <p:sp>
        <p:nvSpPr>
          <p:cNvPr id="93" name="Rounded Rectangle 92"/>
          <p:cNvSpPr/>
          <p:nvPr/>
        </p:nvSpPr>
        <p:spPr>
          <a:xfrm>
            <a:off x="7837452" y="370483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ERP SASS INSTALLTION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pic>
        <p:nvPicPr>
          <p:cNvPr id="94" name="Picture 93" descr="Firewall_b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005" y="4036328"/>
            <a:ext cx="816312" cy="816312"/>
          </a:xfrm>
          <a:prstGeom prst="rect">
            <a:avLst/>
          </a:prstGeom>
        </p:spPr>
      </p:pic>
      <p:sp>
        <p:nvSpPr>
          <p:cNvPr id="95" name="Rounded Rectangle 94"/>
          <p:cNvSpPr/>
          <p:nvPr/>
        </p:nvSpPr>
        <p:spPr>
          <a:xfrm>
            <a:off x="5083919" y="370483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VIRTUAL FIREWALL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105" name="Down Arrow 104"/>
          <p:cNvSpPr/>
          <p:nvPr/>
        </p:nvSpPr>
        <p:spPr>
          <a:xfrm>
            <a:off x="2475973" y="3152183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Down Arrow 120"/>
          <p:cNvSpPr/>
          <p:nvPr/>
        </p:nvSpPr>
        <p:spPr>
          <a:xfrm>
            <a:off x="4860148" y="3137374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Down Arrow 121"/>
          <p:cNvSpPr/>
          <p:nvPr/>
        </p:nvSpPr>
        <p:spPr>
          <a:xfrm>
            <a:off x="7636281" y="3153017"/>
            <a:ext cx="201171" cy="481870"/>
          </a:xfrm>
          <a:prstGeom prst="downArrow">
            <a:avLst>
              <a:gd name="adj1" fmla="val 64300"/>
              <a:gd name="adj2" fmla="val 50000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2825453" y="4513027"/>
            <a:ext cx="1466795" cy="0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pic>
        <p:nvPicPr>
          <p:cNvPr id="25" name="Picture 24" descr="router-hi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222" y="4252124"/>
            <a:ext cx="922670" cy="562830"/>
          </a:xfrm>
          <a:prstGeom prst="rect">
            <a:avLst/>
          </a:prstGeom>
        </p:spPr>
      </p:pic>
      <p:pic>
        <p:nvPicPr>
          <p:cNvPr id="89" name="Picture 88" descr="DAP 1350 Sid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346" y="4009661"/>
            <a:ext cx="1559189" cy="877044"/>
          </a:xfrm>
          <a:prstGeom prst="rect">
            <a:avLst/>
          </a:prstGeom>
        </p:spPr>
      </p:pic>
      <p:sp>
        <p:nvSpPr>
          <p:cNvPr id="76" name="Rounded Rectangle 75"/>
          <p:cNvSpPr/>
          <p:nvPr/>
        </p:nvSpPr>
        <p:spPr>
          <a:xfrm>
            <a:off x="5095780" y="2502916"/>
            <a:ext cx="943027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Source + Destination Sockets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3886865" y="2502916"/>
            <a:ext cx="943027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Interface, VLAN ID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2119967" y="2502916"/>
            <a:ext cx="943027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Speed Profile, PORT ID, VLAN ID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3034596" y="1513331"/>
            <a:ext cx="943027" cy="650376"/>
          </a:xfrm>
          <a:prstGeom prst="roundRect">
            <a:avLst>
              <a:gd name="adj" fmla="val 10663"/>
            </a:avLst>
          </a:prstGeom>
          <a:solidFill>
            <a:srgbClr val="1E4E7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bg1"/>
                </a:solidFill>
                <a:latin typeface="Frutiger LT Std 67 Bold Cn"/>
                <a:cs typeface="Frutiger LT Std 67 Bold Cn"/>
              </a:rPr>
              <a:t>Interface</a:t>
            </a:r>
          </a:p>
          <a:p>
            <a:pPr algn="ctr"/>
            <a:r>
              <a:rPr lang="en-US" sz="800" cap="all" dirty="0" smtClean="0">
                <a:solidFill>
                  <a:schemeClr val="bg1"/>
                </a:solidFill>
                <a:latin typeface="Frutiger LT Std 67 Bold Cn"/>
                <a:cs typeface="Frutiger LT Std 67 Bold Cn"/>
              </a:rPr>
              <a:t>(Port + VLAN)</a:t>
            </a:r>
            <a:endParaRPr lang="en-US" sz="800" cap="all" dirty="0">
              <a:solidFill>
                <a:schemeClr val="bg1"/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5903192" y="1556295"/>
            <a:ext cx="943027" cy="650376"/>
          </a:xfrm>
          <a:prstGeom prst="roundRect">
            <a:avLst>
              <a:gd name="adj" fmla="val 10663"/>
            </a:avLst>
          </a:prstGeom>
          <a:solidFill>
            <a:srgbClr val="1E4E7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bg1"/>
                </a:solidFill>
                <a:latin typeface="Frutiger LT Std 67 Bold Cn"/>
                <a:cs typeface="Frutiger LT Std 67 Bold Cn"/>
              </a:rPr>
              <a:t>Virtual Network NAME</a:t>
            </a:r>
            <a:endParaRPr lang="en-US" sz="800" cap="all" dirty="0">
              <a:solidFill>
                <a:schemeClr val="bg1"/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69921" y="2640961"/>
            <a:ext cx="1712052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/>
          <a:p>
            <a:r>
              <a:rPr lang="en-US" sz="12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utiger LT Std 77 Black Cn"/>
                <a:cs typeface="Frutiger LT Std 77 Black Cn"/>
              </a:rPr>
              <a:t>General Parameters</a:t>
            </a:r>
            <a:r>
              <a:rPr lang="en-US" sz="11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utiger LT Std 77 Black Cn"/>
                <a:cs typeface="Frutiger LT Std 77 Black Cn"/>
              </a:rPr>
              <a:t/>
            </a:r>
            <a:br>
              <a:rPr lang="en-US" sz="11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utiger LT Std 77 Black Cn"/>
                <a:cs typeface="Frutiger LT Std 77 Black Cn"/>
              </a:rPr>
            </a:br>
            <a:r>
              <a:rPr lang="en-US" sz="800" cap="all" dirty="0" smtClean="0">
                <a:solidFill>
                  <a:schemeClr val="bg1">
                    <a:lumMod val="75000"/>
                  </a:schemeClr>
                </a:solidFill>
                <a:latin typeface="Frutiger LT Std 77 Black Cn"/>
                <a:cs typeface="Frutiger LT Std 77 Black Cn"/>
              </a:rPr>
              <a:t>For Example</a:t>
            </a:r>
            <a:endParaRPr lang="en-US" sz="800" cap="all" dirty="0">
              <a:solidFill>
                <a:schemeClr val="bg1">
                  <a:lumMod val="75000"/>
                </a:schemeClr>
              </a:solidFill>
              <a:latin typeface="Frutiger LT Std 77 Black Cn"/>
              <a:cs typeface="Frutiger LT Std 77 Black Cn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69921" y="1602532"/>
            <a:ext cx="2453014" cy="523220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/>
          <a:p>
            <a:r>
              <a:rPr lang="en-US" sz="12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utiger LT Std 77 Black Cn"/>
                <a:cs typeface="Frutiger LT Std 77 Black Cn"/>
              </a:rPr>
              <a:t>Service Linking Parameters</a:t>
            </a:r>
          </a:p>
          <a:p>
            <a:pPr lvl="0"/>
            <a:r>
              <a:rPr lang="en-US" sz="800" cap="all" dirty="0" smtClean="0">
                <a:solidFill>
                  <a:prstClr val="white">
                    <a:lumMod val="75000"/>
                  </a:prstClr>
                </a:solidFill>
                <a:latin typeface="Frutiger LT Std 77 Black Cn"/>
                <a:cs typeface="Frutiger LT Std 77 Black Cn"/>
              </a:rPr>
              <a:t>Adjacent Specifications need to include these in order to link services together</a:t>
            </a:r>
            <a:endParaRPr lang="en-US" sz="800" cap="all" dirty="0">
              <a:solidFill>
                <a:prstClr val="white">
                  <a:lumMod val="75000"/>
                </a:prstClr>
              </a:solidFill>
              <a:latin typeface="Frutiger LT Std 77 Black Cn"/>
              <a:cs typeface="Frutiger LT Std 77 Black Cn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7217434" y="2502916"/>
            <a:ext cx="943027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671394" y="2502916"/>
            <a:ext cx="943027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CPU, DISK, RAM</a:t>
            </a:r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,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  <a:p>
            <a:pPr algn="ctr"/>
            <a:r>
              <a:rPr lang="en-US" sz="8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&amp; VIRTUAL </a:t>
            </a:r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NETWORK Name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7859697" y="2502916"/>
            <a:ext cx="943027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Applications + Name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3504971" y="2128162"/>
            <a:ext cx="0" cy="2248350"/>
          </a:xfrm>
          <a:prstGeom prst="line">
            <a:avLst/>
          </a:prstGeom>
          <a:noFill/>
          <a:ln w="9525" cmpd="sng">
            <a:solidFill>
              <a:srgbClr val="1C4F71"/>
            </a:solidFill>
            <a:prstDash val="sysDash"/>
            <a:tailEnd type="triangle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6370428" y="2152792"/>
            <a:ext cx="0" cy="2248350"/>
          </a:xfrm>
          <a:prstGeom prst="line">
            <a:avLst/>
          </a:prstGeom>
          <a:noFill/>
          <a:ln w="9525" cmpd="sng">
            <a:solidFill>
              <a:srgbClr val="1C4F71"/>
            </a:solidFill>
            <a:prstDash val="sysDash"/>
            <a:tailEnd type="triangle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sp>
        <p:nvSpPr>
          <p:cNvPr id="99" name="Rectangle 98"/>
          <p:cNvSpPr/>
          <p:nvPr/>
        </p:nvSpPr>
        <p:spPr>
          <a:xfrm>
            <a:off x="6211805" y="95310"/>
            <a:ext cx="20826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prstClr val="white">
                    <a:lumMod val="65000"/>
                  </a:prstClr>
                </a:solidFill>
                <a:latin typeface="Frutiger LT Std 57 Cn"/>
                <a:cs typeface="Frutiger LT Std 57 Cn"/>
              </a:rPr>
              <a:t>E2E Service Connectivity</a:t>
            </a:r>
            <a:endParaRPr lang="en-US" dirty="0">
              <a:latin typeface="Frutiger LT Std 57 Cn"/>
              <a:cs typeface="Frutiger LT Std 57 Cn"/>
            </a:endParaRPr>
          </a:p>
        </p:txBody>
      </p:sp>
      <p:sp>
        <p:nvSpPr>
          <p:cNvPr id="102" name="Rounded Rectangle 101"/>
          <p:cNvSpPr/>
          <p:nvPr/>
        </p:nvSpPr>
        <p:spPr>
          <a:xfrm>
            <a:off x="169921" y="600754"/>
            <a:ext cx="8766757" cy="607669"/>
          </a:xfrm>
          <a:prstGeom prst="roundRect">
            <a:avLst>
              <a:gd name="adj" fmla="val 5243"/>
            </a:avLst>
          </a:prstGeom>
          <a:solidFill>
            <a:srgbClr val="F48E2E"/>
          </a:solidFill>
          <a:ln w="38100" cmpd="sng"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Frutiger LT Std 65 Bold"/>
                <a:cs typeface="Frutiger LT Std 65 Bold"/>
              </a:rPr>
              <a:t>In order to deliver a coherent E2E service, </a:t>
            </a:r>
            <a:r>
              <a:rPr lang="en-US" sz="1200" dirty="0" smtClean="0">
                <a:solidFill>
                  <a:schemeClr val="bg1"/>
                </a:solidFill>
                <a:latin typeface="Frutiger LT Std 65 Bold"/>
                <a:cs typeface="Frutiger LT Std 65 Bold"/>
              </a:rPr>
              <a:t>service specifications </a:t>
            </a:r>
            <a:r>
              <a:rPr lang="en-US" sz="1200" dirty="0">
                <a:solidFill>
                  <a:schemeClr val="bg1"/>
                </a:solidFill>
                <a:latin typeface="Frutiger LT Std 65 Bold"/>
                <a:cs typeface="Frutiger LT Std 65 Bold"/>
              </a:rPr>
              <a:t>must accept parameters which allow interworking with adjacent services. This diagram captures a minimum set of </a:t>
            </a:r>
            <a:r>
              <a:rPr lang="en-US" sz="1200" dirty="0" smtClean="0">
                <a:solidFill>
                  <a:schemeClr val="bg1"/>
                </a:solidFill>
                <a:latin typeface="Frutiger LT Std 65 Bold"/>
                <a:cs typeface="Frutiger LT Std 65 Bold"/>
              </a:rPr>
              <a:t>parameters (shown in the blue boxes) to facilitate E2E connectivity.   </a:t>
            </a:r>
            <a:endParaRPr lang="en-US" sz="1200" dirty="0">
              <a:solidFill>
                <a:schemeClr val="bg1"/>
              </a:solidFill>
              <a:latin typeface="Frutiger LT Std 65 Bold"/>
              <a:cs typeface="Frutiger LT Std 65 Bold"/>
            </a:endParaRPr>
          </a:p>
        </p:txBody>
      </p:sp>
    </p:spTree>
    <p:extLst>
      <p:ext uri="{BB962C8B-B14F-4D97-AF65-F5344CB8AC3E}">
        <p14:creationId xmlns:p14="http://schemas.microsoft.com/office/powerpoint/2010/main" val="17553849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85254" y="-2026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cap="all" dirty="0" smtClean="0">
                <a:latin typeface="Frutiger LT Std 67 Bold Cn"/>
                <a:cs typeface="Frutiger LT Std 67 Bold Cn"/>
              </a:rPr>
              <a:t>Service Bundling in a b2b2X Marketplace</a:t>
            </a:r>
            <a:endParaRPr lang="en-US" sz="1600" dirty="0">
              <a:solidFill>
                <a:prstClr val="white">
                  <a:lumMod val="65000"/>
                </a:prst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486726" y="46073"/>
            <a:ext cx="1609300" cy="101830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6211805" y="95310"/>
            <a:ext cx="22321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prstClr val="white">
                    <a:lumMod val="65000"/>
                  </a:prstClr>
                </a:solidFill>
                <a:latin typeface="Frutiger LT Std 57 Cn"/>
                <a:cs typeface="Frutiger LT Std 57 Cn"/>
              </a:rPr>
              <a:t>Demonstration Storyboard</a:t>
            </a:r>
            <a:endParaRPr lang="en-US" dirty="0">
              <a:latin typeface="Frutiger LT Std 57 Cn"/>
              <a:cs typeface="Frutiger LT Std 57 Cn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72633" y="1216515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Sign In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1554496" y="1216515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Perform NBNCo</a:t>
            </a:r>
          </a:p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Address qualification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936357" y="1216515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Select TNHS 8, 245 Smith St Manly NSW Address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4319122" y="1216515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Choose</a:t>
            </a:r>
            <a:b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</a:br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VIRTUAL IT Bundle Product 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40" name="Isosceles Triangle 39"/>
          <p:cNvSpPr>
            <a:spLocks noChangeAspect="1"/>
          </p:cNvSpPr>
          <p:nvPr/>
        </p:nvSpPr>
        <p:spPr>
          <a:xfrm rot="5400000">
            <a:off x="1325786" y="1487703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>
            <a:spLocks noChangeAspect="1"/>
          </p:cNvSpPr>
          <p:nvPr/>
        </p:nvSpPr>
        <p:spPr>
          <a:xfrm rot="5400000">
            <a:off x="2707648" y="1487703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>
            <a:spLocks noChangeAspect="1"/>
          </p:cNvSpPr>
          <p:nvPr/>
        </p:nvSpPr>
        <p:spPr>
          <a:xfrm rot="5400000">
            <a:off x="4089509" y="1487703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5719309" y="1215230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Complete NEW Order for</a:t>
            </a:r>
            <a:b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</a:br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VIRTUAL </a:t>
            </a:r>
            <a:r>
              <a:rPr lang="en-US" sz="8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IT </a:t>
            </a:r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Bundle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44" name="Isosceles Triangle 43"/>
          <p:cNvSpPr>
            <a:spLocks noChangeAspect="1"/>
          </p:cNvSpPr>
          <p:nvPr/>
        </p:nvSpPr>
        <p:spPr>
          <a:xfrm rot="5400000">
            <a:off x="5487653" y="1486418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>
            <a:spLocks noChangeAspect="1"/>
          </p:cNvSpPr>
          <p:nvPr/>
        </p:nvSpPr>
        <p:spPr>
          <a:xfrm rot="10800000">
            <a:off x="6181531" y="1965286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rved Down Arrow 1"/>
          <p:cNvSpPr/>
          <p:nvPr/>
        </p:nvSpPr>
        <p:spPr>
          <a:xfrm flipH="1">
            <a:off x="6359473" y="615758"/>
            <a:ext cx="1098241" cy="708121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719309" y="2150256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Navigate to customer order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4319122" y="2150256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Review Order &amp; Select Fulfilment Tab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51" name="Isosceles Triangle 50"/>
          <p:cNvSpPr>
            <a:spLocks noChangeAspect="1"/>
          </p:cNvSpPr>
          <p:nvPr/>
        </p:nvSpPr>
        <p:spPr>
          <a:xfrm rot="16200000" flipH="1">
            <a:off x="5487653" y="2421444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434152" y="715166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SELF SERVICE CUSTOMER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pic>
        <p:nvPicPr>
          <p:cNvPr id="52" name="Picture 51" descr="User-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92951" y="466718"/>
            <a:ext cx="641971" cy="589967"/>
          </a:xfrm>
          <a:prstGeom prst="rect">
            <a:avLst/>
          </a:prstGeom>
        </p:spPr>
      </p:pic>
      <p:sp>
        <p:nvSpPr>
          <p:cNvPr id="54" name="Isosceles Triangle 53"/>
          <p:cNvSpPr>
            <a:spLocks noChangeAspect="1"/>
          </p:cNvSpPr>
          <p:nvPr/>
        </p:nvSpPr>
        <p:spPr>
          <a:xfrm rot="10800000">
            <a:off x="643072" y="1047450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/>
          <p:cNvSpPr/>
          <p:nvPr/>
        </p:nvSpPr>
        <p:spPr>
          <a:xfrm>
            <a:off x="2936357" y="2150256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Observe Order decomposition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58" name="Isosceles Triangle 57"/>
          <p:cNvSpPr>
            <a:spLocks noChangeAspect="1"/>
          </p:cNvSpPr>
          <p:nvPr/>
        </p:nvSpPr>
        <p:spPr>
          <a:xfrm rot="16200000" flipH="1">
            <a:off x="4077949" y="2421444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/>
          <p:cNvSpPr/>
          <p:nvPr/>
        </p:nvSpPr>
        <p:spPr>
          <a:xfrm>
            <a:off x="8025775" y="3961171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Virtual IT Bundle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4700769" y="432951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Layer 2 Biststream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4700769" y="4722030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NBN Co NFAS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8025408" y="4352166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ERP SASS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6980319" y="4722030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latin typeface="Frutiger LT Std 67 Bold Cn"/>
                <a:cs typeface="Frutiger LT Std 67 Bold Cn"/>
              </a:rPr>
              <a:t>IaaS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8025775" y="4722030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latin typeface="Frutiger LT Std 67 Bold Cn"/>
                <a:cs typeface="Frutiger LT Std 67 Bold Cn"/>
              </a:rPr>
              <a:t>SaaS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5907166" y="4329514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Virtual Network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5945612" y="4646166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?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  <p:cxnSp>
        <p:nvCxnSpPr>
          <p:cNvPr id="5" name="Elbow Connector 4"/>
          <p:cNvCxnSpPr>
            <a:stCxn id="59" idx="1"/>
            <a:endCxn id="67" idx="0"/>
          </p:cNvCxnSpPr>
          <p:nvPr/>
        </p:nvCxnSpPr>
        <p:spPr>
          <a:xfrm rot="10800000" flipV="1">
            <a:off x="6378681" y="4085504"/>
            <a:ext cx="1647095" cy="244009"/>
          </a:xfrm>
          <a:prstGeom prst="bentConnector2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cxnSp>
        <p:nvCxnSpPr>
          <p:cNvPr id="69" name="Elbow Connector 68"/>
          <p:cNvCxnSpPr>
            <a:stCxn id="59" idx="1"/>
            <a:endCxn id="61" idx="0"/>
          </p:cNvCxnSpPr>
          <p:nvPr/>
        </p:nvCxnSpPr>
        <p:spPr>
          <a:xfrm rot="10800000" flipV="1">
            <a:off x="5172283" y="4085504"/>
            <a:ext cx="2853492" cy="244009"/>
          </a:xfrm>
          <a:prstGeom prst="bentConnector2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cxnSp>
        <p:nvCxnSpPr>
          <p:cNvPr id="72" name="Elbow Connector 71"/>
          <p:cNvCxnSpPr>
            <a:stCxn id="64" idx="1"/>
            <a:endCxn id="65" idx="0"/>
          </p:cNvCxnSpPr>
          <p:nvPr/>
        </p:nvCxnSpPr>
        <p:spPr>
          <a:xfrm rot="10800000" flipV="1">
            <a:off x="7451834" y="4476500"/>
            <a:ext cx="573575" cy="245530"/>
          </a:xfrm>
          <a:prstGeom prst="bentConnector2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cxnSp>
        <p:nvCxnSpPr>
          <p:cNvPr id="98" name="Straight Connector 97"/>
          <p:cNvCxnSpPr>
            <a:stCxn id="59" idx="2"/>
            <a:endCxn id="64" idx="0"/>
          </p:cNvCxnSpPr>
          <p:nvPr/>
        </p:nvCxnSpPr>
        <p:spPr>
          <a:xfrm flipH="1">
            <a:off x="8496922" y="4209838"/>
            <a:ext cx="367" cy="142328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cxnSp>
        <p:nvCxnSpPr>
          <p:cNvPr id="100" name="Straight Connector 99"/>
          <p:cNvCxnSpPr>
            <a:stCxn id="61" idx="2"/>
            <a:endCxn id="63" idx="0"/>
          </p:cNvCxnSpPr>
          <p:nvPr/>
        </p:nvCxnSpPr>
        <p:spPr>
          <a:xfrm>
            <a:off x="5172283" y="4578181"/>
            <a:ext cx="0" cy="143849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cxnSp>
        <p:nvCxnSpPr>
          <p:cNvPr id="101" name="Straight Connector 100"/>
          <p:cNvCxnSpPr>
            <a:stCxn id="67" idx="2"/>
            <a:endCxn id="68" idx="0"/>
          </p:cNvCxnSpPr>
          <p:nvPr/>
        </p:nvCxnSpPr>
        <p:spPr>
          <a:xfrm>
            <a:off x="6378680" y="4578181"/>
            <a:ext cx="38446" cy="67985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cxnSp>
        <p:nvCxnSpPr>
          <p:cNvPr id="103" name="Straight Connector 102"/>
          <p:cNvCxnSpPr>
            <a:stCxn id="64" idx="2"/>
            <a:endCxn id="66" idx="0"/>
          </p:cNvCxnSpPr>
          <p:nvPr/>
        </p:nvCxnSpPr>
        <p:spPr>
          <a:xfrm>
            <a:off x="8496922" y="4600833"/>
            <a:ext cx="367" cy="121197"/>
          </a:xfrm>
          <a:prstGeom prst="line">
            <a:avLst/>
          </a:prstGeom>
          <a:noFill/>
          <a:ln w="9525" cmpd="sng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sp>
        <p:nvSpPr>
          <p:cNvPr id="108" name="Rounded Rectangle 107"/>
          <p:cNvSpPr/>
          <p:nvPr/>
        </p:nvSpPr>
        <p:spPr>
          <a:xfrm>
            <a:off x="1554496" y="2150256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Load S/P Order &amp; Select B2B Tab </a:t>
            </a:r>
          </a:p>
        </p:txBody>
      </p:sp>
      <p:sp>
        <p:nvSpPr>
          <p:cNvPr id="109" name="Isosceles Triangle 108"/>
          <p:cNvSpPr>
            <a:spLocks noChangeAspect="1"/>
          </p:cNvSpPr>
          <p:nvPr/>
        </p:nvSpPr>
        <p:spPr>
          <a:xfrm rot="16200000" flipH="1">
            <a:off x="2696088" y="2421444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ounded Rectangle 109"/>
          <p:cNvSpPr/>
          <p:nvPr/>
        </p:nvSpPr>
        <p:spPr>
          <a:xfrm>
            <a:off x="172633" y="2150256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View B2B Messages to Suppliers</a:t>
            </a:r>
          </a:p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X1 or x3</a:t>
            </a:r>
          </a:p>
        </p:txBody>
      </p:sp>
      <p:sp>
        <p:nvSpPr>
          <p:cNvPr id="111" name="Isosceles Triangle 110"/>
          <p:cNvSpPr>
            <a:spLocks noChangeAspect="1"/>
          </p:cNvSpPr>
          <p:nvPr/>
        </p:nvSpPr>
        <p:spPr>
          <a:xfrm rot="16200000" flipH="1">
            <a:off x="1314225" y="2421444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Isosceles Triangle 111"/>
          <p:cNvSpPr>
            <a:spLocks noChangeAspect="1"/>
          </p:cNvSpPr>
          <p:nvPr/>
        </p:nvSpPr>
        <p:spPr>
          <a:xfrm rot="10800000">
            <a:off x="627678" y="2881109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ounded Rectangle 112"/>
          <p:cNvSpPr/>
          <p:nvPr/>
        </p:nvSpPr>
        <p:spPr>
          <a:xfrm>
            <a:off x="165456" y="3066079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Navigate Partner Systems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114" name="Curved Down Arrow 113"/>
          <p:cNvSpPr/>
          <p:nvPr/>
        </p:nvSpPr>
        <p:spPr>
          <a:xfrm rot="14318384" flipH="1">
            <a:off x="6823848" y="3499431"/>
            <a:ext cx="1327663" cy="813566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6967535" y="1216515"/>
            <a:ext cx="2001212" cy="2096285"/>
          </a:xfrm>
          <a:prstGeom prst="roundRect">
            <a:avLst>
              <a:gd name="adj" fmla="val 5182"/>
            </a:avLst>
          </a:prstGeom>
          <a:solidFill>
            <a:srgbClr val="FFFFFF"/>
          </a:solidFill>
          <a:ln>
            <a:solidFill>
              <a:srgbClr val="7F7F7F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77 Black Cn"/>
                <a:cs typeface="Frutiger LT Std 77 Black Cn"/>
              </a:rPr>
              <a:t>VIRTUAL </a:t>
            </a:r>
            <a:r>
              <a:rPr lang="en-US" sz="1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77 Black Cn"/>
                <a:cs typeface="Frutiger LT Std 77 Black Cn"/>
              </a:rPr>
              <a:t>IT </a:t>
            </a:r>
            <a:r>
              <a:rPr lang="en-US" sz="10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77 Black Cn"/>
                <a:cs typeface="Frutiger LT Std 77 Black Cn"/>
              </a:rPr>
              <a:t>Bundle</a:t>
            </a:r>
          </a:p>
          <a:p>
            <a:endParaRPr lang="en-US" sz="800" cap="all" dirty="0" smtClean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  <a:p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Select Existing Resources via external rules:</a:t>
            </a:r>
          </a:p>
          <a:p>
            <a:endParaRPr lang="en-US" sz="800" cap="all" dirty="0" smtClean="0">
              <a:solidFill>
                <a:schemeClr val="bg1">
                  <a:lumMod val="50000"/>
                </a:schemeClr>
              </a:solidFill>
              <a:latin typeface="Frutiger LT Std 67 Bold Cn"/>
              <a:cs typeface="Frutiger LT Std 67 Bold Cn"/>
            </a:endParaRPr>
          </a:p>
          <a:p>
            <a:pPr marL="171450" indent="-171450">
              <a:buFontTx/>
              <a:buChar char="-"/>
            </a:pPr>
            <a:r>
              <a:rPr lang="en-US" sz="800" cap="all" dirty="0" smtClean="0">
                <a:solidFill>
                  <a:schemeClr val="bg1">
                    <a:lumMod val="50000"/>
                  </a:schemeClr>
                </a:solidFill>
                <a:latin typeface="Frutiger LT Std 67 Bold Cn"/>
                <a:cs typeface="Frutiger LT Std 67 Bold Cn"/>
              </a:rPr>
              <a:t>NNI / Handover Interface</a:t>
            </a:r>
          </a:p>
          <a:p>
            <a:pPr marL="171450" indent="-171450">
              <a:buFontTx/>
              <a:buChar char="-"/>
            </a:pPr>
            <a:r>
              <a:rPr lang="en-US" sz="800" cap="all" dirty="0" smtClean="0">
                <a:solidFill>
                  <a:schemeClr val="bg1">
                    <a:lumMod val="50000"/>
                  </a:schemeClr>
                </a:solidFill>
                <a:latin typeface="Frutiger LT Std 67 Bold Cn"/>
                <a:cs typeface="Frutiger LT Std 67 Bold Cn"/>
              </a:rPr>
              <a:t>Virtual Network (By Customer)</a:t>
            </a:r>
          </a:p>
          <a:p>
            <a:endParaRPr lang="en-US" sz="800" cap="all" dirty="0" smtClean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  <a:p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Create All new Entities:</a:t>
            </a:r>
          </a:p>
          <a:p>
            <a:endParaRPr lang="en-US" sz="800" cap="all" dirty="0" smtClean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  <a:p>
            <a:pPr marL="171450" indent="-171450">
              <a:buFontTx/>
              <a:buChar char="-"/>
            </a:pPr>
            <a:r>
              <a:rPr lang="en-US" sz="800" cap="all" dirty="0" smtClean="0">
                <a:solidFill>
                  <a:srgbClr val="7F7F7F"/>
                </a:solidFill>
                <a:latin typeface="Frutiger LT Std 67 Bold Cn"/>
                <a:cs typeface="Frutiger LT Std 67 Bold Cn"/>
              </a:rPr>
              <a:t>NBN CO NFAS</a:t>
            </a:r>
          </a:p>
          <a:p>
            <a:pPr marL="171450" indent="-171450">
              <a:buFontTx/>
              <a:buChar char="-"/>
            </a:pPr>
            <a:r>
              <a:rPr lang="en-US" sz="800" cap="all" dirty="0" smtClean="0">
                <a:solidFill>
                  <a:srgbClr val="7F7F7F"/>
                </a:solidFill>
                <a:latin typeface="Frutiger LT Std 67 Bold Cn"/>
                <a:cs typeface="Frutiger LT Std 67 Bold Cn"/>
              </a:rPr>
              <a:t>Virtual Network</a:t>
            </a:r>
          </a:p>
          <a:p>
            <a:pPr marL="171450" indent="-171450">
              <a:buFontTx/>
              <a:buChar char="-"/>
            </a:pPr>
            <a:r>
              <a:rPr lang="en-US" sz="800" cap="all" dirty="0" smtClean="0">
                <a:solidFill>
                  <a:srgbClr val="7F7F7F"/>
                </a:solidFill>
                <a:latin typeface="Frutiger LT Std 67 Bold Cn"/>
                <a:cs typeface="Frutiger LT Std 67 Bold Cn"/>
              </a:rPr>
              <a:t>Virtual Firewall</a:t>
            </a:r>
          </a:p>
          <a:p>
            <a:pPr marL="171450" indent="-171450">
              <a:buFontTx/>
              <a:buChar char="-"/>
            </a:pPr>
            <a:r>
              <a:rPr lang="en-US" sz="800" cap="all" dirty="0" err="1" smtClean="0">
                <a:solidFill>
                  <a:srgbClr val="7F7F7F"/>
                </a:solidFill>
                <a:latin typeface="Frutiger LT Std 67 Bold Cn"/>
                <a:cs typeface="Frutiger LT Std 67 Bold Cn"/>
              </a:rPr>
              <a:t>Iaas</a:t>
            </a:r>
            <a:endParaRPr lang="en-US" sz="800" cap="all" dirty="0">
              <a:solidFill>
                <a:srgbClr val="7F7F7F"/>
              </a:solidFill>
              <a:latin typeface="Frutiger LT Std 67 Bold Cn"/>
              <a:cs typeface="Frutiger LT Std 67 Bold Cn"/>
            </a:endParaRPr>
          </a:p>
          <a:p>
            <a:pPr marL="171450" indent="-171450">
              <a:buFontTx/>
              <a:buChar char="-"/>
            </a:pPr>
            <a:r>
              <a:rPr lang="en-US" sz="800" cap="all" dirty="0" err="1" smtClean="0">
                <a:solidFill>
                  <a:srgbClr val="7F7F7F"/>
                </a:solidFill>
                <a:latin typeface="Frutiger LT Std 67 Bold Cn"/>
                <a:cs typeface="Frutiger LT Std 67 Bold Cn"/>
              </a:rPr>
              <a:t>SaaS</a:t>
            </a:r>
            <a:endParaRPr lang="en-US" sz="800" cap="all" dirty="0">
              <a:solidFill>
                <a:srgbClr val="7F7F7F"/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116" name="Rounded Rectangle 115"/>
          <p:cNvSpPr/>
          <p:nvPr/>
        </p:nvSpPr>
        <p:spPr>
          <a:xfrm>
            <a:off x="1554496" y="3066079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Show completed partner transactions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118" name="Rounded Rectangle 117"/>
          <p:cNvSpPr/>
          <p:nvPr/>
        </p:nvSpPr>
        <p:spPr>
          <a:xfrm>
            <a:off x="2951440" y="3057197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Show completed Product Order &amp; Inventory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119" name="Isosceles Triangle 118"/>
          <p:cNvSpPr>
            <a:spLocks noChangeAspect="1"/>
          </p:cNvSpPr>
          <p:nvPr/>
        </p:nvSpPr>
        <p:spPr>
          <a:xfrm rot="5400000">
            <a:off x="2722730" y="3328385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ounded Rectangle 119"/>
          <p:cNvSpPr/>
          <p:nvPr/>
        </p:nvSpPr>
        <p:spPr>
          <a:xfrm>
            <a:off x="165456" y="3915505"/>
            <a:ext cx="2527971" cy="650376"/>
          </a:xfrm>
          <a:prstGeom prst="roundRect">
            <a:avLst>
              <a:gd name="adj" fmla="val 10663"/>
            </a:avLst>
          </a:prstGeom>
          <a:solidFill>
            <a:srgbClr val="1C4F7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bg1"/>
                </a:solidFill>
                <a:latin typeface="Frutiger LT Std 67 Bold Cn"/>
                <a:cs typeface="Frutiger LT Std 67 Bold Cn"/>
              </a:rPr>
              <a:t>Determine storyboard for partner systems</a:t>
            </a:r>
          </a:p>
        </p:txBody>
      </p:sp>
      <p:sp>
        <p:nvSpPr>
          <p:cNvPr id="123" name="Isosceles Triangle 122"/>
          <p:cNvSpPr>
            <a:spLocks noChangeAspect="1"/>
          </p:cNvSpPr>
          <p:nvPr/>
        </p:nvSpPr>
        <p:spPr>
          <a:xfrm rot="10800000">
            <a:off x="602803" y="3750566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Isosceles Triangle 123"/>
          <p:cNvSpPr>
            <a:spLocks noChangeAspect="1"/>
          </p:cNvSpPr>
          <p:nvPr/>
        </p:nvSpPr>
        <p:spPr>
          <a:xfrm rot="10800000" flipH="1" flipV="1">
            <a:off x="1986703" y="3756885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Isosceles Triangle 124"/>
          <p:cNvSpPr>
            <a:spLocks noChangeAspect="1"/>
          </p:cNvSpPr>
          <p:nvPr/>
        </p:nvSpPr>
        <p:spPr>
          <a:xfrm rot="5400000">
            <a:off x="4131949" y="3320835"/>
            <a:ext cx="214487" cy="108000"/>
          </a:xfrm>
          <a:prstGeom prst="triangle">
            <a:avLst/>
          </a:prstGeom>
          <a:solidFill>
            <a:srgbClr val="F48E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ounded Rectangle 127"/>
          <p:cNvSpPr/>
          <p:nvPr/>
        </p:nvSpPr>
        <p:spPr>
          <a:xfrm>
            <a:off x="4324278" y="3059769"/>
            <a:ext cx="1138931" cy="650376"/>
          </a:xfrm>
          <a:prstGeom prst="roundRect">
            <a:avLst>
              <a:gd name="adj" fmla="val 10663"/>
            </a:avLst>
          </a:prstGeom>
          <a:solidFill>
            <a:srgbClr val="E1E1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utiger LT Std 67 Bold Cn"/>
                <a:cs typeface="Frutiger LT Std 67 Bold Cn"/>
              </a:rPr>
              <a:t>End</a:t>
            </a:r>
            <a:endParaRPr lang="en-US" sz="800" cap="all" dirty="0">
              <a:solidFill>
                <a:schemeClr val="tx1">
                  <a:lumMod val="65000"/>
                  <a:lumOff val="35000"/>
                </a:scheme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135" name="Rounded Rectangle 134"/>
          <p:cNvSpPr/>
          <p:nvPr/>
        </p:nvSpPr>
        <p:spPr>
          <a:xfrm>
            <a:off x="5643796" y="4894833"/>
            <a:ext cx="943027" cy="248667"/>
          </a:xfrm>
          <a:prstGeom prst="roundRect">
            <a:avLst>
              <a:gd name="adj" fmla="val 50000"/>
            </a:avLst>
          </a:prstGeom>
          <a:solidFill>
            <a:srgbClr val="64687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latin typeface="Frutiger LT Std 67 Bold Cn"/>
                <a:cs typeface="Frutiger LT Std 67 Bold Cn"/>
              </a:rPr>
              <a:t>Router Here?</a:t>
            </a:r>
            <a:endParaRPr lang="en-US" sz="800" dirty="0">
              <a:latin typeface="Frutiger LT Std 67 Bold Cn"/>
              <a:cs typeface="Frutiger LT Std 67 Bold Cn"/>
            </a:endParaRPr>
          </a:p>
        </p:txBody>
      </p:sp>
    </p:spTree>
    <p:extLst>
      <p:ext uri="{BB962C8B-B14F-4D97-AF65-F5344CB8AC3E}">
        <p14:creationId xmlns:p14="http://schemas.microsoft.com/office/powerpoint/2010/main" val="40533802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7477589" y="92255"/>
            <a:ext cx="1609300" cy="101830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3468" y="675998"/>
            <a:ext cx="766955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Frutiger LT Std 65 Bold"/>
                <a:cs typeface="Frutiger LT Std 65 Bold"/>
              </a:rPr>
              <a:t>Key Points</a:t>
            </a:r>
            <a:endParaRPr lang="en-US" dirty="0" smtClean="0">
              <a:latin typeface="Frutiger LT Std 47 Light Cn"/>
              <a:cs typeface="Frutiger LT Std 47 Light Cn"/>
            </a:endParaRPr>
          </a:p>
          <a:p>
            <a:r>
              <a:rPr lang="en-US" dirty="0" smtClean="0">
                <a:latin typeface="Frutiger LT Std 47 Light Cn"/>
                <a:cs typeface="Frutiger LT Std 47 Light Cn"/>
              </a:rPr>
              <a:t>- Multi Provider</a:t>
            </a:r>
            <a:r>
              <a:rPr lang="en-US" dirty="0">
                <a:latin typeface="Frutiger LT Std 47 Light Cn"/>
                <a:cs typeface="Frutiger LT Std 47 Light Cn"/>
              </a:rPr>
              <a:t>: Service bundling</a:t>
            </a:r>
            <a:r>
              <a:rPr lang="en-US" dirty="0" smtClean="0">
                <a:latin typeface="Frutiger LT Std 47 Light Cn"/>
                <a:cs typeface="Frutiger LT Std 47 Light Cn"/>
              </a:rPr>
              <a:t>/composition </a:t>
            </a:r>
            <a:r>
              <a:rPr lang="en-US" dirty="0">
                <a:latin typeface="Frutiger LT Std 47 Light Cn"/>
                <a:cs typeface="Frutiger LT Std 47 Light Cn"/>
              </a:rPr>
              <a:t>across enterprises</a:t>
            </a:r>
          </a:p>
          <a:p>
            <a:r>
              <a:rPr lang="en-US" dirty="0" smtClean="0">
                <a:latin typeface="Frutiger LT Std 47 Light Cn"/>
                <a:cs typeface="Frutiger LT Std 47 Light Cn"/>
              </a:rPr>
              <a:t>- Instant </a:t>
            </a:r>
            <a:r>
              <a:rPr lang="en-US" dirty="0">
                <a:latin typeface="Frutiger LT Std 47 Light Cn"/>
                <a:cs typeface="Frutiger LT Std 47 Light Cn"/>
              </a:rPr>
              <a:t>Services:  Dynamic </a:t>
            </a:r>
            <a:r>
              <a:rPr lang="en-US" dirty="0" smtClean="0">
                <a:latin typeface="Frutiger LT Std 47 Light Cn"/>
                <a:cs typeface="Frutiger LT Std 47 Light Cn"/>
              </a:rPr>
              <a:t>service </a:t>
            </a:r>
            <a:r>
              <a:rPr lang="en-US" dirty="0">
                <a:latin typeface="Frutiger LT Std 47 Light Cn"/>
                <a:cs typeface="Frutiger LT Std 47 Light Cn"/>
              </a:rPr>
              <a:t>bundling configured at </a:t>
            </a:r>
            <a:r>
              <a:rPr lang="en-US" dirty="0" smtClean="0">
                <a:latin typeface="Frutiger LT Std 47 Light Cn"/>
                <a:cs typeface="Frutiger LT Std 47 Light Cn"/>
              </a:rPr>
              <a:t>run-time</a:t>
            </a:r>
            <a:endParaRPr lang="en-US" dirty="0">
              <a:latin typeface="Frutiger LT Std 47 Light Cn"/>
              <a:cs typeface="Frutiger LT Std 47 Light Cn"/>
            </a:endParaRPr>
          </a:p>
          <a:p>
            <a:r>
              <a:rPr lang="en-US" dirty="0" smtClean="0">
                <a:latin typeface="Frutiger LT Std 47 Light Cn"/>
                <a:cs typeface="Frutiger LT Std 47 Light Cn"/>
              </a:rPr>
              <a:t>- Instant E2E </a:t>
            </a:r>
            <a:r>
              <a:rPr lang="en-US" dirty="0">
                <a:latin typeface="Frutiger LT Std 47 Light Cn"/>
                <a:cs typeface="Frutiger LT Std 47 Light Cn"/>
              </a:rPr>
              <a:t>Management of bundled services: </a:t>
            </a:r>
            <a:r>
              <a:rPr lang="en-US" dirty="0" smtClean="0">
                <a:latin typeface="Frutiger LT Std 47 Light Cn"/>
                <a:cs typeface="Frutiger LT Std 47 Light Cn"/>
              </a:rPr>
              <a:t>Provision &amp; Operation</a:t>
            </a:r>
            <a:endParaRPr lang="en-US" dirty="0">
              <a:latin typeface="Frutiger LT Std 47 Light Cn"/>
              <a:cs typeface="Frutiger LT Std 47 Light Cn"/>
            </a:endParaRPr>
          </a:p>
          <a:p>
            <a:endParaRPr lang="en-US" dirty="0" smtClean="0">
              <a:latin typeface="Frutiger LT Std 65 Bold"/>
              <a:cs typeface="Frutiger LT Std 65 Bold"/>
            </a:endParaRPr>
          </a:p>
          <a:p>
            <a:r>
              <a:rPr lang="en-US" dirty="0" err="1" smtClean="0">
                <a:latin typeface="Frutiger LT Std 65 Bold"/>
                <a:cs typeface="Frutiger LT Std 65 Bold"/>
              </a:rPr>
              <a:t>Frameworx</a:t>
            </a:r>
            <a:r>
              <a:rPr lang="en-US" dirty="0" smtClean="0">
                <a:latin typeface="Frutiger LT Std 65 Bold"/>
                <a:cs typeface="Frutiger LT Std 65 Bold"/>
              </a:rPr>
              <a:t> Foundations</a:t>
            </a:r>
            <a:endParaRPr lang="en-US" dirty="0">
              <a:latin typeface="Frutiger LT Std 65 Bold"/>
              <a:cs typeface="Frutiger LT Std 65 Bold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Frutiger LT Std 47 Light Cn"/>
                <a:cs typeface="Frutiger LT Std 47 Light Cn"/>
              </a:rPr>
              <a:t>B2B2X </a:t>
            </a:r>
            <a:r>
              <a:rPr lang="en-US" dirty="0">
                <a:latin typeface="Frutiger LT Std 47 Light Cn"/>
                <a:cs typeface="Frutiger LT Std 47 Light Cn"/>
              </a:rPr>
              <a:t>Best Practice  GB 981/</a:t>
            </a:r>
            <a:r>
              <a:rPr lang="en-US" dirty="0" smtClean="0">
                <a:latin typeface="Frutiger LT Std 47 Light Cn"/>
                <a:cs typeface="Frutiger LT Std 47 Light Cn"/>
              </a:rPr>
              <a:t>982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Frutiger LT Std 47 Light Cn"/>
                <a:cs typeface="Frutiger LT Std 47 Light Cn"/>
              </a:rPr>
              <a:t>Information </a:t>
            </a:r>
            <a:r>
              <a:rPr lang="en-US" dirty="0">
                <a:latin typeface="Frutiger LT Std 47 Light Cn"/>
                <a:cs typeface="Frutiger LT Std 47 Light Cn"/>
              </a:rPr>
              <a:t>Framework (SID) Models </a:t>
            </a:r>
            <a:r>
              <a:rPr lang="en-US" dirty="0" smtClean="0">
                <a:latin typeface="Frutiger LT Std 47 Light Cn"/>
                <a:cs typeface="Frutiger LT Std 47 Light Cn"/>
              </a:rPr>
              <a:t>GB922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Frutiger LT Std 47 Light Cn"/>
                <a:cs typeface="Frutiger LT Std 47 Light Cn"/>
              </a:rPr>
              <a:t>Product </a:t>
            </a:r>
            <a:r>
              <a:rPr lang="en-US" dirty="0">
                <a:latin typeface="Frutiger LT Std 47 Light Cn"/>
                <a:cs typeface="Frutiger LT Std 47 Light Cn"/>
              </a:rPr>
              <a:t>service and resource </a:t>
            </a:r>
            <a:r>
              <a:rPr lang="en-US" dirty="0" smtClean="0">
                <a:latin typeface="Frutiger LT Std 47 Light Cn"/>
                <a:cs typeface="Frutiger LT Std 47 Light Cn"/>
              </a:rPr>
              <a:t>models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Frutiger LT Std 47 Light Cn"/>
                <a:cs typeface="Frutiger LT Std 47 Light Cn"/>
              </a:rPr>
              <a:t>Open </a:t>
            </a:r>
            <a:r>
              <a:rPr lang="en-US" dirty="0">
                <a:latin typeface="Frutiger LT Std 47 Light Cn"/>
                <a:cs typeface="Frutiger LT Std 47 Light Cn"/>
              </a:rPr>
              <a:t>Digital REST based APIs: ordering, </a:t>
            </a:r>
            <a:r>
              <a:rPr lang="en-US" dirty="0" smtClean="0">
                <a:latin typeface="Frutiger LT Std 47 Light Cn"/>
                <a:cs typeface="Frutiger LT Std 47 Light Cn"/>
              </a:rPr>
              <a:t>catalog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Frutiger LT Std 47 Light Cn"/>
                <a:cs typeface="Frutiger LT Std 47 Light Cn"/>
              </a:rPr>
              <a:t>Integration </a:t>
            </a:r>
            <a:r>
              <a:rPr lang="en-US" dirty="0">
                <a:latin typeface="Frutiger LT Std 47 Light Cn"/>
                <a:cs typeface="Frutiger LT Std 47 Light Cn"/>
              </a:rPr>
              <a:t>with TM Forum Active catalog PSA TMF </a:t>
            </a:r>
            <a:r>
              <a:rPr lang="en-US" dirty="0" smtClean="0">
                <a:latin typeface="Frutiger LT Std 47 Light Cn"/>
                <a:cs typeface="Frutiger LT Std 47 Light Cn"/>
              </a:rPr>
              <a:t>867</a:t>
            </a:r>
          </a:p>
          <a:p>
            <a:endParaRPr lang="en-US" dirty="0" smtClean="0">
              <a:latin typeface="Frutiger LT Std 47 Light Cn"/>
              <a:cs typeface="Frutiger LT Std 47 Light Cn"/>
            </a:endParaRPr>
          </a:p>
          <a:p>
            <a:r>
              <a:rPr lang="en-US" dirty="0" smtClean="0">
                <a:latin typeface="Frutiger LT Std 65 Bold"/>
                <a:cs typeface="Frutiger LT Std 65 Bold"/>
              </a:rPr>
              <a:t>Demonstration</a:t>
            </a:r>
          </a:p>
          <a:p>
            <a:r>
              <a:rPr lang="en-US" dirty="0" smtClean="0">
                <a:latin typeface="Frutiger LT Std 47 Light Cn"/>
                <a:cs typeface="Frutiger LT Std 47 Light Cn"/>
              </a:rPr>
              <a:t>- Bundled </a:t>
            </a:r>
            <a:r>
              <a:rPr lang="en-US" dirty="0" err="1">
                <a:latin typeface="Frutiger LT Std 47 Light Cn"/>
                <a:cs typeface="Frutiger LT Std 47 Light Cn"/>
              </a:rPr>
              <a:t>Fibre</a:t>
            </a:r>
            <a:r>
              <a:rPr lang="en-US" dirty="0">
                <a:latin typeface="Frutiger LT Std 47 Light Cn"/>
                <a:cs typeface="Frutiger LT Std 47 Light Cn"/>
              </a:rPr>
              <a:t> Access, </a:t>
            </a:r>
            <a:r>
              <a:rPr lang="en-US" dirty="0" err="1">
                <a:latin typeface="Frutiger LT Std 47 Light Cn"/>
                <a:cs typeface="Frutiger LT Std 47 Light Cn"/>
              </a:rPr>
              <a:t>XaaS</a:t>
            </a:r>
            <a:r>
              <a:rPr lang="en-US" dirty="0">
                <a:latin typeface="Frutiger LT Std 47 Light Cn"/>
                <a:cs typeface="Frutiger LT Std 47 Light Cn"/>
              </a:rPr>
              <a:t> and NFV services</a:t>
            </a:r>
          </a:p>
          <a:p>
            <a:endParaRPr lang="en-US" dirty="0">
              <a:latin typeface="Frutiger LT Std 47 Light Cn"/>
              <a:cs typeface="Frutiger LT Std 47 Light Cn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5254" y="-2026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cap="all" dirty="0" smtClean="0">
                <a:latin typeface="Frutiger LT Std 67 Bold Cn"/>
                <a:cs typeface="Frutiger LT Std 67 Bold Cn"/>
              </a:rPr>
              <a:t>Service Bundling in a b2b2X Marketplace</a:t>
            </a:r>
            <a:endParaRPr lang="en-US" sz="1600" dirty="0">
              <a:solidFill>
                <a:prstClr val="white">
                  <a:lumMod val="65000"/>
                </a:prstClr>
              </a:solidFill>
              <a:latin typeface="Frutiger LT Std 67 Bold Cn"/>
              <a:cs typeface="Frutiger LT Std 67 Bold C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11805" y="95310"/>
            <a:ext cx="15031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prstClr val="white">
                    <a:lumMod val="65000"/>
                  </a:prstClr>
                </a:solidFill>
                <a:latin typeface="Frutiger LT Std 57 Cn"/>
                <a:cs typeface="Frutiger LT Std 57 Cn"/>
              </a:rPr>
              <a:t>Booth Text (WIP)</a:t>
            </a:r>
            <a:endParaRPr lang="en-US" dirty="0">
              <a:latin typeface="Frutiger LT Std 57 Cn"/>
              <a:cs typeface="Frutiger LT Std 57 Cn"/>
            </a:endParaRPr>
          </a:p>
        </p:txBody>
      </p:sp>
    </p:spTree>
    <p:extLst>
      <p:ext uri="{BB962C8B-B14F-4D97-AF65-F5344CB8AC3E}">
        <p14:creationId xmlns:p14="http://schemas.microsoft.com/office/powerpoint/2010/main" val="8811324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312386</TotalTime>
  <Words>896</Words>
  <Application>Microsoft Office PowerPoint</Application>
  <PresentationFormat>On-screen Show (16:9)</PresentationFormat>
  <Paragraphs>293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Calibri Light</vt:lpstr>
      <vt:lpstr>Frutiger LT Std 45 Light</vt:lpstr>
      <vt:lpstr>Frutiger LT Std 47 Light Cn</vt:lpstr>
      <vt:lpstr>Frutiger LT Std 57 Cn</vt:lpstr>
      <vt:lpstr>Frutiger LT Std 65 Bold</vt:lpstr>
      <vt:lpstr>Frutiger LT Std 67 Bold Cn</vt:lpstr>
      <vt:lpstr>Frutiger LT Std 77 Black Cn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Telflow B2B Gateway</dc:title>
  <dc:creator>Mark</dc:creator>
  <cp:lastModifiedBy>Joann O'Brien</cp:lastModifiedBy>
  <cp:revision>911</cp:revision>
  <cp:lastPrinted>2014-04-24T06:40:28Z</cp:lastPrinted>
  <dcterms:created xsi:type="dcterms:W3CDTF">2011-09-28T12:12:50Z</dcterms:created>
  <dcterms:modified xsi:type="dcterms:W3CDTF">2015-11-20T14:17:58Z</dcterms:modified>
</cp:coreProperties>
</file>